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3"/>
  </p:notesMasterIdLst>
  <p:sldIdLst>
    <p:sldId id="2061898240" r:id="rId2"/>
    <p:sldId id="2061898239" r:id="rId3"/>
    <p:sldId id="275" r:id="rId4"/>
    <p:sldId id="265" r:id="rId5"/>
    <p:sldId id="266" r:id="rId6"/>
    <p:sldId id="276" r:id="rId7"/>
    <p:sldId id="257" r:id="rId8"/>
    <p:sldId id="258" r:id="rId9"/>
    <p:sldId id="260" r:id="rId10"/>
    <p:sldId id="256" r:id="rId11"/>
    <p:sldId id="273" r:id="rId12"/>
    <p:sldId id="2061898241" r:id="rId13"/>
    <p:sldId id="277" r:id="rId14"/>
    <p:sldId id="312" r:id="rId15"/>
    <p:sldId id="309" r:id="rId16"/>
    <p:sldId id="2061898274" r:id="rId17"/>
    <p:sldId id="2061898250" r:id="rId18"/>
    <p:sldId id="287" r:id="rId19"/>
    <p:sldId id="2134391838" r:id="rId20"/>
    <p:sldId id="2061898268" r:id="rId21"/>
    <p:sldId id="2061898270" r:id="rId22"/>
    <p:sldId id="2061898275" r:id="rId23"/>
    <p:sldId id="2061898273" r:id="rId24"/>
    <p:sldId id="399" r:id="rId25"/>
    <p:sldId id="371" r:id="rId26"/>
    <p:sldId id="372" r:id="rId27"/>
    <p:sldId id="398" r:id="rId28"/>
    <p:sldId id="397" r:id="rId29"/>
    <p:sldId id="391" r:id="rId30"/>
    <p:sldId id="400" r:id="rId31"/>
    <p:sldId id="2061898285" r:id="rId32"/>
    <p:sldId id="2061898286" r:id="rId33"/>
    <p:sldId id="2061898287" r:id="rId34"/>
    <p:sldId id="2061898288" r:id="rId35"/>
    <p:sldId id="2061898289" r:id="rId36"/>
    <p:sldId id="2061898276" r:id="rId37"/>
    <p:sldId id="2061898279" r:id="rId38"/>
    <p:sldId id="437" r:id="rId39"/>
    <p:sldId id="432" r:id="rId40"/>
    <p:sldId id="423" r:id="rId41"/>
    <p:sldId id="304" r:id="rId42"/>
    <p:sldId id="436" r:id="rId43"/>
    <p:sldId id="430" r:id="rId44"/>
    <p:sldId id="2061898277" r:id="rId45"/>
    <p:sldId id="2061898280" r:id="rId46"/>
    <p:sldId id="2061898283" r:id="rId47"/>
    <p:sldId id="264" r:id="rId48"/>
    <p:sldId id="2134391839" r:id="rId49"/>
    <p:sldId id="2061898284" r:id="rId50"/>
    <p:sldId id="2134391840" r:id="rId51"/>
    <p:sldId id="262" r:id="rId52"/>
    <p:sldId id="263" r:id="rId53"/>
    <p:sldId id="2061898278" r:id="rId54"/>
    <p:sldId id="2061898281" r:id="rId55"/>
    <p:sldId id="2061898290" r:id="rId56"/>
    <p:sldId id="2134391841" r:id="rId57"/>
    <p:sldId id="1192" r:id="rId58"/>
    <p:sldId id="2134391817" r:id="rId59"/>
    <p:sldId id="1196" r:id="rId60"/>
    <p:sldId id="2134391824" r:id="rId61"/>
    <p:sldId id="2134391819" r:id="rId62"/>
    <p:sldId id="1193" r:id="rId63"/>
    <p:sldId id="2134391826" r:id="rId64"/>
    <p:sldId id="313" r:id="rId65"/>
    <p:sldId id="2134391843" r:id="rId66"/>
    <p:sldId id="2061898243" r:id="rId67"/>
    <p:sldId id="2061898244" r:id="rId68"/>
    <p:sldId id="2061898249" r:id="rId69"/>
    <p:sldId id="2061898246" r:id="rId70"/>
    <p:sldId id="2061898248" r:id="rId71"/>
    <p:sldId id="2134391833" r:id="rId72"/>
    <p:sldId id="310" r:id="rId73"/>
    <p:sldId id="2134391835" r:id="rId74"/>
    <p:sldId id="434" r:id="rId75"/>
    <p:sldId id="435" r:id="rId76"/>
    <p:sldId id="2134391834" r:id="rId77"/>
    <p:sldId id="440" r:id="rId78"/>
    <p:sldId id="2061898282" r:id="rId79"/>
    <p:sldId id="2061898231" r:id="rId80"/>
    <p:sldId id="2061898233" r:id="rId81"/>
    <p:sldId id="259" r:id="rId82"/>
    <p:sldId id="261" r:id="rId83"/>
    <p:sldId id="2061898247" r:id="rId84"/>
    <p:sldId id="2134391836" r:id="rId85"/>
    <p:sldId id="311" r:id="rId86"/>
    <p:sldId id="2134391837" r:id="rId87"/>
    <p:sldId id="438" r:id="rId88"/>
    <p:sldId id="439" r:id="rId89"/>
    <p:sldId id="443" r:id="rId90"/>
    <p:sldId id="441" r:id="rId91"/>
    <p:sldId id="2134391844" r:id="rId92"/>
    <p:sldId id="2134391845" r:id="rId93"/>
    <p:sldId id="2134391846" r:id="rId94"/>
    <p:sldId id="267" r:id="rId95"/>
    <p:sldId id="268" r:id="rId96"/>
    <p:sldId id="2134391847" r:id="rId97"/>
    <p:sldId id="2134391848" r:id="rId98"/>
    <p:sldId id="2134391849" r:id="rId99"/>
    <p:sldId id="2134391850" r:id="rId100"/>
    <p:sldId id="2134391851" r:id="rId101"/>
    <p:sldId id="308" r:id="rId10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82DE"/>
    <a:srgbClr val="546CB2"/>
    <a:srgbClr val="7F4F9F"/>
    <a:srgbClr val="8384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477" autoAdjust="0"/>
  </p:normalViewPr>
  <p:slideViewPr>
    <p:cSldViewPr snapToGrid="0" showGuides="1">
      <p:cViewPr varScale="1">
        <p:scale>
          <a:sx n="94" d="100"/>
          <a:sy n="94" d="100"/>
        </p:scale>
        <p:origin x="245" y="58"/>
      </p:cViewPr>
      <p:guideLst/>
    </p:cSldViewPr>
  </p:slideViewPr>
  <p:notesTextViewPr>
    <p:cViewPr>
      <p:scale>
        <a:sx n="1" d="1"/>
        <a:sy n="1" d="1"/>
      </p:scale>
      <p:origin x="0" y="0"/>
    </p:cViewPr>
  </p:notesTextViewPr>
  <p:sorterViewPr>
    <p:cViewPr>
      <p:scale>
        <a:sx n="192" d="100"/>
        <a:sy n="192" d="100"/>
      </p:scale>
      <p:origin x="0" y="-6033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108"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avier Azemar (xazemar)" userId="df1a1d0a-154c-44dc-9fdb-7986f888d687" providerId="ADAL" clId="{B879BBAC-7D58-4E8A-BEA1-3023C76B1AF6}"/>
    <pc:docChg chg="delSld">
      <pc:chgData name="Xavier Azemar (xazemar)" userId="df1a1d0a-154c-44dc-9fdb-7986f888d687" providerId="ADAL" clId="{B879BBAC-7D58-4E8A-BEA1-3023C76B1AF6}" dt="2024-03-06T11:27:48.575" v="11" actId="47"/>
      <pc:docMkLst>
        <pc:docMk/>
      </pc:docMkLst>
      <pc:sldChg chg="del">
        <pc:chgData name="Xavier Azemar (xazemar)" userId="df1a1d0a-154c-44dc-9fdb-7986f888d687" providerId="ADAL" clId="{B879BBAC-7D58-4E8A-BEA1-3023C76B1AF6}" dt="2024-03-06T11:24:13.678" v="6" actId="47"/>
        <pc:sldMkLst>
          <pc:docMk/>
          <pc:sldMk cId="3488781740" sldId="1177"/>
        </pc:sldMkLst>
      </pc:sldChg>
      <pc:sldChg chg="del">
        <pc:chgData name="Xavier Azemar (xazemar)" userId="df1a1d0a-154c-44dc-9fdb-7986f888d687" providerId="ADAL" clId="{B879BBAC-7D58-4E8A-BEA1-3023C76B1AF6}" dt="2024-03-06T11:23:46.198" v="4" actId="47"/>
        <pc:sldMkLst>
          <pc:docMk/>
          <pc:sldMk cId="3043845815" sldId="1189"/>
        </pc:sldMkLst>
      </pc:sldChg>
      <pc:sldChg chg="del">
        <pc:chgData name="Xavier Azemar (xazemar)" userId="df1a1d0a-154c-44dc-9fdb-7986f888d687" providerId="ADAL" clId="{B879BBAC-7D58-4E8A-BEA1-3023C76B1AF6}" dt="2024-03-06T11:23:49.264" v="5" actId="47"/>
        <pc:sldMkLst>
          <pc:docMk/>
          <pc:sldMk cId="640156600" sldId="1191"/>
        </pc:sldMkLst>
      </pc:sldChg>
      <pc:sldChg chg="del">
        <pc:chgData name="Xavier Azemar (xazemar)" userId="df1a1d0a-154c-44dc-9fdb-7986f888d687" providerId="ADAL" clId="{B879BBAC-7D58-4E8A-BEA1-3023C76B1AF6}" dt="2024-03-06T11:23:44.302" v="3" actId="47"/>
        <pc:sldMkLst>
          <pc:docMk/>
          <pc:sldMk cId="710773130" sldId="1194"/>
        </pc:sldMkLst>
      </pc:sldChg>
      <pc:sldChg chg="del">
        <pc:chgData name="Xavier Azemar (xazemar)" userId="df1a1d0a-154c-44dc-9fdb-7986f888d687" providerId="ADAL" clId="{B879BBAC-7D58-4E8A-BEA1-3023C76B1AF6}" dt="2024-03-06T11:24:37.353" v="8" actId="47"/>
        <pc:sldMkLst>
          <pc:docMk/>
          <pc:sldMk cId="3832608865" sldId="2134391811"/>
        </pc:sldMkLst>
      </pc:sldChg>
      <pc:sldChg chg="del">
        <pc:chgData name="Xavier Azemar (xazemar)" userId="df1a1d0a-154c-44dc-9fdb-7986f888d687" providerId="ADAL" clId="{B879BBAC-7D58-4E8A-BEA1-3023C76B1AF6}" dt="2024-03-06T11:24:46.897" v="9" actId="47"/>
        <pc:sldMkLst>
          <pc:docMk/>
          <pc:sldMk cId="3496286221" sldId="2134391825"/>
        </pc:sldMkLst>
      </pc:sldChg>
      <pc:sldChg chg="del">
        <pc:chgData name="Xavier Azemar (xazemar)" userId="df1a1d0a-154c-44dc-9fdb-7986f888d687" providerId="ADAL" clId="{B879BBAC-7D58-4E8A-BEA1-3023C76B1AF6}" dt="2024-03-06T11:23:36.008" v="0" actId="47"/>
        <pc:sldMkLst>
          <pc:docMk/>
          <pc:sldMk cId="2388906710" sldId="2134391827"/>
        </pc:sldMkLst>
      </pc:sldChg>
      <pc:sldChg chg="del">
        <pc:chgData name="Xavier Azemar (xazemar)" userId="df1a1d0a-154c-44dc-9fdb-7986f888d687" providerId="ADAL" clId="{B879BBAC-7D58-4E8A-BEA1-3023C76B1AF6}" dt="2024-03-06T11:23:40.231" v="1" actId="47"/>
        <pc:sldMkLst>
          <pc:docMk/>
          <pc:sldMk cId="1181056610" sldId="2134391829"/>
        </pc:sldMkLst>
      </pc:sldChg>
      <pc:sldChg chg="del">
        <pc:chgData name="Xavier Azemar (xazemar)" userId="df1a1d0a-154c-44dc-9fdb-7986f888d687" providerId="ADAL" clId="{B879BBAC-7D58-4E8A-BEA1-3023C76B1AF6}" dt="2024-03-06T11:23:42.384" v="2" actId="47"/>
        <pc:sldMkLst>
          <pc:docMk/>
          <pc:sldMk cId="4073597001" sldId="2134391830"/>
        </pc:sldMkLst>
      </pc:sldChg>
      <pc:sldChg chg="del">
        <pc:chgData name="Xavier Azemar (xazemar)" userId="df1a1d0a-154c-44dc-9fdb-7986f888d687" providerId="ADAL" clId="{B879BBAC-7D58-4E8A-BEA1-3023C76B1AF6}" dt="2024-03-06T11:24:54.665" v="10" actId="47"/>
        <pc:sldMkLst>
          <pc:docMk/>
          <pc:sldMk cId="287743669" sldId="2134391831"/>
        </pc:sldMkLst>
      </pc:sldChg>
      <pc:sldChg chg="del">
        <pc:chgData name="Xavier Azemar (xazemar)" userId="df1a1d0a-154c-44dc-9fdb-7986f888d687" providerId="ADAL" clId="{B879BBAC-7D58-4E8A-BEA1-3023C76B1AF6}" dt="2024-03-06T11:24:20.177" v="7" actId="47"/>
        <pc:sldMkLst>
          <pc:docMk/>
          <pc:sldMk cId="996934408" sldId="2134391832"/>
        </pc:sldMkLst>
      </pc:sldChg>
      <pc:sldChg chg="del">
        <pc:chgData name="Xavier Azemar (xazemar)" userId="df1a1d0a-154c-44dc-9fdb-7986f888d687" providerId="ADAL" clId="{B879BBAC-7D58-4E8A-BEA1-3023C76B1AF6}" dt="2024-03-06T11:27:48.575" v="11" actId="47"/>
        <pc:sldMkLst>
          <pc:docMk/>
          <pc:sldMk cId="3565006716" sldId="2134391842"/>
        </pc:sldMkLst>
      </pc:sldChg>
    </pc:docChg>
  </pc:docChgLst>
  <pc:docChgLst>
    <pc:chgData name="Gonzalez Zarzosa, Susana" userId="5f27cf78-d7d8-4433-9e78-c30b9b4ae6d6" providerId="ADAL" clId="{A7F9AA62-D2D3-47C7-8B35-24F278C4DFB7}"/>
    <pc:docChg chg="undo custSel addSld delSld modSld">
      <pc:chgData name="Gonzalez Zarzosa, Susana" userId="5f27cf78-d7d8-4433-9e78-c30b9b4ae6d6" providerId="ADAL" clId="{A7F9AA62-D2D3-47C7-8B35-24F278C4DFB7}" dt="2022-05-10T14:29:14.958" v="216" actId="47"/>
      <pc:docMkLst>
        <pc:docMk/>
      </pc:docMkLst>
      <pc:sldChg chg="addSp delSp modSp mod">
        <pc:chgData name="Gonzalez Zarzosa, Susana" userId="5f27cf78-d7d8-4433-9e78-c30b9b4ae6d6" providerId="ADAL" clId="{A7F9AA62-D2D3-47C7-8B35-24F278C4DFB7}" dt="2022-05-10T09:35:28.039" v="186" actId="1076"/>
        <pc:sldMkLst>
          <pc:docMk/>
          <pc:sldMk cId="2256823058" sldId="256"/>
        </pc:sldMkLst>
        <pc:spChg chg="mod">
          <ac:chgData name="Gonzalez Zarzosa, Susana" userId="5f27cf78-d7d8-4433-9e78-c30b9b4ae6d6" providerId="ADAL" clId="{A7F9AA62-D2D3-47C7-8B35-24F278C4DFB7}" dt="2022-05-10T09:35:28.039" v="186" actId="1076"/>
          <ac:spMkLst>
            <pc:docMk/>
            <pc:sldMk cId="2256823058" sldId="256"/>
            <ac:spMk id="2" creationId="{00000000-0000-0000-0000-000000000000}"/>
          </ac:spMkLst>
        </pc:spChg>
        <pc:spChg chg="mod">
          <ac:chgData name="Gonzalez Zarzosa, Susana" userId="5f27cf78-d7d8-4433-9e78-c30b9b4ae6d6" providerId="ADAL" clId="{A7F9AA62-D2D3-47C7-8B35-24F278C4DFB7}" dt="2022-05-10T09:33:29.843" v="86" actId="20577"/>
          <ac:spMkLst>
            <pc:docMk/>
            <pc:sldMk cId="2256823058" sldId="256"/>
            <ac:spMk id="3" creationId="{00000000-0000-0000-0000-000000000000}"/>
          </ac:spMkLst>
        </pc:spChg>
        <pc:spChg chg="mod">
          <ac:chgData name="Gonzalez Zarzosa, Susana" userId="5f27cf78-d7d8-4433-9e78-c30b9b4ae6d6" providerId="ADAL" clId="{A7F9AA62-D2D3-47C7-8B35-24F278C4DFB7}" dt="2022-05-10T09:33:35.862" v="96" actId="20577"/>
          <ac:spMkLst>
            <pc:docMk/>
            <pc:sldMk cId="2256823058" sldId="256"/>
            <ac:spMk id="4" creationId="{00000000-0000-0000-0000-000000000000}"/>
          </ac:spMkLst>
        </pc:spChg>
        <pc:spChg chg="del">
          <ac:chgData name="Gonzalez Zarzosa, Susana" userId="5f27cf78-d7d8-4433-9e78-c30b9b4ae6d6" providerId="ADAL" clId="{A7F9AA62-D2D3-47C7-8B35-24F278C4DFB7}" dt="2022-05-10T09:33:20.168" v="40"/>
          <ac:spMkLst>
            <pc:docMk/>
            <pc:sldMk cId="2256823058" sldId="256"/>
            <ac:spMk id="5" creationId="{00000000-0000-0000-0000-000000000000}"/>
          </ac:spMkLst>
        </pc:spChg>
        <pc:picChg chg="add mod">
          <ac:chgData name="Gonzalez Zarzosa, Susana" userId="5f27cf78-d7d8-4433-9e78-c30b9b4ae6d6" providerId="ADAL" clId="{A7F9AA62-D2D3-47C7-8B35-24F278C4DFB7}" dt="2022-05-10T09:33:20.168" v="40"/>
          <ac:picMkLst>
            <pc:docMk/>
            <pc:sldMk cId="2256823058" sldId="256"/>
            <ac:picMk id="6" creationId="{DE024B4C-7D3C-43D8-806D-0AC0E5184B02}"/>
          </ac:picMkLst>
        </pc:picChg>
      </pc:sldChg>
      <pc:sldChg chg="del">
        <pc:chgData name="Gonzalez Zarzosa, Susana" userId="5f27cf78-d7d8-4433-9e78-c30b9b4ae6d6" providerId="ADAL" clId="{A7F9AA62-D2D3-47C7-8B35-24F278C4DFB7}" dt="2022-05-10T14:29:14.958" v="216" actId="47"/>
        <pc:sldMkLst>
          <pc:docMk/>
          <pc:sldMk cId="3996873487" sldId="257"/>
        </pc:sldMkLst>
      </pc:sldChg>
      <pc:sldChg chg="del mod modShow">
        <pc:chgData name="Gonzalez Zarzosa, Susana" userId="5f27cf78-d7d8-4433-9e78-c30b9b4ae6d6" providerId="ADAL" clId="{A7F9AA62-D2D3-47C7-8B35-24F278C4DFB7}" dt="2022-05-10T12:01:01.445" v="190" actId="47"/>
        <pc:sldMkLst>
          <pc:docMk/>
          <pc:sldMk cId="859312015" sldId="258"/>
        </pc:sldMkLst>
      </pc:sldChg>
      <pc:sldChg chg="del">
        <pc:chgData name="Gonzalez Zarzosa, Susana" userId="5f27cf78-d7d8-4433-9e78-c30b9b4ae6d6" providerId="ADAL" clId="{A7F9AA62-D2D3-47C7-8B35-24F278C4DFB7}" dt="2022-05-10T14:03:17.531" v="193" actId="47"/>
        <pc:sldMkLst>
          <pc:docMk/>
          <pc:sldMk cId="1904074409" sldId="262"/>
        </pc:sldMkLst>
      </pc:sldChg>
      <pc:sldChg chg="modSp del mod">
        <pc:chgData name="Gonzalez Zarzosa, Susana" userId="5f27cf78-d7d8-4433-9e78-c30b9b4ae6d6" providerId="ADAL" clId="{A7F9AA62-D2D3-47C7-8B35-24F278C4DFB7}" dt="2022-05-10T14:03:20.196" v="194" actId="47"/>
        <pc:sldMkLst>
          <pc:docMk/>
          <pc:sldMk cId="2619307036" sldId="271"/>
        </pc:sldMkLst>
        <pc:spChg chg="mod">
          <ac:chgData name="Gonzalez Zarzosa, Susana" userId="5f27cf78-d7d8-4433-9e78-c30b9b4ae6d6" providerId="ADAL" clId="{A7F9AA62-D2D3-47C7-8B35-24F278C4DFB7}" dt="2022-05-09T14:47:32.438" v="1" actId="27636"/>
          <ac:spMkLst>
            <pc:docMk/>
            <pc:sldMk cId="2619307036" sldId="271"/>
            <ac:spMk id="3" creationId="{00000000-0000-0000-0000-000000000000}"/>
          </ac:spMkLst>
        </pc:spChg>
      </pc:sldChg>
      <pc:sldChg chg="del mod modShow">
        <pc:chgData name="Gonzalez Zarzosa, Susana" userId="5f27cf78-d7d8-4433-9e78-c30b9b4ae6d6" providerId="ADAL" clId="{A7F9AA62-D2D3-47C7-8B35-24F278C4DFB7}" dt="2022-05-10T12:01:08.546" v="191" actId="47"/>
        <pc:sldMkLst>
          <pc:docMk/>
          <pc:sldMk cId="3927807518" sldId="272"/>
        </pc:sldMkLst>
      </pc:sldChg>
      <pc:sldChg chg="del">
        <pc:chgData name="Gonzalez Zarzosa, Susana" userId="5f27cf78-d7d8-4433-9e78-c30b9b4ae6d6" providerId="ADAL" clId="{A7F9AA62-D2D3-47C7-8B35-24F278C4DFB7}" dt="2022-05-10T14:00:05.793" v="192" actId="47"/>
        <pc:sldMkLst>
          <pc:docMk/>
          <pc:sldMk cId="139428096" sldId="274"/>
        </pc:sldMkLst>
      </pc:sldChg>
      <pc:sldChg chg="modSp add mod">
        <pc:chgData name="Gonzalez Zarzosa, Susana" userId="5f27cf78-d7d8-4433-9e78-c30b9b4ae6d6" providerId="ADAL" clId="{A7F9AA62-D2D3-47C7-8B35-24F278C4DFB7}" dt="2022-05-10T09:41:48.004" v="189" actId="1076"/>
        <pc:sldMkLst>
          <pc:docMk/>
          <pc:sldMk cId="2383546707" sldId="275"/>
        </pc:sldMkLst>
        <pc:spChg chg="mod">
          <ac:chgData name="Gonzalez Zarzosa, Susana" userId="5f27cf78-d7d8-4433-9e78-c30b9b4ae6d6" providerId="ADAL" clId="{A7F9AA62-D2D3-47C7-8B35-24F278C4DFB7}" dt="2022-05-10T09:41:48.004" v="189" actId="1076"/>
          <ac:spMkLst>
            <pc:docMk/>
            <pc:sldMk cId="2383546707" sldId="275"/>
            <ac:spMk id="5" creationId="{00000000-0000-0000-0000-000000000000}"/>
          </ac:spMkLst>
        </pc:spChg>
      </pc:sldChg>
      <pc:sldChg chg="add">
        <pc:chgData name="Gonzalez Zarzosa, Susana" userId="5f27cf78-d7d8-4433-9e78-c30b9b4ae6d6" providerId="ADAL" clId="{A7F9AA62-D2D3-47C7-8B35-24F278C4DFB7}" dt="2022-05-09T14:49:34.993" v="4"/>
        <pc:sldMkLst>
          <pc:docMk/>
          <pc:sldMk cId="2087486787" sldId="276"/>
        </pc:sldMkLst>
      </pc:sldChg>
      <pc:sldChg chg="modSp add del mod">
        <pc:chgData name="Gonzalez Zarzosa, Susana" userId="5f27cf78-d7d8-4433-9e78-c30b9b4ae6d6" providerId="ADAL" clId="{A7F9AA62-D2D3-47C7-8B35-24F278C4DFB7}" dt="2022-05-09T14:51:47.165" v="9" actId="47"/>
        <pc:sldMkLst>
          <pc:docMk/>
          <pc:sldMk cId="116452499" sldId="277"/>
        </pc:sldMkLst>
        <pc:picChg chg="mod ord">
          <ac:chgData name="Gonzalez Zarzosa, Susana" userId="5f27cf78-d7d8-4433-9e78-c30b9b4ae6d6" providerId="ADAL" clId="{A7F9AA62-D2D3-47C7-8B35-24F278C4DFB7}" dt="2022-05-09T14:51:35.856" v="8" actId="14100"/>
          <ac:picMkLst>
            <pc:docMk/>
            <pc:sldMk cId="116452499" sldId="277"/>
            <ac:picMk id="5" creationId="{00000000-0000-0000-0000-000000000000}"/>
          </ac:picMkLst>
        </pc:picChg>
      </pc:sldChg>
      <pc:sldChg chg="addSp modSp add mod">
        <pc:chgData name="Gonzalez Zarzosa, Susana" userId="5f27cf78-d7d8-4433-9e78-c30b9b4ae6d6" providerId="ADAL" clId="{A7F9AA62-D2D3-47C7-8B35-24F278C4DFB7}" dt="2022-05-10T14:23:39.829" v="212" actId="14100"/>
        <pc:sldMkLst>
          <pc:docMk/>
          <pc:sldMk cId="2890994481" sldId="281"/>
        </pc:sldMkLst>
        <pc:spChg chg="mod">
          <ac:chgData name="Gonzalez Zarzosa, Susana" userId="5f27cf78-d7d8-4433-9e78-c30b9b4ae6d6" providerId="ADAL" clId="{A7F9AA62-D2D3-47C7-8B35-24F278C4DFB7}" dt="2022-05-10T14:23:33.516" v="210" actId="14100"/>
          <ac:spMkLst>
            <pc:docMk/>
            <pc:sldMk cId="2890994481" sldId="281"/>
            <ac:spMk id="3" creationId="{955A9AB5-7111-4D7C-9B89-808B8DAE0518}"/>
          </ac:spMkLst>
        </pc:spChg>
        <pc:picChg chg="add mod">
          <ac:chgData name="Gonzalez Zarzosa, Susana" userId="5f27cf78-d7d8-4433-9e78-c30b9b4ae6d6" providerId="ADAL" clId="{A7F9AA62-D2D3-47C7-8B35-24F278C4DFB7}" dt="2022-05-10T14:23:39.829" v="212" actId="14100"/>
          <ac:picMkLst>
            <pc:docMk/>
            <pc:sldMk cId="2890994481" sldId="281"/>
            <ac:picMk id="5" creationId="{49A19D38-BA23-4E62-BA45-203F4C316265}"/>
          </ac:picMkLst>
        </pc:picChg>
      </pc:sldChg>
      <pc:sldChg chg="add del">
        <pc:chgData name="Gonzalez Zarzosa, Susana" userId="5f27cf78-d7d8-4433-9e78-c30b9b4ae6d6" providerId="ADAL" clId="{A7F9AA62-D2D3-47C7-8B35-24F278C4DFB7}" dt="2022-05-10T14:21:17.386" v="203" actId="47"/>
        <pc:sldMkLst>
          <pc:docMk/>
          <pc:sldMk cId="1220521025" sldId="302"/>
        </pc:sldMkLst>
      </pc:sldChg>
      <pc:sldChg chg="addSp delSp modSp add mod">
        <pc:chgData name="Gonzalez Zarzosa, Susana" userId="5f27cf78-d7d8-4433-9e78-c30b9b4ae6d6" providerId="ADAL" clId="{A7F9AA62-D2D3-47C7-8B35-24F278C4DFB7}" dt="2022-05-10T14:27:30.350" v="215"/>
        <pc:sldMkLst>
          <pc:docMk/>
          <pc:sldMk cId="3819375908" sldId="304"/>
        </pc:sldMkLst>
        <pc:picChg chg="add mod">
          <ac:chgData name="Gonzalez Zarzosa, Susana" userId="5f27cf78-d7d8-4433-9e78-c30b9b4ae6d6" providerId="ADAL" clId="{A7F9AA62-D2D3-47C7-8B35-24F278C4DFB7}" dt="2022-05-10T14:27:30.350" v="215"/>
          <ac:picMkLst>
            <pc:docMk/>
            <pc:sldMk cId="3819375908" sldId="304"/>
            <ac:picMk id="6" creationId="{D53D5F36-B6B8-472C-B69B-9FBCBED41F07}"/>
          </ac:picMkLst>
        </pc:picChg>
        <pc:picChg chg="del">
          <ac:chgData name="Gonzalez Zarzosa, Susana" userId="5f27cf78-d7d8-4433-9e78-c30b9b4ae6d6" providerId="ADAL" clId="{A7F9AA62-D2D3-47C7-8B35-24F278C4DFB7}" dt="2022-05-10T14:27:29.273" v="214" actId="478"/>
          <ac:picMkLst>
            <pc:docMk/>
            <pc:sldMk cId="3819375908" sldId="304"/>
            <ac:picMk id="9" creationId="{BA42144C-CA64-40FA-83F6-D19CB103E488}"/>
          </ac:picMkLst>
        </pc:picChg>
      </pc:sldChg>
      <pc:sldChg chg="add">
        <pc:chgData name="Gonzalez Zarzosa, Susana" userId="5f27cf78-d7d8-4433-9e78-c30b9b4ae6d6" providerId="ADAL" clId="{A7F9AA62-D2D3-47C7-8B35-24F278C4DFB7}" dt="2022-05-10T14:21:30.710" v="204"/>
        <pc:sldMkLst>
          <pc:docMk/>
          <pc:sldMk cId="2522214657" sldId="305"/>
        </pc:sldMkLst>
      </pc:sldChg>
      <pc:sldChg chg="delSp modSp add mod">
        <pc:chgData name="Gonzalez Zarzosa, Susana" userId="5f27cf78-d7d8-4433-9e78-c30b9b4ae6d6" providerId="ADAL" clId="{A7F9AA62-D2D3-47C7-8B35-24F278C4DFB7}" dt="2022-05-10T09:33:13.277" v="39" actId="478"/>
        <pc:sldMkLst>
          <pc:docMk/>
          <pc:sldMk cId="1373713330" sldId="308"/>
        </pc:sldMkLst>
        <pc:spChg chg="mod">
          <ac:chgData name="Gonzalez Zarzosa, Susana" userId="5f27cf78-d7d8-4433-9e78-c30b9b4ae6d6" providerId="ADAL" clId="{A7F9AA62-D2D3-47C7-8B35-24F278C4DFB7}" dt="2022-05-10T09:32:26.399" v="38" actId="20577"/>
          <ac:spMkLst>
            <pc:docMk/>
            <pc:sldMk cId="1373713330" sldId="308"/>
            <ac:spMk id="7" creationId="{E3EB6DEE-F8AA-434B-A9E9-C624D419B917}"/>
          </ac:spMkLst>
        </pc:spChg>
        <pc:picChg chg="del">
          <ac:chgData name="Gonzalez Zarzosa, Susana" userId="5f27cf78-d7d8-4433-9e78-c30b9b4ae6d6" providerId="ADAL" clId="{A7F9AA62-D2D3-47C7-8B35-24F278C4DFB7}" dt="2022-05-10T09:33:13.277" v="39" actId="478"/>
          <ac:picMkLst>
            <pc:docMk/>
            <pc:sldMk cId="1373713330" sldId="308"/>
            <ac:picMk id="5" creationId="{24390C54-47EA-4A56-B7B3-FC36418D3DBD}"/>
          </ac:picMkLst>
        </pc:picChg>
      </pc:sldChg>
      <pc:sldChg chg="add del">
        <pc:chgData name="Gonzalez Zarzosa, Susana" userId="5f27cf78-d7d8-4433-9e78-c30b9b4ae6d6" providerId="ADAL" clId="{A7F9AA62-D2D3-47C7-8B35-24F278C4DFB7}" dt="2022-05-10T14:06:58.743" v="200" actId="47"/>
        <pc:sldMkLst>
          <pc:docMk/>
          <pc:sldMk cId="2423727538" sldId="2061898209"/>
        </pc:sldMkLst>
      </pc:sldChg>
      <pc:sldChg chg="add modNotesTx">
        <pc:chgData name="Gonzalez Zarzosa, Susana" userId="5f27cf78-d7d8-4433-9e78-c30b9b4ae6d6" providerId="ADAL" clId="{A7F9AA62-D2D3-47C7-8B35-24F278C4DFB7}" dt="2022-05-10T14:06:49.231" v="199" actId="20577"/>
        <pc:sldMkLst>
          <pc:docMk/>
          <pc:sldMk cId="516233769" sldId="2061898220"/>
        </pc:sldMkLst>
      </pc:sldChg>
      <pc:sldChg chg="add del">
        <pc:chgData name="Gonzalez Zarzosa, Susana" userId="5f27cf78-d7d8-4433-9e78-c30b9b4ae6d6" providerId="ADAL" clId="{A7F9AA62-D2D3-47C7-8B35-24F278C4DFB7}" dt="2022-05-10T14:25:21.168" v="213" actId="47"/>
        <pc:sldMkLst>
          <pc:docMk/>
          <pc:sldMk cId="1806574196" sldId="2061898221"/>
        </pc:sldMkLst>
      </pc:sldChg>
      <pc:sldChg chg="add">
        <pc:chgData name="Gonzalez Zarzosa, Susana" userId="5f27cf78-d7d8-4433-9e78-c30b9b4ae6d6" providerId="ADAL" clId="{A7F9AA62-D2D3-47C7-8B35-24F278C4DFB7}" dt="2022-05-10T14:05:45.035" v="196"/>
        <pc:sldMkLst>
          <pc:docMk/>
          <pc:sldMk cId="828508269" sldId="2061898227"/>
        </pc:sldMkLst>
      </pc:sldChg>
      <pc:sldMasterChg chg="delSldLayout">
        <pc:chgData name="Gonzalez Zarzosa, Susana" userId="5f27cf78-d7d8-4433-9e78-c30b9b4ae6d6" providerId="ADAL" clId="{A7F9AA62-D2D3-47C7-8B35-24F278C4DFB7}" dt="2022-05-10T14:06:58.743" v="200" actId="47"/>
        <pc:sldMasterMkLst>
          <pc:docMk/>
          <pc:sldMasterMk cId="1674242219" sldId="2147483648"/>
        </pc:sldMasterMkLst>
        <pc:sldLayoutChg chg="del">
          <pc:chgData name="Gonzalez Zarzosa, Susana" userId="5f27cf78-d7d8-4433-9e78-c30b9b4ae6d6" providerId="ADAL" clId="{A7F9AA62-D2D3-47C7-8B35-24F278C4DFB7}" dt="2022-05-10T14:06:58.743" v="200" actId="47"/>
          <pc:sldLayoutMkLst>
            <pc:docMk/>
            <pc:sldMasterMk cId="1674242219" sldId="2147483648"/>
            <pc:sldLayoutMk cId="774870166" sldId="2147483656"/>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7D73D6-92BF-6042-B35A-A05C91822260}" type="doc">
      <dgm:prSet loTypeId="urn:microsoft.com/office/officeart/2005/8/layout/radial4" loCatId="relationship" qsTypeId="urn:microsoft.com/office/officeart/2005/8/quickstyle/simple1" qsCatId="simple" csTypeId="urn:microsoft.com/office/officeart/2005/8/colors/accent6_1" csCatId="accent6" phldr="1"/>
      <dgm:spPr/>
      <dgm:t>
        <a:bodyPr/>
        <a:lstStyle/>
        <a:p>
          <a:endParaRPr lang="en-US"/>
        </a:p>
      </dgm:t>
    </dgm:pt>
    <dgm:pt modelId="{29488DBF-20FC-064C-971E-1162A3D930A2}">
      <dgm:prSet/>
      <dgm:spPr/>
      <dgm:t>
        <a:bodyPr/>
        <a:lstStyle/>
        <a:p>
          <a:r>
            <a:rPr lang="en-AU" b="0" i="0" noProof="0" dirty="0"/>
            <a:t>Value</a:t>
          </a:r>
          <a:endParaRPr lang="en-AU" dirty="0"/>
        </a:p>
      </dgm:t>
    </dgm:pt>
    <dgm:pt modelId="{DC778E89-E3B3-004B-A364-E79A1E82FD5E}" type="parTrans" cxnId="{93373650-4DE2-F345-942D-CE2EEB255D78}">
      <dgm:prSet/>
      <dgm:spPr/>
      <dgm:t>
        <a:bodyPr/>
        <a:lstStyle/>
        <a:p>
          <a:endParaRPr lang="en-US"/>
        </a:p>
      </dgm:t>
    </dgm:pt>
    <dgm:pt modelId="{D46CC257-23CA-B74C-8EFF-4AFD276F6EA6}" type="sibTrans" cxnId="{93373650-4DE2-F345-942D-CE2EEB255D78}">
      <dgm:prSet/>
      <dgm:spPr/>
      <dgm:t>
        <a:bodyPr/>
        <a:lstStyle/>
        <a:p>
          <a:endParaRPr lang="en-US"/>
        </a:p>
      </dgm:t>
    </dgm:pt>
    <dgm:pt modelId="{31EC663C-FDF0-FD45-A8D6-98E4CD6F58A6}">
      <dgm:prSet/>
      <dgm:spPr/>
      <dgm:t>
        <a:bodyPr/>
        <a:lstStyle/>
        <a:p>
          <a:r>
            <a:rPr lang="en-GB" b="1" i="0" noProof="0" dirty="0"/>
            <a:t>Our own values</a:t>
          </a:r>
          <a:r>
            <a:rPr lang="en-GB" b="0" i="0" noProof="0" dirty="0"/>
            <a:t> provide us with some form of </a:t>
          </a:r>
          <a:r>
            <a:rPr lang="en-GB" b="1" i="0" noProof="0" dirty="0"/>
            <a:t>orientation on how to behave</a:t>
          </a:r>
          <a:r>
            <a:rPr lang="en-GB" b="0" i="0" noProof="0" dirty="0"/>
            <a:t>.</a:t>
          </a:r>
          <a:endParaRPr lang="en-GB" noProof="0" dirty="0"/>
        </a:p>
      </dgm:t>
    </dgm:pt>
    <dgm:pt modelId="{0A5AC534-433A-CA48-806A-B66A6C77FA0D}" type="parTrans" cxnId="{8A0EFB9F-E91F-3A4E-805F-19E064E4B534}">
      <dgm:prSet/>
      <dgm:spPr/>
      <dgm:t>
        <a:bodyPr/>
        <a:lstStyle/>
        <a:p>
          <a:endParaRPr lang="en-US"/>
        </a:p>
      </dgm:t>
    </dgm:pt>
    <dgm:pt modelId="{D33A2D26-A43C-134C-BE70-432F927C657C}" type="sibTrans" cxnId="{8A0EFB9F-E91F-3A4E-805F-19E064E4B534}">
      <dgm:prSet/>
      <dgm:spPr/>
      <dgm:t>
        <a:bodyPr/>
        <a:lstStyle/>
        <a:p>
          <a:endParaRPr lang="en-US"/>
        </a:p>
      </dgm:t>
    </dgm:pt>
    <dgm:pt modelId="{3EDFBD7B-53FF-094C-9F94-7101B3EBEDB7}">
      <dgm:prSet/>
      <dgm:spPr/>
      <dgm:t>
        <a:bodyPr/>
        <a:lstStyle/>
        <a:p>
          <a:r>
            <a:rPr lang="en-GB" b="0" i="0" noProof="0" dirty="0"/>
            <a:t>Values are embedded in technology</a:t>
          </a:r>
          <a:endParaRPr lang="en-GB" noProof="0" dirty="0"/>
        </a:p>
      </dgm:t>
    </dgm:pt>
    <dgm:pt modelId="{0C756D82-92AC-C241-A56B-8E24C0330ABD}" type="parTrans" cxnId="{46CEF3EC-42D4-5E4C-A9AB-65468516D99C}">
      <dgm:prSet/>
      <dgm:spPr/>
      <dgm:t>
        <a:bodyPr/>
        <a:lstStyle/>
        <a:p>
          <a:endParaRPr lang="en-US"/>
        </a:p>
      </dgm:t>
    </dgm:pt>
    <dgm:pt modelId="{9A7A3C01-D49C-244A-B168-210810A25BD5}" type="sibTrans" cxnId="{46CEF3EC-42D4-5E4C-A9AB-65468516D99C}">
      <dgm:prSet/>
      <dgm:spPr/>
      <dgm:t>
        <a:bodyPr/>
        <a:lstStyle/>
        <a:p>
          <a:endParaRPr lang="en-US"/>
        </a:p>
      </dgm:t>
    </dgm:pt>
    <dgm:pt modelId="{34070FA3-3257-8C42-8A63-54EBAAE94B69}">
      <dgm:prSet/>
      <dgm:spPr/>
      <dgm:t>
        <a:bodyPr/>
        <a:lstStyle/>
        <a:p>
          <a:r>
            <a:rPr lang="en-GB" b="0" i="0" noProof="0" dirty="0"/>
            <a:t>Values are spread throughout society </a:t>
          </a:r>
          <a:endParaRPr lang="en-GB" noProof="0" dirty="0"/>
        </a:p>
      </dgm:t>
    </dgm:pt>
    <dgm:pt modelId="{DCF4BC11-A106-A940-9401-52BE7431B26D}" type="parTrans" cxnId="{C1712F27-6A10-E145-A535-9D2F2584FB00}">
      <dgm:prSet/>
      <dgm:spPr/>
      <dgm:t>
        <a:bodyPr/>
        <a:lstStyle/>
        <a:p>
          <a:endParaRPr lang="en-US"/>
        </a:p>
      </dgm:t>
    </dgm:pt>
    <dgm:pt modelId="{AE228A26-375A-9C43-871C-149BB9BE26AE}" type="sibTrans" cxnId="{C1712F27-6A10-E145-A535-9D2F2584FB00}">
      <dgm:prSet/>
      <dgm:spPr/>
      <dgm:t>
        <a:bodyPr/>
        <a:lstStyle/>
        <a:p>
          <a:endParaRPr lang="en-US"/>
        </a:p>
      </dgm:t>
    </dgm:pt>
    <dgm:pt modelId="{7BAF59C9-3F1C-644E-B512-48E48BA32130}">
      <dgm:prSet/>
      <dgm:spPr/>
      <dgm:t>
        <a:bodyPr/>
        <a:lstStyle/>
        <a:p>
          <a:r>
            <a:rPr lang="en-AU" b="0" i="0" noProof="0" dirty="0"/>
            <a:t>Value as something</a:t>
          </a:r>
          <a:r>
            <a:rPr lang="en-AU" b="0" i="0" dirty="0"/>
            <a:t> </a:t>
          </a:r>
          <a:r>
            <a:rPr lang="en-AU" b="1" i="0" dirty="0"/>
            <a:t>good and desirable</a:t>
          </a:r>
          <a:r>
            <a:rPr lang="en-AU" b="0" i="0" dirty="0"/>
            <a:t> </a:t>
          </a:r>
          <a:endParaRPr lang="en-AU" dirty="0"/>
        </a:p>
      </dgm:t>
    </dgm:pt>
    <dgm:pt modelId="{E2A5E08A-115F-1F4F-A4E4-6023AD732261}" type="parTrans" cxnId="{75A7B5EE-7795-034E-A1DE-2BAB129B2F97}">
      <dgm:prSet/>
      <dgm:spPr/>
      <dgm:t>
        <a:bodyPr/>
        <a:lstStyle/>
        <a:p>
          <a:endParaRPr lang="en-US"/>
        </a:p>
      </dgm:t>
    </dgm:pt>
    <dgm:pt modelId="{94CAC132-22B7-9E4E-BA39-4AE1C503221A}" type="sibTrans" cxnId="{75A7B5EE-7795-034E-A1DE-2BAB129B2F97}">
      <dgm:prSet/>
      <dgm:spPr/>
      <dgm:t>
        <a:bodyPr/>
        <a:lstStyle/>
        <a:p>
          <a:endParaRPr lang="en-US"/>
        </a:p>
      </dgm:t>
    </dgm:pt>
    <dgm:pt modelId="{665946B6-714C-1046-8817-DD6AE153C553}">
      <dgm:prSet/>
      <dgm:spPr/>
      <dgm:t>
        <a:bodyPr/>
        <a:lstStyle/>
        <a:p>
          <a:endParaRPr lang="en-GB" noProof="0" dirty="0"/>
        </a:p>
      </dgm:t>
    </dgm:pt>
    <dgm:pt modelId="{873CAA5E-F608-2046-A237-5BB390F3FC0E}" type="parTrans" cxnId="{F904268D-AB36-F14C-B3E9-50993F5EB8DB}">
      <dgm:prSet/>
      <dgm:spPr/>
    </dgm:pt>
    <dgm:pt modelId="{91E05BD9-2ACF-034F-A663-A15B73990E2E}" type="sibTrans" cxnId="{F904268D-AB36-F14C-B3E9-50993F5EB8DB}">
      <dgm:prSet/>
      <dgm:spPr/>
    </dgm:pt>
    <dgm:pt modelId="{FCADF4E1-CC99-704B-9586-EBE317781764}" type="pres">
      <dgm:prSet presAssocID="{C07D73D6-92BF-6042-B35A-A05C91822260}" presName="cycle" presStyleCnt="0">
        <dgm:presLayoutVars>
          <dgm:chMax val="1"/>
          <dgm:dir/>
          <dgm:animLvl val="ctr"/>
          <dgm:resizeHandles val="exact"/>
        </dgm:presLayoutVars>
      </dgm:prSet>
      <dgm:spPr/>
    </dgm:pt>
    <dgm:pt modelId="{47AEFAA5-9E20-B241-A5D3-28F5B59825A9}" type="pres">
      <dgm:prSet presAssocID="{29488DBF-20FC-064C-971E-1162A3D930A2}" presName="centerShape" presStyleLbl="node0" presStyleIdx="0" presStyleCnt="1"/>
      <dgm:spPr/>
    </dgm:pt>
    <dgm:pt modelId="{402B08A2-D413-7244-9EE5-CD97EE9CBD52}" type="pres">
      <dgm:prSet presAssocID="{E2A5E08A-115F-1F4F-A4E4-6023AD732261}" presName="parTrans" presStyleLbl="bgSibTrans2D1" presStyleIdx="0" presStyleCnt="4"/>
      <dgm:spPr/>
    </dgm:pt>
    <dgm:pt modelId="{ACBC4E9B-3809-C14D-9890-FE4A782FBFCB}" type="pres">
      <dgm:prSet presAssocID="{7BAF59C9-3F1C-644E-B512-48E48BA32130}" presName="node" presStyleLbl="node1" presStyleIdx="0" presStyleCnt="4">
        <dgm:presLayoutVars>
          <dgm:bulletEnabled val="1"/>
        </dgm:presLayoutVars>
      </dgm:prSet>
      <dgm:spPr/>
    </dgm:pt>
    <dgm:pt modelId="{D99BD943-6B9B-7144-99EE-0A4EB6827EE6}" type="pres">
      <dgm:prSet presAssocID="{0A5AC534-433A-CA48-806A-B66A6C77FA0D}" presName="parTrans" presStyleLbl="bgSibTrans2D1" presStyleIdx="1" presStyleCnt="4"/>
      <dgm:spPr/>
    </dgm:pt>
    <dgm:pt modelId="{9BE7AF30-DBC0-A94D-B339-123CFE6CC2D3}" type="pres">
      <dgm:prSet presAssocID="{31EC663C-FDF0-FD45-A8D6-98E4CD6F58A6}" presName="node" presStyleLbl="node1" presStyleIdx="1" presStyleCnt="4">
        <dgm:presLayoutVars>
          <dgm:bulletEnabled val="1"/>
        </dgm:presLayoutVars>
      </dgm:prSet>
      <dgm:spPr/>
    </dgm:pt>
    <dgm:pt modelId="{47EE04F6-7937-3D44-A987-EC4F9056058C}" type="pres">
      <dgm:prSet presAssocID="{0C756D82-92AC-C241-A56B-8E24C0330ABD}" presName="parTrans" presStyleLbl="bgSibTrans2D1" presStyleIdx="2" presStyleCnt="4"/>
      <dgm:spPr/>
    </dgm:pt>
    <dgm:pt modelId="{DFAEF294-67A3-4949-A7E4-4C38CCB414E7}" type="pres">
      <dgm:prSet presAssocID="{3EDFBD7B-53FF-094C-9F94-7101B3EBEDB7}" presName="node" presStyleLbl="node1" presStyleIdx="2" presStyleCnt="4">
        <dgm:presLayoutVars>
          <dgm:bulletEnabled val="1"/>
        </dgm:presLayoutVars>
      </dgm:prSet>
      <dgm:spPr/>
    </dgm:pt>
    <dgm:pt modelId="{12A654F1-091E-4E40-837B-7FD5481E45DC}" type="pres">
      <dgm:prSet presAssocID="{DCF4BC11-A106-A940-9401-52BE7431B26D}" presName="parTrans" presStyleLbl="bgSibTrans2D1" presStyleIdx="3" presStyleCnt="4"/>
      <dgm:spPr/>
    </dgm:pt>
    <dgm:pt modelId="{C10A3433-B0F6-6B4D-9103-75D641CC322B}" type="pres">
      <dgm:prSet presAssocID="{34070FA3-3257-8C42-8A63-54EBAAE94B69}" presName="node" presStyleLbl="node1" presStyleIdx="3" presStyleCnt="4">
        <dgm:presLayoutVars>
          <dgm:bulletEnabled val="1"/>
        </dgm:presLayoutVars>
      </dgm:prSet>
      <dgm:spPr/>
    </dgm:pt>
  </dgm:ptLst>
  <dgm:cxnLst>
    <dgm:cxn modelId="{9849C30B-7448-7341-9C4C-FFCEB6843FDD}" type="presOf" srcId="{C07D73D6-92BF-6042-B35A-A05C91822260}" destId="{FCADF4E1-CC99-704B-9586-EBE317781764}" srcOrd="0" destOrd="0" presId="urn:microsoft.com/office/officeart/2005/8/layout/radial4"/>
    <dgm:cxn modelId="{7002EC26-05BC-C745-AA46-7204657FE4AB}" type="presOf" srcId="{E2A5E08A-115F-1F4F-A4E4-6023AD732261}" destId="{402B08A2-D413-7244-9EE5-CD97EE9CBD52}" srcOrd="0" destOrd="0" presId="urn:microsoft.com/office/officeart/2005/8/layout/radial4"/>
    <dgm:cxn modelId="{C1712F27-6A10-E145-A535-9D2F2584FB00}" srcId="{29488DBF-20FC-064C-971E-1162A3D930A2}" destId="{34070FA3-3257-8C42-8A63-54EBAAE94B69}" srcOrd="3" destOrd="0" parTransId="{DCF4BC11-A106-A940-9401-52BE7431B26D}" sibTransId="{AE228A26-375A-9C43-871C-149BB9BE26AE}"/>
    <dgm:cxn modelId="{0CB40764-1CB7-D041-9020-61381CBB5EB7}" type="presOf" srcId="{3EDFBD7B-53FF-094C-9F94-7101B3EBEDB7}" destId="{DFAEF294-67A3-4949-A7E4-4C38CCB414E7}" srcOrd="0" destOrd="0" presId="urn:microsoft.com/office/officeart/2005/8/layout/radial4"/>
    <dgm:cxn modelId="{D3251264-FE15-0744-8B38-E54360493CFB}" type="presOf" srcId="{34070FA3-3257-8C42-8A63-54EBAAE94B69}" destId="{C10A3433-B0F6-6B4D-9103-75D641CC322B}" srcOrd="0" destOrd="0" presId="urn:microsoft.com/office/officeart/2005/8/layout/radial4"/>
    <dgm:cxn modelId="{93373650-4DE2-F345-942D-CE2EEB255D78}" srcId="{C07D73D6-92BF-6042-B35A-A05C91822260}" destId="{29488DBF-20FC-064C-971E-1162A3D930A2}" srcOrd="0" destOrd="0" parTransId="{DC778E89-E3B3-004B-A364-E79A1E82FD5E}" sibTransId="{D46CC257-23CA-B74C-8EFF-4AFD276F6EA6}"/>
    <dgm:cxn modelId="{94695253-A753-0242-A359-A702AE926C18}" type="presOf" srcId="{0A5AC534-433A-CA48-806A-B66A6C77FA0D}" destId="{D99BD943-6B9B-7144-99EE-0A4EB6827EE6}" srcOrd="0" destOrd="0" presId="urn:microsoft.com/office/officeart/2005/8/layout/radial4"/>
    <dgm:cxn modelId="{F904268D-AB36-F14C-B3E9-50993F5EB8DB}" srcId="{C07D73D6-92BF-6042-B35A-A05C91822260}" destId="{665946B6-714C-1046-8817-DD6AE153C553}" srcOrd="1" destOrd="0" parTransId="{873CAA5E-F608-2046-A237-5BB390F3FC0E}" sibTransId="{91E05BD9-2ACF-034F-A663-A15B73990E2E}"/>
    <dgm:cxn modelId="{4A834A94-64D7-F748-9A02-4EC742D91827}" type="presOf" srcId="{29488DBF-20FC-064C-971E-1162A3D930A2}" destId="{47AEFAA5-9E20-B241-A5D3-28F5B59825A9}" srcOrd="0" destOrd="0" presId="urn:microsoft.com/office/officeart/2005/8/layout/radial4"/>
    <dgm:cxn modelId="{8A0EFB9F-E91F-3A4E-805F-19E064E4B534}" srcId="{29488DBF-20FC-064C-971E-1162A3D930A2}" destId="{31EC663C-FDF0-FD45-A8D6-98E4CD6F58A6}" srcOrd="1" destOrd="0" parTransId="{0A5AC534-433A-CA48-806A-B66A6C77FA0D}" sibTransId="{D33A2D26-A43C-134C-BE70-432F927C657C}"/>
    <dgm:cxn modelId="{D98D7EA0-42DA-AC49-A9A0-9282CAEBC9BE}" type="presOf" srcId="{7BAF59C9-3F1C-644E-B512-48E48BA32130}" destId="{ACBC4E9B-3809-C14D-9890-FE4A782FBFCB}" srcOrd="0" destOrd="0" presId="urn:microsoft.com/office/officeart/2005/8/layout/radial4"/>
    <dgm:cxn modelId="{1072BDA3-E81B-5945-8C12-C848EC4802CE}" type="presOf" srcId="{31EC663C-FDF0-FD45-A8D6-98E4CD6F58A6}" destId="{9BE7AF30-DBC0-A94D-B339-123CFE6CC2D3}" srcOrd="0" destOrd="0" presId="urn:microsoft.com/office/officeart/2005/8/layout/radial4"/>
    <dgm:cxn modelId="{04F2A6A7-3BB2-AB4F-89EA-858E5C939DB9}" type="presOf" srcId="{0C756D82-92AC-C241-A56B-8E24C0330ABD}" destId="{47EE04F6-7937-3D44-A987-EC4F9056058C}" srcOrd="0" destOrd="0" presId="urn:microsoft.com/office/officeart/2005/8/layout/radial4"/>
    <dgm:cxn modelId="{6911B1BE-085A-5B44-945A-628FB88E5AFE}" type="presOf" srcId="{DCF4BC11-A106-A940-9401-52BE7431B26D}" destId="{12A654F1-091E-4E40-837B-7FD5481E45DC}" srcOrd="0" destOrd="0" presId="urn:microsoft.com/office/officeart/2005/8/layout/radial4"/>
    <dgm:cxn modelId="{46CEF3EC-42D4-5E4C-A9AB-65468516D99C}" srcId="{29488DBF-20FC-064C-971E-1162A3D930A2}" destId="{3EDFBD7B-53FF-094C-9F94-7101B3EBEDB7}" srcOrd="2" destOrd="0" parTransId="{0C756D82-92AC-C241-A56B-8E24C0330ABD}" sibTransId="{9A7A3C01-D49C-244A-B168-210810A25BD5}"/>
    <dgm:cxn modelId="{75A7B5EE-7795-034E-A1DE-2BAB129B2F97}" srcId="{29488DBF-20FC-064C-971E-1162A3D930A2}" destId="{7BAF59C9-3F1C-644E-B512-48E48BA32130}" srcOrd="0" destOrd="0" parTransId="{E2A5E08A-115F-1F4F-A4E4-6023AD732261}" sibTransId="{94CAC132-22B7-9E4E-BA39-4AE1C503221A}"/>
    <dgm:cxn modelId="{FD253679-E223-714C-81AB-7C1426A4FF76}" type="presParOf" srcId="{FCADF4E1-CC99-704B-9586-EBE317781764}" destId="{47AEFAA5-9E20-B241-A5D3-28F5B59825A9}" srcOrd="0" destOrd="0" presId="urn:microsoft.com/office/officeart/2005/8/layout/radial4"/>
    <dgm:cxn modelId="{2D649960-C33A-E141-90DE-1610926190C6}" type="presParOf" srcId="{FCADF4E1-CC99-704B-9586-EBE317781764}" destId="{402B08A2-D413-7244-9EE5-CD97EE9CBD52}" srcOrd="1" destOrd="0" presId="urn:microsoft.com/office/officeart/2005/8/layout/radial4"/>
    <dgm:cxn modelId="{F991E5B6-0E8F-A144-BB4D-94EFE768C91E}" type="presParOf" srcId="{FCADF4E1-CC99-704B-9586-EBE317781764}" destId="{ACBC4E9B-3809-C14D-9890-FE4A782FBFCB}" srcOrd="2" destOrd="0" presId="urn:microsoft.com/office/officeart/2005/8/layout/radial4"/>
    <dgm:cxn modelId="{A0FF2A7C-36FD-1C48-8A7C-81DCFD4E5011}" type="presParOf" srcId="{FCADF4E1-CC99-704B-9586-EBE317781764}" destId="{D99BD943-6B9B-7144-99EE-0A4EB6827EE6}" srcOrd="3" destOrd="0" presId="urn:microsoft.com/office/officeart/2005/8/layout/radial4"/>
    <dgm:cxn modelId="{2DF5731B-DF24-1042-8D14-D0C5D012C31B}" type="presParOf" srcId="{FCADF4E1-CC99-704B-9586-EBE317781764}" destId="{9BE7AF30-DBC0-A94D-B339-123CFE6CC2D3}" srcOrd="4" destOrd="0" presId="urn:microsoft.com/office/officeart/2005/8/layout/radial4"/>
    <dgm:cxn modelId="{DC520BB8-CBEF-7046-9509-5BDD77CC6A10}" type="presParOf" srcId="{FCADF4E1-CC99-704B-9586-EBE317781764}" destId="{47EE04F6-7937-3D44-A987-EC4F9056058C}" srcOrd="5" destOrd="0" presId="urn:microsoft.com/office/officeart/2005/8/layout/radial4"/>
    <dgm:cxn modelId="{BCA0BF3A-2394-AE42-B4B3-EF1C68A0519F}" type="presParOf" srcId="{FCADF4E1-CC99-704B-9586-EBE317781764}" destId="{DFAEF294-67A3-4949-A7E4-4C38CCB414E7}" srcOrd="6" destOrd="0" presId="urn:microsoft.com/office/officeart/2005/8/layout/radial4"/>
    <dgm:cxn modelId="{12C0E4AD-663C-FB4D-B7DB-60D061AD768B}" type="presParOf" srcId="{FCADF4E1-CC99-704B-9586-EBE317781764}" destId="{12A654F1-091E-4E40-837B-7FD5481E45DC}" srcOrd="7" destOrd="0" presId="urn:microsoft.com/office/officeart/2005/8/layout/radial4"/>
    <dgm:cxn modelId="{E12789EB-0823-3840-AE96-132DB7D2443D}" type="presParOf" srcId="{FCADF4E1-CC99-704B-9586-EBE317781764}" destId="{C10A3433-B0F6-6B4D-9103-75D641CC322B}"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FF3A5B-2520-4D33-A248-441F3A63857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14CD7544-8FF4-4496-BDCA-A4BF47DCFB7D}">
      <dgm:prSet phldrT="[Text]"/>
      <dgm:spPr/>
      <dgm:t>
        <a:bodyPr/>
        <a:lstStyle/>
        <a:p>
          <a:r>
            <a:rPr lang="en-GB" dirty="0"/>
            <a:t>PUC1 Overview &amp; IRIS Architecture</a:t>
          </a:r>
        </a:p>
      </dgm:t>
    </dgm:pt>
    <dgm:pt modelId="{13CB2D6F-9251-4602-8B53-8F2E1A6FB8B1}" type="parTrans" cxnId="{D148711E-8CCE-4708-BBC3-35F0C9658D71}">
      <dgm:prSet/>
      <dgm:spPr/>
      <dgm:t>
        <a:bodyPr/>
        <a:lstStyle/>
        <a:p>
          <a:endParaRPr lang="en-GB"/>
        </a:p>
      </dgm:t>
    </dgm:pt>
    <dgm:pt modelId="{BADBD5DF-102B-4F73-AE92-C12BE90855B3}" type="sibTrans" cxnId="{D148711E-8CCE-4708-BBC3-35F0C9658D71}">
      <dgm:prSet/>
      <dgm:spPr/>
      <dgm:t>
        <a:bodyPr/>
        <a:lstStyle/>
        <a:p>
          <a:endParaRPr lang="en-GB"/>
        </a:p>
      </dgm:t>
    </dgm:pt>
    <dgm:pt modelId="{3E5F3E78-C56C-40B0-B613-55E4F02AE452}">
      <dgm:prSet phldrT="[Text]"/>
      <dgm:spPr/>
      <dgm:t>
        <a:bodyPr/>
        <a:lstStyle/>
        <a:p>
          <a:r>
            <a:rPr lang="en-GB" dirty="0"/>
            <a:t>User Story 1 Outline and Demo</a:t>
          </a:r>
        </a:p>
      </dgm:t>
    </dgm:pt>
    <dgm:pt modelId="{7669FC47-F0FF-491D-8525-8E12F91D3935}" type="parTrans" cxnId="{A7983057-A98D-4263-A274-CA700031B4F7}">
      <dgm:prSet/>
      <dgm:spPr/>
      <dgm:t>
        <a:bodyPr/>
        <a:lstStyle/>
        <a:p>
          <a:endParaRPr lang="en-GB"/>
        </a:p>
      </dgm:t>
    </dgm:pt>
    <dgm:pt modelId="{EA84EED7-1ECF-4EA5-97F5-FF9EE9D74524}" type="sibTrans" cxnId="{A7983057-A98D-4263-A274-CA700031B4F7}">
      <dgm:prSet/>
      <dgm:spPr/>
      <dgm:t>
        <a:bodyPr/>
        <a:lstStyle/>
        <a:p>
          <a:endParaRPr lang="en-GB"/>
        </a:p>
      </dgm:t>
    </dgm:pt>
    <dgm:pt modelId="{012AB2DD-757C-4A0A-9CB4-3E73DB8BB709}">
      <dgm:prSet phldrT="[Text]"/>
      <dgm:spPr/>
      <dgm:t>
        <a:bodyPr/>
        <a:lstStyle/>
        <a:p>
          <a:r>
            <a:rPr lang="en-GB" dirty="0"/>
            <a:t>User Story 2 Outline and Demo</a:t>
          </a:r>
        </a:p>
      </dgm:t>
    </dgm:pt>
    <dgm:pt modelId="{38D6A7BF-9977-45B9-B6C6-D6610AAB02BC}" type="parTrans" cxnId="{71F38D7D-3C26-48D4-B889-524F1121EB58}">
      <dgm:prSet/>
      <dgm:spPr/>
      <dgm:t>
        <a:bodyPr/>
        <a:lstStyle/>
        <a:p>
          <a:endParaRPr lang="en-US"/>
        </a:p>
      </dgm:t>
    </dgm:pt>
    <dgm:pt modelId="{73C7BB74-B00F-42D6-B1FA-E79028948092}" type="sibTrans" cxnId="{71F38D7D-3C26-48D4-B889-524F1121EB58}">
      <dgm:prSet/>
      <dgm:spPr/>
      <dgm:t>
        <a:bodyPr/>
        <a:lstStyle/>
        <a:p>
          <a:endParaRPr lang="en-US"/>
        </a:p>
      </dgm:t>
    </dgm:pt>
    <dgm:pt modelId="{B28BF591-19D1-4222-A386-16215D5856A6}">
      <dgm:prSet/>
      <dgm:spPr/>
      <dgm:t>
        <a:bodyPr/>
        <a:lstStyle/>
        <a:p>
          <a:r>
            <a:rPr lang="en-US"/>
            <a:t>Description of IRIS tools</a:t>
          </a:r>
          <a:endParaRPr lang="en-GB" dirty="0"/>
        </a:p>
      </dgm:t>
    </dgm:pt>
    <dgm:pt modelId="{BBB37B94-9F8F-48AD-A241-7EE5D7C926E7}" type="parTrans" cxnId="{46F2F080-06DF-4C44-B148-DCE7D86BF5F9}">
      <dgm:prSet/>
      <dgm:spPr/>
      <dgm:t>
        <a:bodyPr/>
        <a:lstStyle/>
        <a:p>
          <a:endParaRPr lang="en-US"/>
        </a:p>
      </dgm:t>
    </dgm:pt>
    <dgm:pt modelId="{E5C13C49-7FEF-4CDF-B046-D87D3071953D}" type="sibTrans" cxnId="{46F2F080-06DF-4C44-B148-DCE7D86BF5F9}">
      <dgm:prSet/>
      <dgm:spPr/>
      <dgm:t>
        <a:bodyPr/>
        <a:lstStyle/>
        <a:p>
          <a:endParaRPr lang="en-US"/>
        </a:p>
      </dgm:t>
    </dgm:pt>
    <dgm:pt modelId="{A59202AD-B654-40DC-8171-A665150184E6}" type="pres">
      <dgm:prSet presAssocID="{42FF3A5B-2520-4D33-A248-441F3A638578}" presName="linear" presStyleCnt="0">
        <dgm:presLayoutVars>
          <dgm:animLvl val="lvl"/>
          <dgm:resizeHandles val="exact"/>
        </dgm:presLayoutVars>
      </dgm:prSet>
      <dgm:spPr/>
    </dgm:pt>
    <dgm:pt modelId="{ABFA81FC-AA9E-4886-B065-77F50D5344FA}" type="pres">
      <dgm:prSet presAssocID="{14CD7544-8FF4-4496-BDCA-A4BF47DCFB7D}" presName="parentText" presStyleLbl="node1" presStyleIdx="0" presStyleCnt="4">
        <dgm:presLayoutVars>
          <dgm:chMax val="0"/>
          <dgm:bulletEnabled val="1"/>
        </dgm:presLayoutVars>
      </dgm:prSet>
      <dgm:spPr/>
    </dgm:pt>
    <dgm:pt modelId="{542F3CFD-DE08-414E-B1AE-0E6B684B8B6C}" type="pres">
      <dgm:prSet presAssocID="{BADBD5DF-102B-4F73-AE92-C12BE90855B3}" presName="spacer" presStyleCnt="0"/>
      <dgm:spPr/>
    </dgm:pt>
    <dgm:pt modelId="{6BDF166D-CF53-40CD-A5C6-DF72905BF3F5}" type="pres">
      <dgm:prSet presAssocID="{B28BF591-19D1-4222-A386-16215D5856A6}" presName="parentText" presStyleLbl="node1" presStyleIdx="1" presStyleCnt="4">
        <dgm:presLayoutVars>
          <dgm:chMax val="0"/>
          <dgm:bulletEnabled val="1"/>
        </dgm:presLayoutVars>
      </dgm:prSet>
      <dgm:spPr/>
    </dgm:pt>
    <dgm:pt modelId="{74D61370-B441-471C-82DD-A5E3080188DC}" type="pres">
      <dgm:prSet presAssocID="{E5C13C49-7FEF-4CDF-B046-D87D3071953D}" presName="spacer" presStyleCnt="0"/>
      <dgm:spPr/>
    </dgm:pt>
    <dgm:pt modelId="{6601EA41-CAB9-48CD-AF8C-7FD5ECB56884}" type="pres">
      <dgm:prSet presAssocID="{3E5F3E78-C56C-40B0-B613-55E4F02AE452}" presName="parentText" presStyleLbl="node1" presStyleIdx="2" presStyleCnt="4">
        <dgm:presLayoutVars>
          <dgm:chMax val="0"/>
          <dgm:bulletEnabled val="1"/>
        </dgm:presLayoutVars>
      </dgm:prSet>
      <dgm:spPr/>
    </dgm:pt>
    <dgm:pt modelId="{5B1D03E4-B3D2-488B-8BBB-F3CA1FB32FE7}" type="pres">
      <dgm:prSet presAssocID="{EA84EED7-1ECF-4EA5-97F5-FF9EE9D74524}" presName="spacer" presStyleCnt="0"/>
      <dgm:spPr/>
    </dgm:pt>
    <dgm:pt modelId="{A3FC694B-44E4-4218-89D6-10E498098356}" type="pres">
      <dgm:prSet presAssocID="{012AB2DD-757C-4A0A-9CB4-3E73DB8BB709}" presName="parentText" presStyleLbl="node1" presStyleIdx="3" presStyleCnt="4">
        <dgm:presLayoutVars>
          <dgm:chMax val="0"/>
          <dgm:bulletEnabled val="1"/>
        </dgm:presLayoutVars>
      </dgm:prSet>
      <dgm:spPr/>
    </dgm:pt>
  </dgm:ptLst>
  <dgm:cxnLst>
    <dgm:cxn modelId="{D148711E-8CCE-4708-BBC3-35F0C9658D71}" srcId="{42FF3A5B-2520-4D33-A248-441F3A638578}" destId="{14CD7544-8FF4-4496-BDCA-A4BF47DCFB7D}" srcOrd="0" destOrd="0" parTransId="{13CB2D6F-9251-4602-8B53-8F2E1A6FB8B1}" sibTransId="{BADBD5DF-102B-4F73-AE92-C12BE90855B3}"/>
    <dgm:cxn modelId="{E561973A-BDCF-482C-B47D-30D8F86530AD}" type="presOf" srcId="{012AB2DD-757C-4A0A-9CB4-3E73DB8BB709}" destId="{A3FC694B-44E4-4218-89D6-10E498098356}" srcOrd="0" destOrd="0" presId="urn:microsoft.com/office/officeart/2005/8/layout/vList2"/>
    <dgm:cxn modelId="{1AFF0648-009C-48F3-96E4-8D7D00B659EA}" type="presOf" srcId="{B28BF591-19D1-4222-A386-16215D5856A6}" destId="{6BDF166D-CF53-40CD-A5C6-DF72905BF3F5}" srcOrd="0" destOrd="0" presId="urn:microsoft.com/office/officeart/2005/8/layout/vList2"/>
    <dgm:cxn modelId="{A7983057-A98D-4263-A274-CA700031B4F7}" srcId="{42FF3A5B-2520-4D33-A248-441F3A638578}" destId="{3E5F3E78-C56C-40B0-B613-55E4F02AE452}" srcOrd="2" destOrd="0" parTransId="{7669FC47-F0FF-491D-8525-8E12F91D3935}" sibTransId="{EA84EED7-1ECF-4EA5-97F5-FF9EE9D74524}"/>
    <dgm:cxn modelId="{8E946B7B-4247-444D-BF01-7A24835935E3}" type="presOf" srcId="{14CD7544-8FF4-4496-BDCA-A4BF47DCFB7D}" destId="{ABFA81FC-AA9E-4886-B065-77F50D5344FA}" srcOrd="0" destOrd="0" presId="urn:microsoft.com/office/officeart/2005/8/layout/vList2"/>
    <dgm:cxn modelId="{C5EC367D-5E2F-4B20-897C-30716EEA4310}" type="presOf" srcId="{42FF3A5B-2520-4D33-A248-441F3A638578}" destId="{A59202AD-B654-40DC-8171-A665150184E6}" srcOrd="0" destOrd="0" presId="urn:microsoft.com/office/officeart/2005/8/layout/vList2"/>
    <dgm:cxn modelId="{71F38D7D-3C26-48D4-B889-524F1121EB58}" srcId="{42FF3A5B-2520-4D33-A248-441F3A638578}" destId="{012AB2DD-757C-4A0A-9CB4-3E73DB8BB709}" srcOrd="3" destOrd="0" parTransId="{38D6A7BF-9977-45B9-B6C6-D6610AAB02BC}" sibTransId="{73C7BB74-B00F-42D6-B1FA-E79028948092}"/>
    <dgm:cxn modelId="{46F2F080-06DF-4C44-B148-DCE7D86BF5F9}" srcId="{42FF3A5B-2520-4D33-A248-441F3A638578}" destId="{B28BF591-19D1-4222-A386-16215D5856A6}" srcOrd="1" destOrd="0" parTransId="{BBB37B94-9F8F-48AD-A241-7EE5D7C926E7}" sibTransId="{E5C13C49-7FEF-4CDF-B046-D87D3071953D}"/>
    <dgm:cxn modelId="{E6C44D99-3CA4-4251-800A-D0D4FD49E8AF}" type="presOf" srcId="{3E5F3E78-C56C-40B0-B613-55E4F02AE452}" destId="{6601EA41-CAB9-48CD-AF8C-7FD5ECB56884}" srcOrd="0" destOrd="0" presId="urn:microsoft.com/office/officeart/2005/8/layout/vList2"/>
    <dgm:cxn modelId="{E5C96EF8-0DF9-4B68-B5B8-35ABB0EC72EB}" type="presParOf" srcId="{A59202AD-B654-40DC-8171-A665150184E6}" destId="{ABFA81FC-AA9E-4886-B065-77F50D5344FA}" srcOrd="0" destOrd="0" presId="urn:microsoft.com/office/officeart/2005/8/layout/vList2"/>
    <dgm:cxn modelId="{02761F4E-C4F3-4CE1-9A29-1337DC4F54FB}" type="presParOf" srcId="{A59202AD-B654-40DC-8171-A665150184E6}" destId="{542F3CFD-DE08-414E-B1AE-0E6B684B8B6C}" srcOrd="1" destOrd="0" presId="urn:microsoft.com/office/officeart/2005/8/layout/vList2"/>
    <dgm:cxn modelId="{A9F9F149-9582-406A-BC86-060EF938F423}" type="presParOf" srcId="{A59202AD-B654-40DC-8171-A665150184E6}" destId="{6BDF166D-CF53-40CD-A5C6-DF72905BF3F5}" srcOrd="2" destOrd="0" presId="urn:microsoft.com/office/officeart/2005/8/layout/vList2"/>
    <dgm:cxn modelId="{0E671929-3A39-4330-8A70-A9B051AAD8FC}" type="presParOf" srcId="{A59202AD-B654-40DC-8171-A665150184E6}" destId="{74D61370-B441-471C-82DD-A5E3080188DC}" srcOrd="3" destOrd="0" presId="urn:microsoft.com/office/officeart/2005/8/layout/vList2"/>
    <dgm:cxn modelId="{00A12900-820F-4071-9057-F1D0A60CB7DD}" type="presParOf" srcId="{A59202AD-B654-40DC-8171-A665150184E6}" destId="{6601EA41-CAB9-48CD-AF8C-7FD5ECB56884}" srcOrd="4" destOrd="0" presId="urn:microsoft.com/office/officeart/2005/8/layout/vList2"/>
    <dgm:cxn modelId="{91E2B5CD-0A9E-4BF8-98A5-C9897EA500E1}" type="presParOf" srcId="{A59202AD-B654-40DC-8171-A665150184E6}" destId="{5B1D03E4-B3D2-488B-8BBB-F3CA1FB32FE7}" srcOrd="5" destOrd="0" presId="urn:microsoft.com/office/officeart/2005/8/layout/vList2"/>
    <dgm:cxn modelId="{5E2CCA57-BB9F-4640-B907-CB588CC37BA1}" type="presParOf" srcId="{A59202AD-B654-40DC-8171-A665150184E6}" destId="{A3FC694B-44E4-4218-89D6-10E498098356}"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07D73D6-92BF-6042-B35A-A05C91822260}" type="doc">
      <dgm:prSet loTypeId="urn:microsoft.com/office/officeart/2005/8/layout/radial4" loCatId="relationship" qsTypeId="urn:microsoft.com/office/officeart/2005/8/quickstyle/simple1" qsCatId="simple" csTypeId="urn:microsoft.com/office/officeart/2005/8/colors/accent6_1" csCatId="accent6" phldr="1"/>
      <dgm:spPr/>
      <dgm:t>
        <a:bodyPr/>
        <a:lstStyle/>
        <a:p>
          <a:endParaRPr lang="en-US"/>
        </a:p>
      </dgm:t>
    </dgm:pt>
    <dgm:pt modelId="{29488DBF-20FC-064C-971E-1162A3D930A2}">
      <dgm:prSet/>
      <dgm:spPr/>
      <dgm:t>
        <a:bodyPr/>
        <a:lstStyle/>
        <a:p>
          <a:r>
            <a:rPr lang="en-AU" b="0" i="0" noProof="0" dirty="0"/>
            <a:t>Value</a:t>
          </a:r>
          <a:endParaRPr lang="en-AU" dirty="0"/>
        </a:p>
      </dgm:t>
    </dgm:pt>
    <dgm:pt modelId="{DC778E89-E3B3-004B-A364-E79A1E82FD5E}" type="parTrans" cxnId="{93373650-4DE2-F345-942D-CE2EEB255D78}">
      <dgm:prSet/>
      <dgm:spPr/>
      <dgm:t>
        <a:bodyPr/>
        <a:lstStyle/>
        <a:p>
          <a:endParaRPr lang="en-US"/>
        </a:p>
      </dgm:t>
    </dgm:pt>
    <dgm:pt modelId="{D46CC257-23CA-B74C-8EFF-4AFD276F6EA6}" type="sibTrans" cxnId="{93373650-4DE2-F345-942D-CE2EEB255D78}">
      <dgm:prSet/>
      <dgm:spPr/>
      <dgm:t>
        <a:bodyPr/>
        <a:lstStyle/>
        <a:p>
          <a:endParaRPr lang="en-US"/>
        </a:p>
      </dgm:t>
    </dgm:pt>
    <dgm:pt modelId="{31EC663C-FDF0-FD45-A8D6-98E4CD6F58A6}">
      <dgm:prSet/>
      <dgm:spPr/>
      <dgm:t>
        <a:bodyPr/>
        <a:lstStyle/>
        <a:p>
          <a:r>
            <a:rPr lang="en-GB" b="1" i="0" noProof="0" dirty="0"/>
            <a:t>Our own values</a:t>
          </a:r>
          <a:r>
            <a:rPr lang="en-GB" b="0" i="0" noProof="0" dirty="0"/>
            <a:t> provide us with some form of </a:t>
          </a:r>
          <a:r>
            <a:rPr lang="en-GB" b="1" i="0" noProof="0" dirty="0"/>
            <a:t>orientation on how to behave</a:t>
          </a:r>
          <a:r>
            <a:rPr lang="en-GB" b="0" i="0" noProof="0" dirty="0"/>
            <a:t>.</a:t>
          </a:r>
          <a:endParaRPr lang="en-GB" noProof="0" dirty="0"/>
        </a:p>
      </dgm:t>
    </dgm:pt>
    <dgm:pt modelId="{0A5AC534-433A-CA48-806A-B66A6C77FA0D}" type="parTrans" cxnId="{8A0EFB9F-E91F-3A4E-805F-19E064E4B534}">
      <dgm:prSet/>
      <dgm:spPr/>
      <dgm:t>
        <a:bodyPr/>
        <a:lstStyle/>
        <a:p>
          <a:endParaRPr lang="en-US"/>
        </a:p>
      </dgm:t>
    </dgm:pt>
    <dgm:pt modelId="{D33A2D26-A43C-134C-BE70-432F927C657C}" type="sibTrans" cxnId="{8A0EFB9F-E91F-3A4E-805F-19E064E4B534}">
      <dgm:prSet/>
      <dgm:spPr/>
      <dgm:t>
        <a:bodyPr/>
        <a:lstStyle/>
        <a:p>
          <a:endParaRPr lang="en-US"/>
        </a:p>
      </dgm:t>
    </dgm:pt>
    <dgm:pt modelId="{3EDFBD7B-53FF-094C-9F94-7101B3EBEDB7}">
      <dgm:prSet/>
      <dgm:spPr/>
      <dgm:t>
        <a:bodyPr/>
        <a:lstStyle/>
        <a:p>
          <a:r>
            <a:rPr lang="en-GB" b="0" i="0" noProof="0" dirty="0"/>
            <a:t>Values are embedded in technology</a:t>
          </a:r>
          <a:endParaRPr lang="en-GB" noProof="0" dirty="0"/>
        </a:p>
      </dgm:t>
    </dgm:pt>
    <dgm:pt modelId="{0C756D82-92AC-C241-A56B-8E24C0330ABD}" type="parTrans" cxnId="{46CEF3EC-42D4-5E4C-A9AB-65468516D99C}">
      <dgm:prSet/>
      <dgm:spPr/>
      <dgm:t>
        <a:bodyPr/>
        <a:lstStyle/>
        <a:p>
          <a:endParaRPr lang="en-US"/>
        </a:p>
      </dgm:t>
    </dgm:pt>
    <dgm:pt modelId="{9A7A3C01-D49C-244A-B168-210810A25BD5}" type="sibTrans" cxnId="{46CEF3EC-42D4-5E4C-A9AB-65468516D99C}">
      <dgm:prSet/>
      <dgm:spPr/>
      <dgm:t>
        <a:bodyPr/>
        <a:lstStyle/>
        <a:p>
          <a:endParaRPr lang="en-US"/>
        </a:p>
      </dgm:t>
    </dgm:pt>
    <dgm:pt modelId="{34070FA3-3257-8C42-8A63-54EBAAE94B69}">
      <dgm:prSet/>
      <dgm:spPr/>
      <dgm:t>
        <a:bodyPr/>
        <a:lstStyle/>
        <a:p>
          <a:r>
            <a:rPr lang="en-GB" b="0" i="0" noProof="0" dirty="0"/>
            <a:t>Values are spread throughout society </a:t>
          </a:r>
          <a:endParaRPr lang="en-GB" noProof="0" dirty="0"/>
        </a:p>
      </dgm:t>
    </dgm:pt>
    <dgm:pt modelId="{DCF4BC11-A106-A940-9401-52BE7431B26D}" type="parTrans" cxnId="{C1712F27-6A10-E145-A535-9D2F2584FB00}">
      <dgm:prSet/>
      <dgm:spPr/>
      <dgm:t>
        <a:bodyPr/>
        <a:lstStyle/>
        <a:p>
          <a:endParaRPr lang="en-US"/>
        </a:p>
      </dgm:t>
    </dgm:pt>
    <dgm:pt modelId="{AE228A26-375A-9C43-871C-149BB9BE26AE}" type="sibTrans" cxnId="{C1712F27-6A10-E145-A535-9D2F2584FB00}">
      <dgm:prSet/>
      <dgm:spPr/>
      <dgm:t>
        <a:bodyPr/>
        <a:lstStyle/>
        <a:p>
          <a:endParaRPr lang="en-US"/>
        </a:p>
      </dgm:t>
    </dgm:pt>
    <dgm:pt modelId="{7BAF59C9-3F1C-644E-B512-48E48BA32130}">
      <dgm:prSet/>
      <dgm:spPr/>
      <dgm:t>
        <a:bodyPr/>
        <a:lstStyle/>
        <a:p>
          <a:r>
            <a:rPr lang="en-AU" b="0" i="0" noProof="0" dirty="0"/>
            <a:t>Value as something</a:t>
          </a:r>
          <a:r>
            <a:rPr lang="en-AU" b="0" i="0" dirty="0"/>
            <a:t> </a:t>
          </a:r>
          <a:r>
            <a:rPr lang="en-AU" b="1" i="0" dirty="0"/>
            <a:t>good and desirable</a:t>
          </a:r>
          <a:r>
            <a:rPr lang="en-AU" b="0" i="0" dirty="0"/>
            <a:t> </a:t>
          </a:r>
          <a:endParaRPr lang="en-AU" dirty="0"/>
        </a:p>
      </dgm:t>
    </dgm:pt>
    <dgm:pt modelId="{E2A5E08A-115F-1F4F-A4E4-6023AD732261}" type="parTrans" cxnId="{75A7B5EE-7795-034E-A1DE-2BAB129B2F97}">
      <dgm:prSet/>
      <dgm:spPr/>
      <dgm:t>
        <a:bodyPr/>
        <a:lstStyle/>
        <a:p>
          <a:endParaRPr lang="en-US"/>
        </a:p>
      </dgm:t>
    </dgm:pt>
    <dgm:pt modelId="{94CAC132-22B7-9E4E-BA39-4AE1C503221A}" type="sibTrans" cxnId="{75A7B5EE-7795-034E-A1DE-2BAB129B2F97}">
      <dgm:prSet/>
      <dgm:spPr/>
      <dgm:t>
        <a:bodyPr/>
        <a:lstStyle/>
        <a:p>
          <a:endParaRPr lang="en-US"/>
        </a:p>
      </dgm:t>
    </dgm:pt>
    <dgm:pt modelId="{665946B6-714C-1046-8817-DD6AE153C553}">
      <dgm:prSet/>
      <dgm:spPr/>
      <dgm:t>
        <a:bodyPr/>
        <a:lstStyle/>
        <a:p>
          <a:endParaRPr lang="en-GB" noProof="0" dirty="0"/>
        </a:p>
      </dgm:t>
    </dgm:pt>
    <dgm:pt modelId="{873CAA5E-F608-2046-A237-5BB390F3FC0E}" type="parTrans" cxnId="{F904268D-AB36-F14C-B3E9-50993F5EB8DB}">
      <dgm:prSet/>
      <dgm:spPr/>
    </dgm:pt>
    <dgm:pt modelId="{91E05BD9-2ACF-034F-A663-A15B73990E2E}" type="sibTrans" cxnId="{F904268D-AB36-F14C-B3E9-50993F5EB8DB}">
      <dgm:prSet/>
      <dgm:spPr/>
    </dgm:pt>
    <dgm:pt modelId="{FCADF4E1-CC99-704B-9586-EBE317781764}" type="pres">
      <dgm:prSet presAssocID="{C07D73D6-92BF-6042-B35A-A05C91822260}" presName="cycle" presStyleCnt="0">
        <dgm:presLayoutVars>
          <dgm:chMax val="1"/>
          <dgm:dir/>
          <dgm:animLvl val="ctr"/>
          <dgm:resizeHandles val="exact"/>
        </dgm:presLayoutVars>
      </dgm:prSet>
      <dgm:spPr/>
    </dgm:pt>
    <dgm:pt modelId="{47AEFAA5-9E20-B241-A5D3-28F5B59825A9}" type="pres">
      <dgm:prSet presAssocID="{29488DBF-20FC-064C-971E-1162A3D930A2}" presName="centerShape" presStyleLbl="node0" presStyleIdx="0" presStyleCnt="1"/>
      <dgm:spPr/>
    </dgm:pt>
    <dgm:pt modelId="{402B08A2-D413-7244-9EE5-CD97EE9CBD52}" type="pres">
      <dgm:prSet presAssocID="{E2A5E08A-115F-1F4F-A4E4-6023AD732261}" presName="parTrans" presStyleLbl="bgSibTrans2D1" presStyleIdx="0" presStyleCnt="4"/>
      <dgm:spPr/>
    </dgm:pt>
    <dgm:pt modelId="{ACBC4E9B-3809-C14D-9890-FE4A782FBFCB}" type="pres">
      <dgm:prSet presAssocID="{7BAF59C9-3F1C-644E-B512-48E48BA32130}" presName="node" presStyleLbl="node1" presStyleIdx="0" presStyleCnt="4">
        <dgm:presLayoutVars>
          <dgm:bulletEnabled val="1"/>
        </dgm:presLayoutVars>
      </dgm:prSet>
      <dgm:spPr/>
    </dgm:pt>
    <dgm:pt modelId="{D99BD943-6B9B-7144-99EE-0A4EB6827EE6}" type="pres">
      <dgm:prSet presAssocID="{0A5AC534-433A-CA48-806A-B66A6C77FA0D}" presName="parTrans" presStyleLbl="bgSibTrans2D1" presStyleIdx="1" presStyleCnt="4"/>
      <dgm:spPr/>
    </dgm:pt>
    <dgm:pt modelId="{9BE7AF30-DBC0-A94D-B339-123CFE6CC2D3}" type="pres">
      <dgm:prSet presAssocID="{31EC663C-FDF0-FD45-A8D6-98E4CD6F58A6}" presName="node" presStyleLbl="node1" presStyleIdx="1" presStyleCnt="4">
        <dgm:presLayoutVars>
          <dgm:bulletEnabled val="1"/>
        </dgm:presLayoutVars>
      </dgm:prSet>
      <dgm:spPr/>
    </dgm:pt>
    <dgm:pt modelId="{47EE04F6-7937-3D44-A987-EC4F9056058C}" type="pres">
      <dgm:prSet presAssocID="{0C756D82-92AC-C241-A56B-8E24C0330ABD}" presName="parTrans" presStyleLbl="bgSibTrans2D1" presStyleIdx="2" presStyleCnt="4"/>
      <dgm:spPr/>
    </dgm:pt>
    <dgm:pt modelId="{DFAEF294-67A3-4949-A7E4-4C38CCB414E7}" type="pres">
      <dgm:prSet presAssocID="{3EDFBD7B-53FF-094C-9F94-7101B3EBEDB7}" presName="node" presStyleLbl="node1" presStyleIdx="2" presStyleCnt="4">
        <dgm:presLayoutVars>
          <dgm:bulletEnabled val="1"/>
        </dgm:presLayoutVars>
      </dgm:prSet>
      <dgm:spPr/>
    </dgm:pt>
    <dgm:pt modelId="{12A654F1-091E-4E40-837B-7FD5481E45DC}" type="pres">
      <dgm:prSet presAssocID="{DCF4BC11-A106-A940-9401-52BE7431B26D}" presName="parTrans" presStyleLbl="bgSibTrans2D1" presStyleIdx="3" presStyleCnt="4"/>
      <dgm:spPr/>
    </dgm:pt>
    <dgm:pt modelId="{C10A3433-B0F6-6B4D-9103-75D641CC322B}" type="pres">
      <dgm:prSet presAssocID="{34070FA3-3257-8C42-8A63-54EBAAE94B69}" presName="node" presStyleLbl="node1" presStyleIdx="3" presStyleCnt="4">
        <dgm:presLayoutVars>
          <dgm:bulletEnabled val="1"/>
        </dgm:presLayoutVars>
      </dgm:prSet>
      <dgm:spPr/>
    </dgm:pt>
  </dgm:ptLst>
  <dgm:cxnLst>
    <dgm:cxn modelId="{9849C30B-7448-7341-9C4C-FFCEB6843FDD}" type="presOf" srcId="{C07D73D6-92BF-6042-B35A-A05C91822260}" destId="{FCADF4E1-CC99-704B-9586-EBE317781764}" srcOrd="0" destOrd="0" presId="urn:microsoft.com/office/officeart/2005/8/layout/radial4"/>
    <dgm:cxn modelId="{7002EC26-05BC-C745-AA46-7204657FE4AB}" type="presOf" srcId="{E2A5E08A-115F-1F4F-A4E4-6023AD732261}" destId="{402B08A2-D413-7244-9EE5-CD97EE9CBD52}" srcOrd="0" destOrd="0" presId="urn:microsoft.com/office/officeart/2005/8/layout/radial4"/>
    <dgm:cxn modelId="{C1712F27-6A10-E145-A535-9D2F2584FB00}" srcId="{29488DBF-20FC-064C-971E-1162A3D930A2}" destId="{34070FA3-3257-8C42-8A63-54EBAAE94B69}" srcOrd="3" destOrd="0" parTransId="{DCF4BC11-A106-A940-9401-52BE7431B26D}" sibTransId="{AE228A26-375A-9C43-871C-149BB9BE26AE}"/>
    <dgm:cxn modelId="{0CB40764-1CB7-D041-9020-61381CBB5EB7}" type="presOf" srcId="{3EDFBD7B-53FF-094C-9F94-7101B3EBEDB7}" destId="{DFAEF294-67A3-4949-A7E4-4C38CCB414E7}" srcOrd="0" destOrd="0" presId="urn:microsoft.com/office/officeart/2005/8/layout/radial4"/>
    <dgm:cxn modelId="{D3251264-FE15-0744-8B38-E54360493CFB}" type="presOf" srcId="{34070FA3-3257-8C42-8A63-54EBAAE94B69}" destId="{C10A3433-B0F6-6B4D-9103-75D641CC322B}" srcOrd="0" destOrd="0" presId="urn:microsoft.com/office/officeart/2005/8/layout/radial4"/>
    <dgm:cxn modelId="{93373650-4DE2-F345-942D-CE2EEB255D78}" srcId="{C07D73D6-92BF-6042-B35A-A05C91822260}" destId="{29488DBF-20FC-064C-971E-1162A3D930A2}" srcOrd="0" destOrd="0" parTransId="{DC778E89-E3B3-004B-A364-E79A1E82FD5E}" sibTransId="{D46CC257-23CA-B74C-8EFF-4AFD276F6EA6}"/>
    <dgm:cxn modelId="{94695253-A753-0242-A359-A702AE926C18}" type="presOf" srcId="{0A5AC534-433A-CA48-806A-B66A6C77FA0D}" destId="{D99BD943-6B9B-7144-99EE-0A4EB6827EE6}" srcOrd="0" destOrd="0" presId="urn:microsoft.com/office/officeart/2005/8/layout/radial4"/>
    <dgm:cxn modelId="{F904268D-AB36-F14C-B3E9-50993F5EB8DB}" srcId="{C07D73D6-92BF-6042-B35A-A05C91822260}" destId="{665946B6-714C-1046-8817-DD6AE153C553}" srcOrd="1" destOrd="0" parTransId="{873CAA5E-F608-2046-A237-5BB390F3FC0E}" sibTransId="{91E05BD9-2ACF-034F-A663-A15B73990E2E}"/>
    <dgm:cxn modelId="{4A834A94-64D7-F748-9A02-4EC742D91827}" type="presOf" srcId="{29488DBF-20FC-064C-971E-1162A3D930A2}" destId="{47AEFAA5-9E20-B241-A5D3-28F5B59825A9}" srcOrd="0" destOrd="0" presId="urn:microsoft.com/office/officeart/2005/8/layout/radial4"/>
    <dgm:cxn modelId="{8A0EFB9F-E91F-3A4E-805F-19E064E4B534}" srcId="{29488DBF-20FC-064C-971E-1162A3D930A2}" destId="{31EC663C-FDF0-FD45-A8D6-98E4CD6F58A6}" srcOrd="1" destOrd="0" parTransId="{0A5AC534-433A-CA48-806A-B66A6C77FA0D}" sibTransId="{D33A2D26-A43C-134C-BE70-432F927C657C}"/>
    <dgm:cxn modelId="{D98D7EA0-42DA-AC49-A9A0-9282CAEBC9BE}" type="presOf" srcId="{7BAF59C9-3F1C-644E-B512-48E48BA32130}" destId="{ACBC4E9B-3809-C14D-9890-FE4A782FBFCB}" srcOrd="0" destOrd="0" presId="urn:microsoft.com/office/officeart/2005/8/layout/radial4"/>
    <dgm:cxn modelId="{1072BDA3-E81B-5945-8C12-C848EC4802CE}" type="presOf" srcId="{31EC663C-FDF0-FD45-A8D6-98E4CD6F58A6}" destId="{9BE7AF30-DBC0-A94D-B339-123CFE6CC2D3}" srcOrd="0" destOrd="0" presId="urn:microsoft.com/office/officeart/2005/8/layout/radial4"/>
    <dgm:cxn modelId="{04F2A6A7-3BB2-AB4F-89EA-858E5C939DB9}" type="presOf" srcId="{0C756D82-92AC-C241-A56B-8E24C0330ABD}" destId="{47EE04F6-7937-3D44-A987-EC4F9056058C}" srcOrd="0" destOrd="0" presId="urn:microsoft.com/office/officeart/2005/8/layout/radial4"/>
    <dgm:cxn modelId="{6911B1BE-085A-5B44-945A-628FB88E5AFE}" type="presOf" srcId="{DCF4BC11-A106-A940-9401-52BE7431B26D}" destId="{12A654F1-091E-4E40-837B-7FD5481E45DC}" srcOrd="0" destOrd="0" presId="urn:microsoft.com/office/officeart/2005/8/layout/radial4"/>
    <dgm:cxn modelId="{46CEF3EC-42D4-5E4C-A9AB-65468516D99C}" srcId="{29488DBF-20FC-064C-971E-1162A3D930A2}" destId="{3EDFBD7B-53FF-094C-9F94-7101B3EBEDB7}" srcOrd="2" destOrd="0" parTransId="{0C756D82-92AC-C241-A56B-8E24C0330ABD}" sibTransId="{9A7A3C01-D49C-244A-B168-210810A25BD5}"/>
    <dgm:cxn modelId="{75A7B5EE-7795-034E-A1DE-2BAB129B2F97}" srcId="{29488DBF-20FC-064C-971E-1162A3D930A2}" destId="{7BAF59C9-3F1C-644E-B512-48E48BA32130}" srcOrd="0" destOrd="0" parTransId="{E2A5E08A-115F-1F4F-A4E4-6023AD732261}" sibTransId="{94CAC132-22B7-9E4E-BA39-4AE1C503221A}"/>
    <dgm:cxn modelId="{FD253679-E223-714C-81AB-7C1426A4FF76}" type="presParOf" srcId="{FCADF4E1-CC99-704B-9586-EBE317781764}" destId="{47AEFAA5-9E20-B241-A5D3-28F5B59825A9}" srcOrd="0" destOrd="0" presId="urn:microsoft.com/office/officeart/2005/8/layout/radial4"/>
    <dgm:cxn modelId="{2D649960-C33A-E141-90DE-1610926190C6}" type="presParOf" srcId="{FCADF4E1-CC99-704B-9586-EBE317781764}" destId="{402B08A2-D413-7244-9EE5-CD97EE9CBD52}" srcOrd="1" destOrd="0" presId="urn:microsoft.com/office/officeart/2005/8/layout/radial4"/>
    <dgm:cxn modelId="{F991E5B6-0E8F-A144-BB4D-94EFE768C91E}" type="presParOf" srcId="{FCADF4E1-CC99-704B-9586-EBE317781764}" destId="{ACBC4E9B-3809-C14D-9890-FE4A782FBFCB}" srcOrd="2" destOrd="0" presId="urn:microsoft.com/office/officeart/2005/8/layout/radial4"/>
    <dgm:cxn modelId="{A0FF2A7C-36FD-1C48-8A7C-81DCFD4E5011}" type="presParOf" srcId="{FCADF4E1-CC99-704B-9586-EBE317781764}" destId="{D99BD943-6B9B-7144-99EE-0A4EB6827EE6}" srcOrd="3" destOrd="0" presId="urn:microsoft.com/office/officeart/2005/8/layout/radial4"/>
    <dgm:cxn modelId="{2DF5731B-DF24-1042-8D14-D0C5D012C31B}" type="presParOf" srcId="{FCADF4E1-CC99-704B-9586-EBE317781764}" destId="{9BE7AF30-DBC0-A94D-B339-123CFE6CC2D3}" srcOrd="4" destOrd="0" presId="urn:microsoft.com/office/officeart/2005/8/layout/radial4"/>
    <dgm:cxn modelId="{DC520BB8-CBEF-7046-9509-5BDD77CC6A10}" type="presParOf" srcId="{FCADF4E1-CC99-704B-9586-EBE317781764}" destId="{47EE04F6-7937-3D44-A987-EC4F9056058C}" srcOrd="5" destOrd="0" presId="urn:microsoft.com/office/officeart/2005/8/layout/radial4"/>
    <dgm:cxn modelId="{BCA0BF3A-2394-AE42-B4B3-EF1C68A0519F}" type="presParOf" srcId="{FCADF4E1-CC99-704B-9586-EBE317781764}" destId="{DFAEF294-67A3-4949-A7E4-4C38CCB414E7}" srcOrd="6" destOrd="0" presId="urn:microsoft.com/office/officeart/2005/8/layout/radial4"/>
    <dgm:cxn modelId="{12C0E4AD-663C-FB4D-B7DB-60D061AD768B}" type="presParOf" srcId="{FCADF4E1-CC99-704B-9586-EBE317781764}" destId="{12A654F1-091E-4E40-837B-7FD5481E45DC}" srcOrd="7" destOrd="0" presId="urn:microsoft.com/office/officeart/2005/8/layout/radial4"/>
    <dgm:cxn modelId="{E12789EB-0823-3840-AE96-132DB7D2443D}" type="presParOf" srcId="{FCADF4E1-CC99-704B-9586-EBE317781764}" destId="{C10A3433-B0F6-6B4D-9103-75D641CC322B}"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AEFAA5-9E20-B241-A5D3-28F5B59825A9}">
      <dsp:nvSpPr>
        <dsp:cNvPr id="0" name=""/>
        <dsp:cNvSpPr/>
      </dsp:nvSpPr>
      <dsp:spPr>
        <a:xfrm>
          <a:off x="3262718" y="2353579"/>
          <a:ext cx="2248720" cy="2248720"/>
        </a:xfrm>
        <a:prstGeom prst="ellips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45" tIns="29845" rIns="29845" bIns="29845" numCol="1" spcCol="1270" anchor="ctr" anchorCtr="0">
          <a:noAutofit/>
        </a:bodyPr>
        <a:lstStyle/>
        <a:p>
          <a:pPr marL="0" lvl="0" indent="0" algn="ctr" defTabSz="2089150">
            <a:lnSpc>
              <a:spcPct val="90000"/>
            </a:lnSpc>
            <a:spcBef>
              <a:spcPct val="0"/>
            </a:spcBef>
            <a:spcAft>
              <a:spcPct val="35000"/>
            </a:spcAft>
            <a:buNone/>
          </a:pPr>
          <a:r>
            <a:rPr lang="en-AU" sz="4700" b="0" i="0" kern="1200" noProof="0" dirty="0"/>
            <a:t>Value</a:t>
          </a:r>
          <a:endParaRPr lang="en-AU" sz="4700" kern="1200" dirty="0"/>
        </a:p>
      </dsp:txBody>
      <dsp:txXfrm>
        <a:off x="3592035" y="2682896"/>
        <a:ext cx="1590086" cy="1590086"/>
      </dsp:txXfrm>
    </dsp:sp>
    <dsp:sp modelId="{402B08A2-D413-7244-9EE5-CD97EE9CBD52}">
      <dsp:nvSpPr>
        <dsp:cNvPr id="0" name=""/>
        <dsp:cNvSpPr/>
      </dsp:nvSpPr>
      <dsp:spPr>
        <a:xfrm rot="11700000">
          <a:off x="1563694" y="2624956"/>
          <a:ext cx="1671832" cy="640885"/>
        </a:xfrm>
        <a:prstGeom prst="lef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CBC4E9B-3809-C14D-9890-FE4A782FBFCB}">
      <dsp:nvSpPr>
        <dsp:cNvPr id="0" name=""/>
        <dsp:cNvSpPr/>
      </dsp:nvSpPr>
      <dsp:spPr>
        <a:xfrm>
          <a:off x="524034" y="1874534"/>
          <a:ext cx="2136284" cy="1709027"/>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AU" sz="1900" b="0" i="0" kern="1200" noProof="0" dirty="0"/>
            <a:t>Value as something</a:t>
          </a:r>
          <a:r>
            <a:rPr lang="en-AU" sz="1900" b="0" i="0" kern="1200" dirty="0"/>
            <a:t> </a:t>
          </a:r>
          <a:r>
            <a:rPr lang="en-AU" sz="1900" b="1" i="0" kern="1200" dirty="0"/>
            <a:t>good and desirable</a:t>
          </a:r>
          <a:r>
            <a:rPr lang="en-AU" sz="1900" b="0" i="0" kern="1200" dirty="0"/>
            <a:t> </a:t>
          </a:r>
          <a:endParaRPr lang="en-AU" sz="1900" kern="1200" dirty="0"/>
        </a:p>
      </dsp:txBody>
      <dsp:txXfrm>
        <a:off x="574090" y="1924590"/>
        <a:ext cx="2036172" cy="1608915"/>
      </dsp:txXfrm>
    </dsp:sp>
    <dsp:sp modelId="{D99BD943-6B9B-7144-99EE-0A4EB6827EE6}">
      <dsp:nvSpPr>
        <dsp:cNvPr id="0" name=""/>
        <dsp:cNvSpPr/>
      </dsp:nvSpPr>
      <dsp:spPr>
        <a:xfrm rot="14700000">
          <a:off x="2681592" y="1292697"/>
          <a:ext cx="1671832" cy="640885"/>
        </a:xfrm>
        <a:prstGeom prst="lef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BE7AF30-DBC0-A94D-B339-123CFE6CC2D3}">
      <dsp:nvSpPr>
        <dsp:cNvPr id="0" name=""/>
        <dsp:cNvSpPr/>
      </dsp:nvSpPr>
      <dsp:spPr>
        <a:xfrm>
          <a:off x="2096092" y="1029"/>
          <a:ext cx="2136284" cy="1709027"/>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GB" sz="1900" b="1" i="0" kern="1200" noProof="0" dirty="0"/>
            <a:t>Our own values</a:t>
          </a:r>
          <a:r>
            <a:rPr lang="en-GB" sz="1900" b="0" i="0" kern="1200" noProof="0" dirty="0"/>
            <a:t> provide us with some form of </a:t>
          </a:r>
          <a:r>
            <a:rPr lang="en-GB" sz="1900" b="1" i="0" kern="1200" noProof="0" dirty="0"/>
            <a:t>orientation on how to behave</a:t>
          </a:r>
          <a:r>
            <a:rPr lang="en-GB" sz="1900" b="0" i="0" kern="1200" noProof="0" dirty="0"/>
            <a:t>.</a:t>
          </a:r>
          <a:endParaRPr lang="en-GB" sz="1900" kern="1200" noProof="0" dirty="0"/>
        </a:p>
      </dsp:txBody>
      <dsp:txXfrm>
        <a:off x="2146148" y="51085"/>
        <a:ext cx="2036172" cy="1608915"/>
      </dsp:txXfrm>
    </dsp:sp>
    <dsp:sp modelId="{47EE04F6-7937-3D44-A987-EC4F9056058C}">
      <dsp:nvSpPr>
        <dsp:cNvPr id="0" name=""/>
        <dsp:cNvSpPr/>
      </dsp:nvSpPr>
      <dsp:spPr>
        <a:xfrm rot="17700000">
          <a:off x="4420732" y="1292697"/>
          <a:ext cx="1671832" cy="640885"/>
        </a:xfrm>
        <a:prstGeom prst="lef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FAEF294-67A3-4949-A7E4-4C38CCB414E7}">
      <dsp:nvSpPr>
        <dsp:cNvPr id="0" name=""/>
        <dsp:cNvSpPr/>
      </dsp:nvSpPr>
      <dsp:spPr>
        <a:xfrm>
          <a:off x="4541779" y="1029"/>
          <a:ext cx="2136284" cy="1709027"/>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GB" sz="1900" b="0" i="0" kern="1200" noProof="0" dirty="0"/>
            <a:t>Values are embedded in technology</a:t>
          </a:r>
          <a:endParaRPr lang="en-GB" sz="1900" kern="1200" noProof="0" dirty="0"/>
        </a:p>
      </dsp:txBody>
      <dsp:txXfrm>
        <a:off x="4591835" y="51085"/>
        <a:ext cx="2036172" cy="1608915"/>
      </dsp:txXfrm>
    </dsp:sp>
    <dsp:sp modelId="{12A654F1-091E-4E40-837B-7FD5481E45DC}">
      <dsp:nvSpPr>
        <dsp:cNvPr id="0" name=""/>
        <dsp:cNvSpPr/>
      </dsp:nvSpPr>
      <dsp:spPr>
        <a:xfrm rot="20700000">
          <a:off x="5538630" y="2624956"/>
          <a:ext cx="1671832" cy="640885"/>
        </a:xfrm>
        <a:prstGeom prst="lef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10A3433-B0F6-6B4D-9103-75D641CC322B}">
      <dsp:nvSpPr>
        <dsp:cNvPr id="0" name=""/>
        <dsp:cNvSpPr/>
      </dsp:nvSpPr>
      <dsp:spPr>
        <a:xfrm>
          <a:off x="6113837" y="1874534"/>
          <a:ext cx="2136284" cy="1709027"/>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GB" sz="1900" b="0" i="0" kern="1200" noProof="0" dirty="0"/>
            <a:t>Values are spread throughout society </a:t>
          </a:r>
          <a:endParaRPr lang="en-GB" sz="1900" kern="1200" noProof="0" dirty="0"/>
        </a:p>
      </dsp:txBody>
      <dsp:txXfrm>
        <a:off x="6163893" y="1924590"/>
        <a:ext cx="2036172" cy="16089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FA81FC-AA9E-4886-B065-77F50D5344FA}">
      <dsp:nvSpPr>
        <dsp:cNvPr id="0" name=""/>
        <dsp:cNvSpPr/>
      </dsp:nvSpPr>
      <dsp:spPr>
        <a:xfrm>
          <a:off x="0" y="55269"/>
          <a:ext cx="10515600" cy="9781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GB" sz="3800" kern="1200" dirty="0"/>
            <a:t>PUC1 Overview &amp; IRIS Architecture</a:t>
          </a:r>
        </a:p>
      </dsp:txBody>
      <dsp:txXfrm>
        <a:off x="47748" y="103017"/>
        <a:ext cx="10420104" cy="882624"/>
      </dsp:txXfrm>
    </dsp:sp>
    <dsp:sp modelId="{6BDF166D-CF53-40CD-A5C6-DF72905BF3F5}">
      <dsp:nvSpPr>
        <dsp:cNvPr id="0" name=""/>
        <dsp:cNvSpPr/>
      </dsp:nvSpPr>
      <dsp:spPr>
        <a:xfrm>
          <a:off x="0" y="1142829"/>
          <a:ext cx="10515600" cy="9781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t>Description of IRIS tools</a:t>
          </a:r>
          <a:endParaRPr lang="en-GB" sz="3800" kern="1200" dirty="0"/>
        </a:p>
      </dsp:txBody>
      <dsp:txXfrm>
        <a:off x="47748" y="1190577"/>
        <a:ext cx="10420104" cy="882624"/>
      </dsp:txXfrm>
    </dsp:sp>
    <dsp:sp modelId="{6601EA41-CAB9-48CD-AF8C-7FD5ECB56884}">
      <dsp:nvSpPr>
        <dsp:cNvPr id="0" name=""/>
        <dsp:cNvSpPr/>
      </dsp:nvSpPr>
      <dsp:spPr>
        <a:xfrm>
          <a:off x="0" y="2230389"/>
          <a:ext cx="10515600" cy="9781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GB" sz="3800" kern="1200" dirty="0"/>
            <a:t>User Story 1 Outline and Demo</a:t>
          </a:r>
        </a:p>
      </dsp:txBody>
      <dsp:txXfrm>
        <a:off x="47748" y="2278137"/>
        <a:ext cx="10420104" cy="882624"/>
      </dsp:txXfrm>
    </dsp:sp>
    <dsp:sp modelId="{A3FC694B-44E4-4218-89D6-10E498098356}">
      <dsp:nvSpPr>
        <dsp:cNvPr id="0" name=""/>
        <dsp:cNvSpPr/>
      </dsp:nvSpPr>
      <dsp:spPr>
        <a:xfrm>
          <a:off x="0" y="3317949"/>
          <a:ext cx="10515600" cy="9781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GB" sz="3800" kern="1200" dirty="0"/>
            <a:t>User Story 2 Outline and Demo</a:t>
          </a:r>
        </a:p>
      </dsp:txBody>
      <dsp:txXfrm>
        <a:off x="47748" y="3365697"/>
        <a:ext cx="10420104" cy="8826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AEFAA5-9E20-B241-A5D3-28F5B59825A9}">
      <dsp:nvSpPr>
        <dsp:cNvPr id="0" name=""/>
        <dsp:cNvSpPr/>
      </dsp:nvSpPr>
      <dsp:spPr>
        <a:xfrm>
          <a:off x="3262718" y="2353579"/>
          <a:ext cx="2248720" cy="2248720"/>
        </a:xfrm>
        <a:prstGeom prst="ellips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n-AU" sz="4800" b="0" i="0" kern="1200" noProof="0" dirty="0"/>
            <a:t>Value</a:t>
          </a:r>
          <a:endParaRPr lang="en-AU" sz="4800" kern="1200" dirty="0"/>
        </a:p>
      </dsp:txBody>
      <dsp:txXfrm>
        <a:off x="3592035" y="2682896"/>
        <a:ext cx="1590086" cy="1590086"/>
      </dsp:txXfrm>
    </dsp:sp>
    <dsp:sp modelId="{402B08A2-D413-7244-9EE5-CD97EE9CBD52}">
      <dsp:nvSpPr>
        <dsp:cNvPr id="0" name=""/>
        <dsp:cNvSpPr/>
      </dsp:nvSpPr>
      <dsp:spPr>
        <a:xfrm rot="11700000">
          <a:off x="1563694" y="2624956"/>
          <a:ext cx="1671832" cy="640885"/>
        </a:xfrm>
        <a:prstGeom prst="lef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CBC4E9B-3809-C14D-9890-FE4A782FBFCB}">
      <dsp:nvSpPr>
        <dsp:cNvPr id="0" name=""/>
        <dsp:cNvSpPr/>
      </dsp:nvSpPr>
      <dsp:spPr>
        <a:xfrm>
          <a:off x="524034" y="1874534"/>
          <a:ext cx="2136284" cy="1709027"/>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AU" sz="2000" b="0" i="0" kern="1200" noProof="0" dirty="0"/>
            <a:t>Value as something</a:t>
          </a:r>
          <a:r>
            <a:rPr lang="en-AU" sz="2000" b="0" i="0" kern="1200" dirty="0"/>
            <a:t> </a:t>
          </a:r>
          <a:r>
            <a:rPr lang="en-AU" sz="2000" b="1" i="0" kern="1200" dirty="0"/>
            <a:t>good and desirable</a:t>
          </a:r>
          <a:r>
            <a:rPr lang="en-AU" sz="2000" b="0" i="0" kern="1200" dirty="0"/>
            <a:t> </a:t>
          </a:r>
          <a:endParaRPr lang="en-AU" sz="2000" kern="1200" dirty="0"/>
        </a:p>
      </dsp:txBody>
      <dsp:txXfrm>
        <a:off x="574090" y="1924590"/>
        <a:ext cx="2036172" cy="1608915"/>
      </dsp:txXfrm>
    </dsp:sp>
    <dsp:sp modelId="{D99BD943-6B9B-7144-99EE-0A4EB6827EE6}">
      <dsp:nvSpPr>
        <dsp:cNvPr id="0" name=""/>
        <dsp:cNvSpPr/>
      </dsp:nvSpPr>
      <dsp:spPr>
        <a:xfrm rot="14700000">
          <a:off x="2681592" y="1292697"/>
          <a:ext cx="1671832" cy="640885"/>
        </a:xfrm>
        <a:prstGeom prst="lef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BE7AF30-DBC0-A94D-B339-123CFE6CC2D3}">
      <dsp:nvSpPr>
        <dsp:cNvPr id="0" name=""/>
        <dsp:cNvSpPr/>
      </dsp:nvSpPr>
      <dsp:spPr>
        <a:xfrm>
          <a:off x="2096092" y="1029"/>
          <a:ext cx="2136284" cy="1709027"/>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GB" sz="2000" b="1" i="0" kern="1200" noProof="0" dirty="0"/>
            <a:t>Our own values</a:t>
          </a:r>
          <a:r>
            <a:rPr lang="en-GB" sz="2000" b="0" i="0" kern="1200" noProof="0" dirty="0"/>
            <a:t> provide us with some form of </a:t>
          </a:r>
          <a:r>
            <a:rPr lang="en-GB" sz="2000" b="1" i="0" kern="1200" noProof="0" dirty="0"/>
            <a:t>orientation on how to behave</a:t>
          </a:r>
          <a:r>
            <a:rPr lang="en-GB" sz="2000" b="0" i="0" kern="1200" noProof="0" dirty="0"/>
            <a:t>.</a:t>
          </a:r>
          <a:endParaRPr lang="en-GB" sz="2000" kern="1200" noProof="0" dirty="0"/>
        </a:p>
      </dsp:txBody>
      <dsp:txXfrm>
        <a:off x="2146148" y="51085"/>
        <a:ext cx="2036172" cy="1608915"/>
      </dsp:txXfrm>
    </dsp:sp>
    <dsp:sp modelId="{47EE04F6-7937-3D44-A987-EC4F9056058C}">
      <dsp:nvSpPr>
        <dsp:cNvPr id="0" name=""/>
        <dsp:cNvSpPr/>
      </dsp:nvSpPr>
      <dsp:spPr>
        <a:xfrm rot="17700000">
          <a:off x="4420732" y="1292697"/>
          <a:ext cx="1671832" cy="640885"/>
        </a:xfrm>
        <a:prstGeom prst="lef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FAEF294-67A3-4949-A7E4-4C38CCB414E7}">
      <dsp:nvSpPr>
        <dsp:cNvPr id="0" name=""/>
        <dsp:cNvSpPr/>
      </dsp:nvSpPr>
      <dsp:spPr>
        <a:xfrm>
          <a:off x="4541779" y="1029"/>
          <a:ext cx="2136284" cy="1709027"/>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GB" sz="2000" b="0" i="0" kern="1200" noProof="0" dirty="0"/>
            <a:t>Values are embedded in technology</a:t>
          </a:r>
          <a:endParaRPr lang="en-GB" sz="2000" kern="1200" noProof="0" dirty="0"/>
        </a:p>
      </dsp:txBody>
      <dsp:txXfrm>
        <a:off x="4591835" y="51085"/>
        <a:ext cx="2036172" cy="1608915"/>
      </dsp:txXfrm>
    </dsp:sp>
    <dsp:sp modelId="{12A654F1-091E-4E40-837B-7FD5481E45DC}">
      <dsp:nvSpPr>
        <dsp:cNvPr id="0" name=""/>
        <dsp:cNvSpPr/>
      </dsp:nvSpPr>
      <dsp:spPr>
        <a:xfrm rot="20700000">
          <a:off x="5538630" y="2624956"/>
          <a:ext cx="1671832" cy="640885"/>
        </a:xfrm>
        <a:prstGeom prst="lef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10A3433-B0F6-6B4D-9103-75D641CC322B}">
      <dsp:nvSpPr>
        <dsp:cNvPr id="0" name=""/>
        <dsp:cNvSpPr/>
      </dsp:nvSpPr>
      <dsp:spPr>
        <a:xfrm>
          <a:off x="6113837" y="1874534"/>
          <a:ext cx="2136284" cy="1709027"/>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GB" sz="2000" b="0" i="0" kern="1200" noProof="0" dirty="0"/>
            <a:t>Values are spread throughout society </a:t>
          </a:r>
          <a:endParaRPr lang="en-GB" sz="2000" kern="1200" noProof="0" dirty="0"/>
        </a:p>
      </dsp:txBody>
      <dsp:txXfrm>
        <a:off x="6163893" y="1924590"/>
        <a:ext cx="2036172" cy="1608915"/>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7DD375-4F28-43C5-BC85-D746878930D4}" type="datetimeFigureOut">
              <a:rPr lang="en-US" smtClean="0"/>
              <a:t>3/6/2024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C1340F-5D9E-4DDE-9DEA-64D060B81CED}" type="slidenum">
              <a:rPr lang="en-US" smtClean="0"/>
              <a:t>‹#›</a:t>
            </a:fld>
            <a:endParaRPr lang="en-US"/>
          </a:p>
        </p:txBody>
      </p:sp>
    </p:spTree>
    <p:extLst>
      <p:ext uri="{BB962C8B-B14F-4D97-AF65-F5344CB8AC3E}">
        <p14:creationId xmlns:p14="http://schemas.microsoft.com/office/powerpoint/2010/main" val="1787799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C1340F-5D9E-4DDE-9DEA-64D060B81CED}" type="slidenum">
              <a:rPr lang="en-US" smtClean="0"/>
              <a:t>3</a:t>
            </a:fld>
            <a:endParaRPr lang="en-US"/>
          </a:p>
        </p:txBody>
      </p:sp>
    </p:spTree>
    <p:extLst>
      <p:ext uri="{BB962C8B-B14F-4D97-AF65-F5344CB8AC3E}">
        <p14:creationId xmlns:p14="http://schemas.microsoft.com/office/powerpoint/2010/main" val="34184778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9C53C-776E-0E87-D594-10628515A7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636359-D2A3-6296-ADF0-E4FD2E2257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DEC40C-B93F-94F6-8DC0-96F59C91F10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8C536416-5FB9-9EF7-4E33-9447ADF7C161}"/>
              </a:ext>
            </a:extLst>
          </p:cNvPr>
          <p:cNvSpPr>
            <a:spLocks noGrp="1"/>
          </p:cNvSpPr>
          <p:nvPr>
            <p:ph type="sldNum" sz="quarter" idx="5"/>
          </p:nvPr>
        </p:nvSpPr>
        <p:spPr/>
        <p:txBody>
          <a:bodyPr/>
          <a:lstStyle/>
          <a:p>
            <a:fld id="{6397A03F-5699-A546-AC5F-A2B1E159176E}" type="slidenum">
              <a:rPr lang="en-GB"/>
              <a:t>21</a:t>
            </a:fld>
            <a:endParaRPr lang="en-GB"/>
          </a:p>
        </p:txBody>
      </p:sp>
    </p:spTree>
    <p:extLst>
      <p:ext uri="{BB962C8B-B14F-4D97-AF65-F5344CB8AC3E}">
        <p14:creationId xmlns:p14="http://schemas.microsoft.com/office/powerpoint/2010/main" val="3911704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PlaceHolder 1"/>
          <p:cNvSpPr>
            <a:spLocks noGrp="1" noRot="1" noChangeAspect="1"/>
          </p:cNvSpPr>
          <p:nvPr>
            <p:ph type="sldImg"/>
          </p:nvPr>
        </p:nvSpPr>
        <p:spPr>
          <a:xfrm>
            <a:off x="685800" y="1143000"/>
            <a:ext cx="5486400" cy="3086100"/>
          </a:xfrm>
          <a:prstGeom prst="rect">
            <a:avLst/>
          </a:prstGeom>
        </p:spPr>
      </p:sp>
      <p:sp>
        <p:nvSpPr>
          <p:cNvPr id="147" name="PlaceHolder 2"/>
          <p:cNvSpPr>
            <a:spLocks noGrp="1"/>
          </p:cNvSpPr>
          <p:nvPr>
            <p:ph type="body"/>
          </p:nvPr>
        </p:nvSpPr>
        <p:spPr>
          <a:xfrm>
            <a:off x="685800" y="4400640"/>
            <a:ext cx="5486040" cy="3600000"/>
          </a:xfrm>
          <a:prstGeom prst="rect">
            <a:avLst/>
          </a:prstGeom>
        </p:spPr>
        <p:txBody>
          <a:bodyPr>
            <a:noAutofit/>
          </a:bodyPr>
          <a:lstStyle/>
          <a:p>
            <a:pPr marL="0" indent="0" algn="l">
              <a:buFont typeface="Arial" panose="020B0604020202020204" pitchFamily="34" charset="0"/>
              <a:buNone/>
            </a:pPr>
            <a:endParaRPr lang="en-US" sz="2000" b="0" strike="noStrike" spc="-1" dirty="0">
              <a:latin typeface="Arial"/>
            </a:endParaRPr>
          </a:p>
        </p:txBody>
      </p:sp>
      <p:sp>
        <p:nvSpPr>
          <p:cNvPr id="148"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39BDB2AA-822B-4A1F-8A4F-8B2879DA5CFC}" type="slidenum">
              <a:rPr lang="es-ES" sz="1200" b="0" strike="noStrike" spc="-1">
                <a:solidFill>
                  <a:srgbClr val="000000"/>
                </a:solidFill>
                <a:latin typeface="+mn-lt"/>
                <a:ea typeface="+mn-ea"/>
              </a:rPr>
              <a:t>24</a:t>
            </a:fld>
            <a:endParaRPr lang="en-US" sz="1200" b="0" strike="noStrike" spc="-1">
              <a:latin typeface="Times New Roman"/>
            </a:endParaRPr>
          </a:p>
        </p:txBody>
      </p:sp>
    </p:spTree>
    <p:extLst>
      <p:ext uri="{BB962C8B-B14F-4D97-AF65-F5344CB8AC3E}">
        <p14:creationId xmlns:p14="http://schemas.microsoft.com/office/powerpoint/2010/main" val="19289497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PlaceHolder 1"/>
          <p:cNvSpPr>
            <a:spLocks noGrp="1" noRot="1" noChangeAspect="1"/>
          </p:cNvSpPr>
          <p:nvPr>
            <p:ph type="sldImg"/>
          </p:nvPr>
        </p:nvSpPr>
        <p:spPr>
          <a:xfrm>
            <a:off x="685800" y="1143000"/>
            <a:ext cx="5486400" cy="3086100"/>
          </a:xfrm>
          <a:prstGeom prst="rect">
            <a:avLst/>
          </a:prstGeom>
        </p:spPr>
      </p:sp>
      <p:sp>
        <p:nvSpPr>
          <p:cNvPr id="147" name="PlaceHolder 2"/>
          <p:cNvSpPr>
            <a:spLocks noGrp="1"/>
          </p:cNvSpPr>
          <p:nvPr>
            <p:ph type="body"/>
          </p:nvPr>
        </p:nvSpPr>
        <p:spPr>
          <a:xfrm>
            <a:off x="685800" y="4400640"/>
            <a:ext cx="5486040" cy="3600000"/>
          </a:xfrm>
          <a:prstGeom prst="rect">
            <a:avLst/>
          </a:prstGeom>
        </p:spPr>
        <p:txBody>
          <a:bodyPr>
            <a:noAutofit/>
          </a:bodyPr>
          <a:lstStyle/>
          <a:p>
            <a:pPr marL="0" indent="0" algn="l">
              <a:buFont typeface="Arial" panose="020B0604020202020204" pitchFamily="34" charset="0"/>
              <a:buNone/>
            </a:pPr>
            <a:endParaRPr lang="en-US" sz="2000" b="0" strike="noStrike" spc="-1" dirty="0">
              <a:latin typeface="Arial"/>
            </a:endParaRPr>
          </a:p>
        </p:txBody>
      </p:sp>
      <p:sp>
        <p:nvSpPr>
          <p:cNvPr id="148"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39BDB2AA-822B-4A1F-8A4F-8B2879DA5CFC}" type="slidenum">
              <a:rPr lang="es-ES" sz="1200" b="0" strike="noStrike" spc="-1">
                <a:solidFill>
                  <a:srgbClr val="000000"/>
                </a:solidFill>
                <a:latin typeface="+mn-lt"/>
                <a:ea typeface="+mn-ea"/>
              </a:rPr>
              <a:t>25</a:t>
            </a:fld>
            <a:endParaRPr lang="en-US" sz="1200" b="0" strike="noStrike" spc="-1">
              <a:latin typeface="Times New Roman"/>
            </a:endParaRPr>
          </a:p>
        </p:txBody>
      </p:sp>
    </p:spTree>
    <p:extLst>
      <p:ext uri="{BB962C8B-B14F-4D97-AF65-F5344CB8AC3E}">
        <p14:creationId xmlns:p14="http://schemas.microsoft.com/office/powerpoint/2010/main" val="1956165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C1340F-5D9E-4DDE-9DEA-64D060B81CED}" type="slidenum">
              <a:rPr lang="en-US" smtClean="0"/>
              <a:t>27</a:t>
            </a:fld>
            <a:endParaRPr lang="en-US"/>
          </a:p>
        </p:txBody>
      </p:sp>
    </p:spTree>
    <p:extLst>
      <p:ext uri="{BB962C8B-B14F-4D97-AF65-F5344CB8AC3E}">
        <p14:creationId xmlns:p14="http://schemas.microsoft.com/office/powerpoint/2010/main" val="715476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C1340F-5D9E-4DDE-9DEA-64D060B81CED}" type="slidenum">
              <a:rPr lang="en-US" smtClean="0"/>
              <a:t>28</a:t>
            </a:fld>
            <a:endParaRPr lang="en-US"/>
          </a:p>
        </p:txBody>
      </p:sp>
    </p:spTree>
    <p:extLst>
      <p:ext uri="{BB962C8B-B14F-4D97-AF65-F5344CB8AC3E}">
        <p14:creationId xmlns:p14="http://schemas.microsoft.com/office/powerpoint/2010/main" val="6673169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C1340F-5D9E-4DDE-9DEA-64D060B81CED}" type="slidenum">
              <a:rPr lang="en-US" smtClean="0"/>
              <a:t>29</a:t>
            </a:fld>
            <a:endParaRPr lang="en-US"/>
          </a:p>
        </p:txBody>
      </p:sp>
    </p:spTree>
    <p:extLst>
      <p:ext uri="{BB962C8B-B14F-4D97-AF65-F5344CB8AC3E}">
        <p14:creationId xmlns:p14="http://schemas.microsoft.com/office/powerpoint/2010/main" val="32346910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PlaceHolder 1"/>
          <p:cNvSpPr>
            <a:spLocks noGrp="1" noRot="1" noChangeAspect="1"/>
          </p:cNvSpPr>
          <p:nvPr>
            <p:ph type="sldImg"/>
          </p:nvPr>
        </p:nvSpPr>
        <p:spPr>
          <a:xfrm>
            <a:off x="685800" y="1143000"/>
            <a:ext cx="5486400" cy="3086100"/>
          </a:xfrm>
          <a:prstGeom prst="rect">
            <a:avLst/>
          </a:prstGeom>
        </p:spPr>
      </p:sp>
      <p:sp>
        <p:nvSpPr>
          <p:cNvPr id="147" name="PlaceHolder 2"/>
          <p:cNvSpPr>
            <a:spLocks noGrp="1"/>
          </p:cNvSpPr>
          <p:nvPr>
            <p:ph type="body"/>
          </p:nvPr>
        </p:nvSpPr>
        <p:spPr>
          <a:xfrm>
            <a:off x="685800" y="4400640"/>
            <a:ext cx="5486040" cy="3600000"/>
          </a:xfrm>
          <a:prstGeom prst="rect">
            <a:avLst/>
          </a:prstGeom>
        </p:spPr>
        <p:txBody>
          <a:bodyPr>
            <a:noAutofit/>
          </a:bodyPr>
          <a:lstStyle/>
          <a:p>
            <a:pPr marL="0" indent="0" algn="l">
              <a:buFont typeface="Arial" panose="020B0604020202020204" pitchFamily="34" charset="0"/>
              <a:buNone/>
            </a:pPr>
            <a:endParaRPr lang="en-US" sz="2000" b="0" strike="noStrike" spc="-1" dirty="0">
              <a:latin typeface="Arial"/>
            </a:endParaRPr>
          </a:p>
        </p:txBody>
      </p:sp>
      <p:sp>
        <p:nvSpPr>
          <p:cNvPr id="148"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39BDB2AA-822B-4A1F-8A4F-8B2879DA5CFC}" type="slidenum">
              <a:rPr lang="es-ES" sz="1200" b="0" strike="noStrike" spc="-1">
                <a:solidFill>
                  <a:srgbClr val="000000"/>
                </a:solidFill>
                <a:latin typeface="+mn-lt"/>
                <a:ea typeface="+mn-ea"/>
              </a:rPr>
              <a:t>30</a:t>
            </a:fld>
            <a:endParaRPr lang="en-US" sz="1200" b="0" strike="noStrike" spc="-1">
              <a:latin typeface="Times New Roman"/>
            </a:endParaRPr>
          </a:p>
        </p:txBody>
      </p:sp>
    </p:spTree>
    <p:extLst>
      <p:ext uri="{BB962C8B-B14F-4D97-AF65-F5344CB8AC3E}">
        <p14:creationId xmlns:p14="http://schemas.microsoft.com/office/powerpoint/2010/main" val="42271874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PlaceHolder 1"/>
          <p:cNvSpPr>
            <a:spLocks noGrp="1" noRot="1" noChangeAspect="1"/>
          </p:cNvSpPr>
          <p:nvPr>
            <p:ph type="sldImg"/>
          </p:nvPr>
        </p:nvSpPr>
        <p:spPr>
          <a:xfrm>
            <a:off x="685800" y="1143000"/>
            <a:ext cx="5486400" cy="3086100"/>
          </a:xfrm>
          <a:prstGeom prst="rect">
            <a:avLst/>
          </a:prstGeom>
        </p:spPr>
      </p:sp>
      <p:sp>
        <p:nvSpPr>
          <p:cNvPr id="205" name="PlaceHolder 2"/>
          <p:cNvSpPr>
            <a:spLocks noGrp="1"/>
          </p:cNvSpPr>
          <p:nvPr>
            <p:ph type="body"/>
          </p:nvPr>
        </p:nvSpPr>
        <p:spPr>
          <a:xfrm>
            <a:off x="685800" y="4400640"/>
            <a:ext cx="5486040" cy="3600000"/>
          </a:xfrm>
          <a:prstGeom prst="rect">
            <a:avLst/>
          </a:prstGeo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strike="noStrike" spc="-1" dirty="0">
              <a:latin typeface="Arial"/>
            </a:endParaRPr>
          </a:p>
        </p:txBody>
      </p:sp>
      <p:sp>
        <p:nvSpPr>
          <p:cNvPr id="206"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B37D53FC-2A5D-441A-9D69-E89F60D014BD}" type="slidenum">
              <a:rPr lang="en-US" sz="1200" b="0" strike="noStrike" spc="-1">
                <a:latin typeface="Times New Roman"/>
              </a:rPr>
              <a:t>31</a:t>
            </a:fld>
            <a:endParaRPr lang="en-US" sz="1200" b="0" strike="noStrike" spc="-1">
              <a:latin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en-US" spc="-1">
              <a:solidFill>
                <a:srgbClr val="838487"/>
              </a:solidFill>
              <a:cs typeface="Calibri"/>
            </a:endParaRPr>
          </a:p>
        </p:txBody>
      </p:sp>
      <p:sp>
        <p:nvSpPr>
          <p:cNvPr id="4" name="Slide Number Placeholder 3"/>
          <p:cNvSpPr>
            <a:spLocks noGrp="1"/>
          </p:cNvSpPr>
          <p:nvPr>
            <p:ph type="sldNum"/>
          </p:nvPr>
        </p:nvSpPr>
        <p:spPr/>
        <p:txBody>
          <a:bodyPr/>
          <a:lstStyle/>
          <a:p>
            <a:pPr algn="r"/>
            <a:fld id="{1F527E3A-5E4B-4DEA-9CD0-725BD496AA8A}" type="slidenum">
              <a:rPr lang="en-US" sz="1400" b="0" strike="noStrike" spc="-1">
                <a:latin typeface="Times New Roman"/>
              </a:rPr>
              <a:t>32</a:t>
            </a:fld>
            <a:endParaRPr lang="en-US" sz="1400" b="0" strike="noStrike" spc="-1">
              <a:latin typeface="Times New Roman"/>
            </a:endParaRPr>
          </a:p>
        </p:txBody>
      </p:sp>
    </p:spTree>
    <p:extLst>
      <p:ext uri="{BB962C8B-B14F-4D97-AF65-F5344CB8AC3E}">
        <p14:creationId xmlns:p14="http://schemas.microsoft.com/office/powerpoint/2010/main" val="42236905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en-US" spc="-1" dirty="0">
              <a:solidFill>
                <a:srgbClr val="838487"/>
              </a:solidFill>
              <a:cs typeface="Calibri"/>
            </a:endParaRPr>
          </a:p>
        </p:txBody>
      </p:sp>
      <p:sp>
        <p:nvSpPr>
          <p:cNvPr id="4" name="Slide Number Placeholder 3"/>
          <p:cNvSpPr>
            <a:spLocks noGrp="1"/>
          </p:cNvSpPr>
          <p:nvPr>
            <p:ph type="sldNum"/>
          </p:nvPr>
        </p:nvSpPr>
        <p:spPr/>
        <p:txBody>
          <a:bodyPr/>
          <a:lstStyle/>
          <a:p>
            <a:pPr algn="r"/>
            <a:fld id="{1F527E3A-5E4B-4DEA-9CD0-725BD496AA8A}" type="slidenum">
              <a:rPr lang="en-US" sz="1400" b="0" strike="noStrike" spc="-1">
                <a:latin typeface="Times New Roman"/>
              </a:rPr>
              <a:t>33</a:t>
            </a:fld>
            <a:endParaRPr lang="en-US" sz="1400" b="0" strike="noStrike" spc="-1">
              <a:latin typeface="Times New Roman"/>
            </a:endParaRPr>
          </a:p>
        </p:txBody>
      </p:sp>
    </p:spTree>
    <p:extLst>
      <p:ext uri="{BB962C8B-B14F-4D97-AF65-F5344CB8AC3E}">
        <p14:creationId xmlns:p14="http://schemas.microsoft.com/office/powerpoint/2010/main" val="2867834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 name="Google Shape;8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 name="Google Shape;8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7</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en-US" spc="-1">
              <a:solidFill>
                <a:srgbClr val="838487"/>
              </a:solidFill>
              <a:cs typeface="Calibri"/>
            </a:endParaRPr>
          </a:p>
        </p:txBody>
      </p:sp>
      <p:sp>
        <p:nvSpPr>
          <p:cNvPr id="4" name="Slide Number Placeholder 3"/>
          <p:cNvSpPr>
            <a:spLocks noGrp="1"/>
          </p:cNvSpPr>
          <p:nvPr>
            <p:ph type="sldNum"/>
          </p:nvPr>
        </p:nvSpPr>
        <p:spPr/>
        <p:txBody>
          <a:bodyPr/>
          <a:lstStyle/>
          <a:p>
            <a:pPr algn="r"/>
            <a:fld id="{1F527E3A-5E4B-4DEA-9CD0-725BD496AA8A}" type="slidenum">
              <a:rPr lang="en-US" sz="1400" b="0" strike="noStrike" spc="-1">
                <a:latin typeface="Times New Roman"/>
              </a:rPr>
              <a:t>34</a:t>
            </a:fld>
            <a:endParaRPr lang="en-US" sz="1400" b="0" strike="noStrike" spc="-1">
              <a:latin typeface="Times New Roman"/>
            </a:endParaRPr>
          </a:p>
        </p:txBody>
      </p:sp>
    </p:spTree>
    <p:extLst>
      <p:ext uri="{BB962C8B-B14F-4D97-AF65-F5344CB8AC3E}">
        <p14:creationId xmlns:p14="http://schemas.microsoft.com/office/powerpoint/2010/main" val="8267735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en-US" spc="-1">
              <a:solidFill>
                <a:srgbClr val="838487"/>
              </a:solidFill>
              <a:cs typeface="Calibri"/>
            </a:endParaRPr>
          </a:p>
        </p:txBody>
      </p:sp>
      <p:sp>
        <p:nvSpPr>
          <p:cNvPr id="4" name="Slide Number Placeholder 3"/>
          <p:cNvSpPr>
            <a:spLocks noGrp="1"/>
          </p:cNvSpPr>
          <p:nvPr>
            <p:ph type="sldNum"/>
          </p:nvPr>
        </p:nvSpPr>
        <p:spPr/>
        <p:txBody>
          <a:bodyPr/>
          <a:lstStyle/>
          <a:p>
            <a:pPr algn="r"/>
            <a:fld id="{1F527E3A-5E4B-4DEA-9CD0-725BD496AA8A}" type="slidenum">
              <a:rPr lang="en-US" sz="1400" b="0" strike="noStrike" spc="-1">
                <a:latin typeface="Times New Roman"/>
              </a:rPr>
              <a:t>35</a:t>
            </a:fld>
            <a:endParaRPr lang="en-US" sz="1400" b="0" strike="noStrike" spc="-1">
              <a:latin typeface="Times New Roman"/>
            </a:endParaRPr>
          </a:p>
        </p:txBody>
      </p:sp>
    </p:spTree>
    <p:extLst>
      <p:ext uri="{BB962C8B-B14F-4D97-AF65-F5344CB8AC3E}">
        <p14:creationId xmlns:p14="http://schemas.microsoft.com/office/powerpoint/2010/main" val="38140179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PlaceHolder 1"/>
          <p:cNvSpPr>
            <a:spLocks noGrp="1" noRot="1" noChangeAspect="1"/>
          </p:cNvSpPr>
          <p:nvPr>
            <p:ph type="sldImg"/>
          </p:nvPr>
        </p:nvSpPr>
        <p:spPr>
          <a:xfrm>
            <a:off x="685800" y="1143000"/>
            <a:ext cx="5486400" cy="3086100"/>
          </a:xfrm>
          <a:prstGeom prst="rect">
            <a:avLst/>
          </a:prstGeom>
          <a:ln w="0">
            <a:noFill/>
          </a:ln>
        </p:spPr>
      </p:sp>
      <p:sp>
        <p:nvSpPr>
          <p:cNvPr id="363" name="PlaceHolder 2"/>
          <p:cNvSpPr>
            <a:spLocks noGrp="1"/>
          </p:cNvSpPr>
          <p:nvPr>
            <p:ph type="body"/>
          </p:nvPr>
        </p:nvSpPr>
        <p:spPr>
          <a:xfrm>
            <a:off x="685800" y="4400640"/>
            <a:ext cx="5485680" cy="3599640"/>
          </a:xfrm>
          <a:prstGeom prst="rect">
            <a:avLst/>
          </a:prstGeom>
          <a:noFill/>
          <a:ln w="0">
            <a:noFill/>
          </a:ln>
        </p:spPr>
        <p:txBody>
          <a:bodyPr lIns="0" tIns="0" rIns="0" bIns="0" anchor="t">
            <a:noAutofit/>
          </a:bodyPr>
          <a:lstStyle/>
          <a:p>
            <a:pPr marL="216000" indent="0">
              <a:buNone/>
            </a:pPr>
            <a:endParaRPr lang="en-US" sz="1800" b="0" strike="noStrike" spc="-1">
              <a:solidFill>
                <a:srgbClr val="000000"/>
              </a:solidFill>
              <a:latin typeface="Arial"/>
            </a:endParaRPr>
          </a:p>
        </p:txBody>
      </p:sp>
      <p:sp>
        <p:nvSpPr>
          <p:cNvPr id="364" name="PlaceHolder 3"/>
          <p:cNvSpPr>
            <a:spLocks noGrp="1"/>
          </p:cNvSpPr>
          <p:nvPr>
            <p:ph type="sldNum" idx="10"/>
          </p:nvPr>
        </p:nvSpPr>
        <p:spPr>
          <a:xfrm>
            <a:off x="3884760" y="8685360"/>
            <a:ext cx="2971080" cy="457920"/>
          </a:xfrm>
          <a:prstGeom prst="rect">
            <a:avLst/>
          </a:prstGeom>
          <a:noFill/>
          <a:ln w="0">
            <a:noFill/>
          </a:ln>
        </p:spPr>
        <p:txBody>
          <a:bodyPr lIns="0" tIns="0" rIns="0" bIns="0" anchor="b">
            <a:noAutofit/>
          </a:bodyPr>
          <a:lstStyle>
            <a:lvl1pPr indent="0" algn="r">
              <a:lnSpc>
                <a:spcPct val="100000"/>
              </a:lnSpc>
              <a:buNone/>
              <a:tabLst>
                <a:tab pos="0" algn="l"/>
              </a:tabLst>
              <a:defRPr lang="en-US" sz="1200" b="0" strike="noStrike" spc="-1">
                <a:solidFill>
                  <a:srgbClr val="000000"/>
                </a:solidFill>
                <a:latin typeface="Calibri"/>
                <a:ea typeface="+mn-ea"/>
              </a:defRPr>
            </a:lvl1pPr>
          </a:lstStyle>
          <a:p>
            <a:pPr indent="0" algn="r">
              <a:lnSpc>
                <a:spcPct val="100000"/>
              </a:lnSpc>
              <a:buNone/>
              <a:tabLst>
                <a:tab pos="0" algn="l"/>
              </a:tabLst>
            </a:pPr>
            <a:fld id="{23B417E3-D299-4B79-980C-41B198271F3C}" type="slidenum">
              <a:rPr lang="en-US" sz="1200" b="0" strike="noStrike" spc="-1">
                <a:solidFill>
                  <a:srgbClr val="000000"/>
                </a:solidFill>
                <a:latin typeface="Calibri"/>
                <a:ea typeface="+mn-ea"/>
              </a:rPr>
              <a:t>65</a:t>
            </a:fld>
            <a:endParaRPr lang="en-US" sz="1200" b="0" strike="noStrike" spc="-1">
              <a:solidFill>
                <a:srgbClr val="000000"/>
              </a:solidFill>
              <a:latin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C1340F-5D9E-4DDE-9DEA-64D060B81CED}" type="slidenum">
              <a:rPr lang="en-US" smtClean="0"/>
              <a:t>66</a:t>
            </a:fld>
            <a:endParaRPr lang="en-US"/>
          </a:p>
        </p:txBody>
      </p:sp>
    </p:spTree>
    <p:extLst>
      <p:ext uri="{BB962C8B-B14F-4D97-AF65-F5344CB8AC3E}">
        <p14:creationId xmlns:p14="http://schemas.microsoft.com/office/powerpoint/2010/main" val="12834087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BD5D6F-DBB7-D435-A306-988ED6D02B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F4EB1E-4B6C-A2D0-B8E5-86697F7A1681}"/>
              </a:ext>
            </a:extLst>
          </p:cNvPr>
          <p:cNvSpPr txBox="1">
            <a:spLocks noGrp="1"/>
          </p:cNvSpPr>
          <p:nvPr>
            <p:ph type="body" sz="quarter" idx="1"/>
          </p:nvPr>
        </p:nvSpPr>
        <p:spPr/>
        <p:txBody>
          <a:bodyPr/>
          <a:lstStyle/>
          <a:p>
            <a:endParaRPr lang="en-US"/>
          </a:p>
        </p:txBody>
      </p:sp>
      <p:sp>
        <p:nvSpPr>
          <p:cNvPr id="4" name="Slide Number Placeholder 3">
            <a:extLst>
              <a:ext uri="{FF2B5EF4-FFF2-40B4-BE49-F238E27FC236}">
                <a16:creationId xmlns:a16="http://schemas.microsoft.com/office/drawing/2014/main" id="{57F44A8C-EC42-CDF0-C404-8AB5F712241E}"/>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2555D20-4F23-43E6-A5EF-568168982CD2}" type="slidenum">
              <a:t>67</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101016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1" indent="-457200">
              <a:buFont typeface="Arial" panose="020B0604020202020204" pitchFamily="34" charset="0"/>
              <a:buChar char="•"/>
            </a:pPr>
            <a:endParaRPr lang="en-US" sz="2000" b="0" i="0" dirty="0">
              <a:solidFill>
                <a:srgbClr val="212529"/>
              </a:solidFill>
              <a:effectLst/>
              <a:latin typeface="CiscoSans"/>
            </a:endParaRPr>
          </a:p>
          <a:p>
            <a:endParaRPr lang="en-US" dirty="0"/>
          </a:p>
        </p:txBody>
      </p:sp>
      <p:sp>
        <p:nvSpPr>
          <p:cNvPr id="4" name="Slide Number Placeholder 3"/>
          <p:cNvSpPr>
            <a:spLocks noGrp="1"/>
          </p:cNvSpPr>
          <p:nvPr>
            <p:ph type="sldNum" sz="quarter" idx="5"/>
          </p:nvPr>
        </p:nvSpPr>
        <p:spPr/>
        <p:txBody>
          <a:bodyPr/>
          <a:lstStyle/>
          <a:p>
            <a:fld id="{D7C1340F-5D9E-4DDE-9DEA-64D060B81CED}" type="slidenum">
              <a:rPr lang="en-US" smtClean="0"/>
              <a:t>68</a:t>
            </a:fld>
            <a:endParaRPr lang="en-US"/>
          </a:p>
        </p:txBody>
      </p:sp>
    </p:spTree>
    <p:extLst>
      <p:ext uri="{BB962C8B-B14F-4D97-AF65-F5344CB8AC3E}">
        <p14:creationId xmlns:p14="http://schemas.microsoft.com/office/powerpoint/2010/main" val="10823082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BD5D6F-DBB7-D435-A306-988ED6D02B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F4EB1E-4B6C-A2D0-B8E5-86697F7A1681}"/>
              </a:ext>
            </a:extLst>
          </p:cNvPr>
          <p:cNvSpPr txBox="1">
            <a:spLocks noGrp="1"/>
          </p:cNvSpPr>
          <p:nvPr>
            <p:ph type="body" sz="quarter" idx="1"/>
          </p:nvPr>
        </p:nvSpPr>
        <p:spPr/>
        <p:txBody>
          <a:bodyPr/>
          <a:lstStyle/>
          <a:p>
            <a:endParaRPr lang="en-US"/>
          </a:p>
        </p:txBody>
      </p:sp>
      <p:sp>
        <p:nvSpPr>
          <p:cNvPr id="4" name="Slide Number Placeholder 3">
            <a:extLst>
              <a:ext uri="{FF2B5EF4-FFF2-40B4-BE49-F238E27FC236}">
                <a16:creationId xmlns:a16="http://schemas.microsoft.com/office/drawing/2014/main" id="{57F44A8C-EC42-CDF0-C404-8AB5F712241E}"/>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2555D20-4F23-43E6-A5EF-568168982CD2}" type="slidenum">
              <a:t>69</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1716920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5381A-7E30-C310-CBFE-E61527BB24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2C3F8D-C6C4-FF06-D515-5E07B61173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F6DA7B-E931-E7B9-7522-18ACEC4F0758}"/>
              </a:ext>
            </a:extLst>
          </p:cNvPr>
          <p:cNvSpPr>
            <a:spLocks noGrp="1"/>
          </p:cNvSpPr>
          <p:nvPr>
            <p:ph type="body" idx="1"/>
          </p:nvPr>
        </p:nvSpPr>
        <p:spPr/>
        <p:txBody>
          <a:bodyPr/>
          <a:lstStyle/>
          <a:p>
            <a:pPr algn="l"/>
            <a:endParaRPr lang="en-GB" dirty="0"/>
          </a:p>
        </p:txBody>
      </p:sp>
      <p:sp>
        <p:nvSpPr>
          <p:cNvPr id="4" name="Slide Number Placeholder 3">
            <a:extLst>
              <a:ext uri="{FF2B5EF4-FFF2-40B4-BE49-F238E27FC236}">
                <a16:creationId xmlns:a16="http://schemas.microsoft.com/office/drawing/2014/main" id="{343206FC-1F3C-E378-2A87-3C0ED1FE2F70}"/>
              </a:ext>
            </a:extLst>
          </p:cNvPr>
          <p:cNvSpPr>
            <a:spLocks noGrp="1"/>
          </p:cNvSpPr>
          <p:nvPr>
            <p:ph type="sldNum" sz="quarter" idx="5"/>
          </p:nvPr>
        </p:nvSpPr>
        <p:spPr/>
        <p:txBody>
          <a:bodyPr/>
          <a:lstStyle/>
          <a:p>
            <a:fld id="{D7C1340F-5D9E-4DDE-9DEA-64D060B81CED}" type="slidenum">
              <a:rPr lang="en-US" smtClean="0"/>
              <a:t>72</a:t>
            </a:fld>
            <a:endParaRPr lang="en-US"/>
          </a:p>
        </p:txBody>
      </p:sp>
    </p:spTree>
    <p:extLst>
      <p:ext uri="{BB962C8B-B14F-4D97-AF65-F5344CB8AC3E}">
        <p14:creationId xmlns:p14="http://schemas.microsoft.com/office/powerpoint/2010/main" val="17742084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BD5D6F-DBB7-D435-A306-988ED6D02B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F4EB1E-4B6C-A2D0-B8E5-86697F7A1681}"/>
              </a:ext>
            </a:extLst>
          </p:cNvPr>
          <p:cNvSpPr txBox="1">
            <a:spLocks noGrp="1"/>
          </p:cNvSpPr>
          <p:nvPr>
            <p:ph type="body" sz="quarter" idx="1"/>
          </p:nvPr>
        </p:nvSpPr>
        <p:spPr/>
        <p:txBody>
          <a:bodyPr/>
          <a:lstStyle/>
          <a:p>
            <a:endParaRPr lang="en-US"/>
          </a:p>
        </p:txBody>
      </p:sp>
      <p:sp>
        <p:nvSpPr>
          <p:cNvPr id="4" name="Slide Number Placeholder 3">
            <a:extLst>
              <a:ext uri="{FF2B5EF4-FFF2-40B4-BE49-F238E27FC236}">
                <a16:creationId xmlns:a16="http://schemas.microsoft.com/office/drawing/2014/main" id="{57F44A8C-EC42-CDF0-C404-8AB5F712241E}"/>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2555D20-4F23-43E6-A5EF-568168982CD2}" type="slidenum">
              <a:t>83</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5649775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A19EE-B438-B81A-DDDF-D8C5ABC69A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EB2375-B847-5A6C-2724-2D362BB644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643BCA-F20D-D6E8-D112-5A9F5F6D4875}"/>
              </a:ext>
            </a:extLst>
          </p:cNvPr>
          <p:cNvSpPr>
            <a:spLocks noGrp="1"/>
          </p:cNvSpPr>
          <p:nvPr>
            <p:ph type="body" idx="1"/>
          </p:nvPr>
        </p:nvSpPr>
        <p:spPr/>
        <p:txBody>
          <a:bodyPr/>
          <a:lstStyle/>
          <a:p>
            <a:pPr algn="l"/>
            <a:endParaRPr lang="en-GB" dirty="0"/>
          </a:p>
        </p:txBody>
      </p:sp>
      <p:sp>
        <p:nvSpPr>
          <p:cNvPr id="4" name="Slide Number Placeholder 3">
            <a:extLst>
              <a:ext uri="{FF2B5EF4-FFF2-40B4-BE49-F238E27FC236}">
                <a16:creationId xmlns:a16="http://schemas.microsoft.com/office/drawing/2014/main" id="{36EC801E-0A98-267A-F69A-F33123AEF259}"/>
              </a:ext>
            </a:extLst>
          </p:cNvPr>
          <p:cNvSpPr>
            <a:spLocks noGrp="1"/>
          </p:cNvSpPr>
          <p:nvPr>
            <p:ph type="sldNum" sz="quarter" idx="5"/>
          </p:nvPr>
        </p:nvSpPr>
        <p:spPr/>
        <p:txBody>
          <a:bodyPr/>
          <a:lstStyle/>
          <a:p>
            <a:fld id="{D7C1340F-5D9E-4DDE-9DEA-64D060B81CED}" type="slidenum">
              <a:rPr lang="en-US" smtClean="0"/>
              <a:t>85</a:t>
            </a:fld>
            <a:endParaRPr lang="en-US"/>
          </a:p>
        </p:txBody>
      </p:sp>
    </p:spTree>
    <p:extLst>
      <p:ext uri="{BB962C8B-B14F-4D97-AF65-F5344CB8AC3E}">
        <p14:creationId xmlns:p14="http://schemas.microsoft.com/office/powerpoint/2010/main" val="1146596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AEABAB"/>
              </a:buClr>
              <a:buSzPts val="1200"/>
              <a:buFont typeface="Noto Sans Symbols"/>
              <a:buNone/>
            </a:pPr>
            <a:r>
              <a:rPr lang="it-IT" sz="1150" b="1">
                <a:solidFill>
                  <a:srgbClr val="333333"/>
                </a:solidFill>
                <a:highlight>
                  <a:srgbClr val="FFFFFF"/>
                </a:highlight>
                <a:latin typeface="Arial"/>
                <a:ea typeface="Arial"/>
                <a:cs typeface="Arial"/>
                <a:sym typeface="Arial"/>
              </a:rPr>
              <a:t>We focus on social acceptance because it has become clear that the acceptance of innovation is not only due to technical features of a product or of a solution but also to other variables such as behavior, opinions, awareness, attitudes and beliefs. </a:t>
            </a:r>
            <a:endParaRPr sz="1150" b="1">
              <a:solidFill>
                <a:srgbClr val="333333"/>
              </a:solidFill>
              <a:highlight>
                <a:srgbClr val="FFFFFF"/>
              </a:highlight>
              <a:latin typeface="Arial"/>
              <a:ea typeface="Arial"/>
              <a:cs typeface="Arial"/>
              <a:sym typeface="Arial"/>
            </a:endParaRPr>
          </a:p>
          <a:p>
            <a:pPr marL="0" lvl="0" indent="0" algn="l" rtl="0">
              <a:spcBef>
                <a:spcPts val="0"/>
              </a:spcBef>
              <a:spcAft>
                <a:spcPts val="0"/>
              </a:spcAft>
              <a:buClr>
                <a:srgbClr val="AEABAB"/>
              </a:buClr>
              <a:buSzPts val="1200"/>
              <a:buFont typeface="Noto Sans Symbols"/>
              <a:buNone/>
            </a:pPr>
            <a:r>
              <a:rPr lang="it-IT">
                <a:solidFill>
                  <a:srgbClr val="AEABAB"/>
                </a:solidFill>
              </a:rPr>
              <a:t>At cybersecurity Lab we elaborated a model to assess Social Acceptance at different stages of the research and design process.</a:t>
            </a:r>
            <a:r>
              <a:rPr lang="it-IT" sz="1200">
                <a:solidFill>
                  <a:srgbClr val="AEABAB"/>
                </a:solidFill>
              </a:rPr>
              <a:t> </a:t>
            </a:r>
            <a:endParaRPr sz="1200">
              <a:solidFill>
                <a:srgbClr val="AEABAB"/>
              </a:solidFill>
            </a:endParaRPr>
          </a:p>
          <a:p>
            <a:pPr marL="0" lvl="0" indent="0" algn="l" rtl="0">
              <a:lnSpc>
                <a:spcPct val="115000"/>
              </a:lnSpc>
              <a:spcBef>
                <a:spcPts val="0"/>
              </a:spcBef>
              <a:spcAft>
                <a:spcPts val="0"/>
              </a:spcAft>
              <a:buClr>
                <a:schemeClr val="dk1"/>
              </a:buClr>
              <a:buSzPts val="1100"/>
              <a:buFont typeface="Arial"/>
              <a:buNone/>
            </a:pPr>
            <a:r>
              <a:rPr lang="it-IT" sz="1100">
                <a:latin typeface="Arial"/>
                <a:ea typeface="Arial"/>
                <a:cs typeface="Arial"/>
                <a:sym typeface="Arial"/>
              </a:rPr>
              <a:t>CyberEthics Lab. developed a methodology to assess social acceptance of technology SAT (Occhipinti et al. 2022) which takes social acceptance as a function of user experience, combined with perceived disruptiveness of the technical solution, its impact on values and trustworthiness. </a:t>
            </a:r>
            <a:endParaRPr>
              <a:solidFill>
                <a:srgbClr val="AEABAB"/>
              </a:solidFill>
            </a:endParaRPr>
          </a:p>
          <a:p>
            <a:pPr marL="0" lvl="0" indent="0" algn="l" rtl="0">
              <a:spcBef>
                <a:spcPts val="0"/>
              </a:spcBef>
              <a:spcAft>
                <a:spcPts val="0"/>
              </a:spcAft>
              <a:buClr>
                <a:srgbClr val="AEABAB"/>
              </a:buClr>
              <a:buSzPts val="1200"/>
              <a:buFont typeface="Noto Sans Symbols"/>
              <a:buNone/>
            </a:pPr>
            <a:r>
              <a:rPr lang="it-IT" sz="1200">
                <a:solidFill>
                  <a:srgbClr val="AEABAB"/>
                </a:solidFill>
              </a:rPr>
              <a:t>Out model is based on three principles</a:t>
            </a:r>
            <a:r>
              <a:rPr lang="it-IT">
                <a:solidFill>
                  <a:srgbClr val="AEABAB"/>
                </a:solidFill>
              </a:rPr>
              <a:t>: We take </a:t>
            </a:r>
            <a:r>
              <a:rPr lang="it-IT" sz="1200">
                <a:solidFill>
                  <a:srgbClr val="AEABAB"/>
                </a:solidFill>
              </a:rPr>
              <a:t>the social acceptance of a solution as a function of four components, called bubbles.</a:t>
            </a:r>
            <a:endParaRPr sz="1200">
              <a:solidFill>
                <a:srgbClr val="AEABAB"/>
              </a:solidFill>
            </a:endParaRPr>
          </a:p>
          <a:p>
            <a:pPr marL="0" lvl="0" indent="0" algn="l" rtl="0">
              <a:spcBef>
                <a:spcPts val="0"/>
              </a:spcBef>
              <a:spcAft>
                <a:spcPts val="0"/>
              </a:spcAft>
              <a:buClr>
                <a:srgbClr val="AEABAB"/>
              </a:buClr>
              <a:buSzPts val="1200"/>
              <a:buFont typeface="Noto Sans Symbols"/>
              <a:buNone/>
            </a:pPr>
            <a:r>
              <a:rPr lang="it-IT">
                <a:solidFill>
                  <a:srgbClr val="AEABAB"/>
                </a:solidFill>
              </a:rPr>
              <a:t>SAT can be applied not only with end-users but also with other stake holders</a:t>
            </a:r>
            <a:endParaRPr>
              <a:solidFill>
                <a:srgbClr val="AEABAB"/>
              </a:solidFill>
            </a:endParaRPr>
          </a:p>
          <a:p>
            <a:pPr marL="0" lvl="0" indent="0" algn="l" rtl="0">
              <a:spcBef>
                <a:spcPts val="0"/>
              </a:spcBef>
              <a:spcAft>
                <a:spcPts val="0"/>
              </a:spcAft>
              <a:buClr>
                <a:schemeClr val="dk1"/>
              </a:buClr>
              <a:buSzPts val="1200"/>
              <a:buFont typeface="Noto Sans Symbols"/>
              <a:buNone/>
            </a:pPr>
            <a:r>
              <a:rPr lang="it-IT">
                <a:solidFill>
                  <a:srgbClr val="AEABAB"/>
                </a:solidFill>
              </a:rPr>
              <a:t>SO today you are the experts we would like to assess the iris technology, and we are interested in your expectations perception… we will conduct this focus groups and then ask you to fill in a survey.</a:t>
            </a:r>
            <a:endParaRPr sz="1200">
              <a:solidFill>
                <a:srgbClr val="AEABAB"/>
              </a:solidFill>
            </a:endParaRPr>
          </a:p>
          <a:p>
            <a:pPr marL="0" lvl="0" indent="0" algn="l" rtl="0">
              <a:spcBef>
                <a:spcPts val="0"/>
              </a:spcBef>
              <a:spcAft>
                <a:spcPts val="0"/>
              </a:spcAft>
              <a:buNone/>
            </a:pPr>
            <a:endParaRPr/>
          </a:p>
        </p:txBody>
      </p:sp>
      <p:sp>
        <p:nvSpPr>
          <p:cNvPr id="94" name="Google Shape;9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8</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 name="Google Shape;8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 name="Google Shape;8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91</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AEABAB"/>
              </a:buClr>
              <a:buSzPts val="1200"/>
              <a:buFont typeface="Noto Sans Symbols"/>
              <a:buNone/>
            </a:pPr>
            <a:r>
              <a:rPr lang="it-IT" sz="1150" b="1">
                <a:solidFill>
                  <a:srgbClr val="333333"/>
                </a:solidFill>
                <a:highlight>
                  <a:srgbClr val="FFFFFF"/>
                </a:highlight>
                <a:latin typeface="Arial"/>
                <a:ea typeface="Arial"/>
                <a:cs typeface="Arial"/>
                <a:sym typeface="Arial"/>
              </a:rPr>
              <a:t>We focus on social acceptance because it has become clear that the acceptance of innovation is not only due to technical features of a product or of a solution but also to other variables such as behavior, opinions, awareness, attitudes and beliefs. </a:t>
            </a:r>
            <a:endParaRPr sz="1150" b="1">
              <a:solidFill>
                <a:srgbClr val="333333"/>
              </a:solidFill>
              <a:highlight>
                <a:srgbClr val="FFFFFF"/>
              </a:highlight>
              <a:latin typeface="Arial"/>
              <a:ea typeface="Arial"/>
              <a:cs typeface="Arial"/>
              <a:sym typeface="Arial"/>
            </a:endParaRPr>
          </a:p>
          <a:p>
            <a:pPr marL="0" lvl="0" indent="0" algn="l" rtl="0">
              <a:spcBef>
                <a:spcPts val="0"/>
              </a:spcBef>
              <a:spcAft>
                <a:spcPts val="0"/>
              </a:spcAft>
              <a:buClr>
                <a:srgbClr val="AEABAB"/>
              </a:buClr>
              <a:buSzPts val="1200"/>
              <a:buFont typeface="Noto Sans Symbols"/>
              <a:buNone/>
            </a:pPr>
            <a:r>
              <a:rPr lang="it-IT">
                <a:solidFill>
                  <a:srgbClr val="AEABAB"/>
                </a:solidFill>
              </a:rPr>
              <a:t>At cybersecurity Lab we elaborated a model to assess Social Acceptance at different stages of the research and design process.</a:t>
            </a:r>
            <a:r>
              <a:rPr lang="it-IT" sz="1200">
                <a:solidFill>
                  <a:srgbClr val="AEABAB"/>
                </a:solidFill>
              </a:rPr>
              <a:t> </a:t>
            </a:r>
            <a:endParaRPr sz="1200">
              <a:solidFill>
                <a:srgbClr val="AEABAB"/>
              </a:solidFill>
            </a:endParaRPr>
          </a:p>
          <a:p>
            <a:pPr marL="0" lvl="0" indent="0" algn="l" rtl="0">
              <a:lnSpc>
                <a:spcPct val="115000"/>
              </a:lnSpc>
              <a:spcBef>
                <a:spcPts val="0"/>
              </a:spcBef>
              <a:spcAft>
                <a:spcPts val="0"/>
              </a:spcAft>
              <a:buClr>
                <a:schemeClr val="dk1"/>
              </a:buClr>
              <a:buSzPts val="1100"/>
              <a:buFont typeface="Arial"/>
              <a:buNone/>
            </a:pPr>
            <a:r>
              <a:rPr lang="it-IT" sz="1100">
                <a:latin typeface="Arial"/>
                <a:ea typeface="Arial"/>
                <a:cs typeface="Arial"/>
                <a:sym typeface="Arial"/>
              </a:rPr>
              <a:t>CyberEthics Lab. developed a methodology to assess social acceptance of technology SAT (Occhipinti et al. 2022) which takes social acceptance as a function of user experience, combined with perceived disruptiveness of the technical solution, its impact on values and trustworthiness. </a:t>
            </a:r>
            <a:endParaRPr>
              <a:solidFill>
                <a:srgbClr val="AEABAB"/>
              </a:solidFill>
            </a:endParaRPr>
          </a:p>
          <a:p>
            <a:pPr marL="0" lvl="0" indent="0" algn="l" rtl="0">
              <a:spcBef>
                <a:spcPts val="0"/>
              </a:spcBef>
              <a:spcAft>
                <a:spcPts val="0"/>
              </a:spcAft>
              <a:buClr>
                <a:srgbClr val="AEABAB"/>
              </a:buClr>
              <a:buSzPts val="1200"/>
              <a:buFont typeface="Noto Sans Symbols"/>
              <a:buNone/>
            </a:pPr>
            <a:r>
              <a:rPr lang="it-IT" sz="1200">
                <a:solidFill>
                  <a:srgbClr val="AEABAB"/>
                </a:solidFill>
              </a:rPr>
              <a:t>Out model is based on three principles</a:t>
            </a:r>
            <a:r>
              <a:rPr lang="it-IT">
                <a:solidFill>
                  <a:srgbClr val="AEABAB"/>
                </a:solidFill>
              </a:rPr>
              <a:t>: We take </a:t>
            </a:r>
            <a:r>
              <a:rPr lang="it-IT" sz="1200">
                <a:solidFill>
                  <a:srgbClr val="AEABAB"/>
                </a:solidFill>
              </a:rPr>
              <a:t>the social acceptance of a solution as a function of four components, called bubbles.</a:t>
            </a:r>
            <a:endParaRPr sz="1200">
              <a:solidFill>
                <a:srgbClr val="AEABAB"/>
              </a:solidFill>
            </a:endParaRPr>
          </a:p>
          <a:p>
            <a:pPr marL="0" lvl="0" indent="0" algn="l" rtl="0">
              <a:spcBef>
                <a:spcPts val="0"/>
              </a:spcBef>
              <a:spcAft>
                <a:spcPts val="0"/>
              </a:spcAft>
              <a:buClr>
                <a:srgbClr val="AEABAB"/>
              </a:buClr>
              <a:buSzPts val="1200"/>
              <a:buFont typeface="Noto Sans Symbols"/>
              <a:buNone/>
            </a:pPr>
            <a:r>
              <a:rPr lang="it-IT">
                <a:solidFill>
                  <a:srgbClr val="AEABAB"/>
                </a:solidFill>
              </a:rPr>
              <a:t>SAT can be applied not only with end-users but also with other stake holders</a:t>
            </a:r>
            <a:endParaRPr>
              <a:solidFill>
                <a:srgbClr val="AEABAB"/>
              </a:solidFill>
            </a:endParaRPr>
          </a:p>
          <a:p>
            <a:pPr marL="0" lvl="0" indent="0" algn="l" rtl="0">
              <a:spcBef>
                <a:spcPts val="0"/>
              </a:spcBef>
              <a:spcAft>
                <a:spcPts val="0"/>
              </a:spcAft>
              <a:buClr>
                <a:schemeClr val="dk1"/>
              </a:buClr>
              <a:buSzPts val="1200"/>
              <a:buFont typeface="Noto Sans Symbols"/>
              <a:buNone/>
            </a:pPr>
            <a:r>
              <a:rPr lang="it-IT">
                <a:solidFill>
                  <a:srgbClr val="AEABAB"/>
                </a:solidFill>
              </a:rPr>
              <a:t>SO today you are the experts we would like to assess the iris technology, and we are interested in your expectations perception… we will conduct this focus groups and then ask you to fill in a survey.</a:t>
            </a:r>
            <a:endParaRPr sz="1200">
              <a:solidFill>
                <a:srgbClr val="AEABAB"/>
              </a:solidFill>
            </a:endParaRPr>
          </a:p>
          <a:p>
            <a:pPr marL="0" lvl="0" indent="0" algn="l" rtl="0">
              <a:spcBef>
                <a:spcPts val="0"/>
              </a:spcBef>
              <a:spcAft>
                <a:spcPts val="0"/>
              </a:spcAft>
              <a:buNone/>
            </a:pPr>
            <a:endParaRPr/>
          </a:p>
        </p:txBody>
      </p:sp>
      <p:sp>
        <p:nvSpPr>
          <p:cNvPr id="94" name="Google Shape;9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92</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dirty="0"/>
              <a:t>The </a:t>
            </a:r>
            <a:r>
              <a:rPr lang="it-IT" dirty="0" err="1"/>
              <a:t>notion</a:t>
            </a:r>
            <a:r>
              <a:rPr lang="it-IT" dirty="0"/>
              <a:t> of </a:t>
            </a:r>
            <a:r>
              <a:rPr lang="it-IT" dirty="0" err="1"/>
              <a:t>value</a:t>
            </a:r>
            <a:r>
              <a:rPr lang="it-IT" dirty="0"/>
              <a:t> </a:t>
            </a:r>
            <a:r>
              <a:rPr lang="it-IT" dirty="0" err="1"/>
              <a:t>that</a:t>
            </a:r>
            <a:r>
              <a:rPr lang="it-IT" dirty="0"/>
              <a:t> </a:t>
            </a:r>
            <a:r>
              <a:rPr lang="it-IT" dirty="0" err="1"/>
              <a:t>we</a:t>
            </a:r>
            <a:r>
              <a:rPr lang="it-IT" dirty="0"/>
              <a:t> use </a:t>
            </a:r>
            <a:r>
              <a:rPr lang="it-IT" dirty="0" err="1"/>
              <a:t>is</a:t>
            </a:r>
            <a:r>
              <a:rPr lang="it-IT" dirty="0"/>
              <a:t> the </a:t>
            </a:r>
            <a:r>
              <a:rPr lang="it-IT" dirty="0" err="1"/>
              <a:t>following</a:t>
            </a:r>
            <a:r>
              <a:rPr lang="it-IT" dirty="0"/>
              <a: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it-IT" dirty="0"/>
              <a:t>Value </a:t>
            </a:r>
            <a:r>
              <a:rPr lang="it-IT" dirty="0" err="1"/>
              <a:t>embodies</a:t>
            </a:r>
            <a:r>
              <a:rPr lang="it-IT" dirty="0"/>
              <a:t> the idea of </a:t>
            </a:r>
            <a:r>
              <a:rPr lang="it-IT" dirty="0" err="1"/>
              <a:t>something</a:t>
            </a:r>
            <a:r>
              <a:rPr lang="it-IT" dirty="0"/>
              <a:t> </a:t>
            </a:r>
            <a:r>
              <a:rPr lang="it-IT" dirty="0" err="1"/>
              <a:t>good</a:t>
            </a:r>
            <a:r>
              <a:rPr lang="it-IT" dirty="0"/>
              <a:t> and </a:t>
            </a:r>
            <a:r>
              <a:rPr lang="it-IT" dirty="0" err="1"/>
              <a:t>desirable</a:t>
            </a:r>
            <a:r>
              <a:rPr lang="it-IT" dirty="0"/>
              <a:t>. </a:t>
            </a:r>
          </a:p>
          <a:p>
            <a:pPr marL="0" lvl="0" indent="0" algn="l" rtl="0">
              <a:spcBef>
                <a:spcPts val="0"/>
              </a:spcBef>
              <a:spcAft>
                <a:spcPts val="0"/>
              </a:spcAft>
              <a:buNone/>
            </a:pPr>
            <a:r>
              <a:rPr lang="it-IT" dirty="0" err="1"/>
              <a:t>Our</a:t>
            </a:r>
            <a:r>
              <a:rPr lang="it-IT" dirty="0"/>
              <a:t> </a:t>
            </a:r>
            <a:r>
              <a:rPr lang="it-IT" dirty="0" err="1"/>
              <a:t>own</a:t>
            </a:r>
            <a:r>
              <a:rPr lang="it-IT" dirty="0"/>
              <a:t> </a:t>
            </a:r>
            <a:r>
              <a:rPr lang="it-IT" dirty="0" err="1"/>
              <a:t>values</a:t>
            </a:r>
            <a:r>
              <a:rPr lang="it-IT" dirty="0"/>
              <a:t> </a:t>
            </a:r>
            <a:r>
              <a:rPr lang="it-IT" dirty="0" err="1"/>
              <a:t>provide</a:t>
            </a:r>
            <a:r>
              <a:rPr lang="it-IT" dirty="0"/>
              <a:t> </a:t>
            </a:r>
            <a:r>
              <a:rPr lang="it-IT" dirty="0" err="1"/>
              <a:t>us</a:t>
            </a:r>
            <a:r>
              <a:rPr lang="it-IT" dirty="0"/>
              <a:t> with some </a:t>
            </a:r>
            <a:r>
              <a:rPr lang="it-IT" dirty="0" err="1"/>
              <a:t>form</a:t>
            </a:r>
            <a:r>
              <a:rPr lang="it-IT" dirty="0"/>
              <a:t> of </a:t>
            </a:r>
            <a:r>
              <a:rPr lang="it-IT" dirty="0" err="1"/>
              <a:t>orientation</a:t>
            </a:r>
            <a:r>
              <a:rPr lang="it-IT" dirty="0"/>
              <a:t> on </a:t>
            </a:r>
            <a:r>
              <a:rPr lang="it-IT" dirty="0" err="1"/>
              <a:t>how</a:t>
            </a:r>
            <a:r>
              <a:rPr lang="it-IT" dirty="0"/>
              <a:t> to </a:t>
            </a:r>
            <a:r>
              <a:rPr lang="it-IT" dirty="0" err="1"/>
              <a:t>behave</a:t>
            </a:r>
            <a:r>
              <a:rPr lang="it-IT" dirty="0"/>
              <a:t>. </a:t>
            </a:r>
            <a:r>
              <a:rPr lang="it-IT" dirty="0" err="1"/>
              <a:t>We</a:t>
            </a:r>
            <a:r>
              <a:rPr lang="it-IT" dirty="0"/>
              <a:t> live, </a:t>
            </a:r>
            <a:r>
              <a:rPr lang="it-IT" dirty="0" err="1"/>
              <a:t>we</a:t>
            </a:r>
            <a:r>
              <a:rPr lang="it-IT" dirty="0"/>
              <a:t> work </a:t>
            </a:r>
            <a:r>
              <a:rPr lang="it-IT" dirty="0" err="1"/>
              <a:t>according</a:t>
            </a:r>
            <a:r>
              <a:rPr lang="it-IT" dirty="0"/>
              <a:t> to </a:t>
            </a:r>
            <a:r>
              <a:rPr lang="it-IT" dirty="0" err="1"/>
              <a:t>certain</a:t>
            </a:r>
            <a:r>
              <a:rPr lang="it-IT" dirty="0"/>
              <a:t> </a:t>
            </a:r>
            <a:r>
              <a:rPr lang="it-IT" dirty="0" err="1"/>
              <a:t>values</a:t>
            </a:r>
            <a:r>
              <a:rPr lang="it-IT" dirty="0"/>
              <a:t>. </a:t>
            </a:r>
            <a:r>
              <a:rPr lang="it-IT" dirty="0" err="1"/>
              <a:t>We</a:t>
            </a:r>
            <a:r>
              <a:rPr lang="it-IT" dirty="0"/>
              <a:t> </a:t>
            </a:r>
            <a:r>
              <a:rPr lang="it-IT" dirty="0" err="1"/>
              <a:t>struggle</a:t>
            </a:r>
            <a:r>
              <a:rPr lang="it-IT" dirty="0"/>
              <a:t> </a:t>
            </a:r>
            <a:r>
              <a:rPr lang="it-IT" dirty="0" err="1"/>
              <a:t>when</a:t>
            </a:r>
            <a:r>
              <a:rPr lang="it-IT" dirty="0"/>
              <a:t> </a:t>
            </a:r>
            <a:r>
              <a:rPr lang="it-IT" dirty="0" err="1"/>
              <a:t>we</a:t>
            </a:r>
            <a:r>
              <a:rPr lang="it-IT" dirty="0"/>
              <a:t> </a:t>
            </a:r>
            <a:r>
              <a:rPr lang="it-IT" dirty="0" err="1"/>
              <a:t>have</a:t>
            </a:r>
            <a:r>
              <a:rPr lang="it-IT" dirty="0"/>
              <a:t> to </a:t>
            </a:r>
            <a:r>
              <a:rPr lang="it-IT" dirty="0" err="1"/>
              <a:t>behave</a:t>
            </a:r>
            <a:r>
              <a:rPr lang="it-IT" dirty="0"/>
              <a:t> in a way </a:t>
            </a:r>
            <a:r>
              <a:rPr lang="it-IT" dirty="0" err="1"/>
              <a:t>that</a:t>
            </a:r>
            <a:r>
              <a:rPr lang="it-IT" dirty="0"/>
              <a:t> </a:t>
            </a:r>
            <a:r>
              <a:rPr lang="it-IT" dirty="0" err="1"/>
              <a:t>doesn’t</a:t>
            </a:r>
            <a:r>
              <a:rPr lang="it-IT" dirty="0"/>
              <a:t> </a:t>
            </a:r>
            <a:r>
              <a:rPr lang="it-IT" dirty="0" err="1"/>
              <a:t>comply</a:t>
            </a:r>
            <a:r>
              <a:rPr lang="it-IT" dirty="0"/>
              <a:t> with the </a:t>
            </a:r>
            <a:r>
              <a:rPr lang="it-IT" dirty="0" err="1"/>
              <a:t>values</a:t>
            </a:r>
            <a:r>
              <a:rPr lang="it-IT" dirty="0"/>
              <a:t> </a:t>
            </a:r>
            <a:r>
              <a:rPr lang="it-IT" dirty="0" err="1"/>
              <a:t>that</a:t>
            </a:r>
            <a:r>
              <a:rPr lang="it-IT" dirty="0"/>
              <a:t> are </a:t>
            </a:r>
            <a:r>
              <a:rPr lang="it-IT" dirty="0" err="1"/>
              <a:t>important</a:t>
            </a:r>
            <a:r>
              <a:rPr lang="it-IT" dirty="0"/>
              <a:t> for </a:t>
            </a:r>
            <a:r>
              <a:rPr lang="it-IT" dirty="0" err="1"/>
              <a:t>us</a:t>
            </a:r>
            <a:r>
              <a:rPr lang="it-IT" dirty="0"/>
              <a:t>. </a:t>
            </a:r>
            <a:r>
              <a:rPr lang="it-IT" dirty="0" err="1"/>
              <a:t>Values</a:t>
            </a:r>
            <a:r>
              <a:rPr lang="it-IT" dirty="0"/>
              <a:t> are </a:t>
            </a:r>
            <a:r>
              <a:rPr lang="it-IT" dirty="0" err="1"/>
              <a:t>individual</a:t>
            </a:r>
            <a:r>
              <a:rPr lang="it-IT" dirty="0"/>
              <a:t>, </a:t>
            </a:r>
            <a:r>
              <a:rPr lang="it-IT" dirty="0" err="1"/>
              <a:t>but</a:t>
            </a:r>
            <a:r>
              <a:rPr lang="it-IT" dirty="0"/>
              <a:t> </a:t>
            </a:r>
            <a:r>
              <a:rPr lang="it-IT" dirty="0" err="1"/>
              <a:t>they</a:t>
            </a:r>
            <a:r>
              <a:rPr lang="it-IT" dirty="0"/>
              <a:t> are social </a:t>
            </a:r>
            <a:r>
              <a:rPr lang="it-IT" dirty="0" err="1"/>
              <a:t>as</a:t>
            </a:r>
            <a:r>
              <a:rPr lang="it-IT" dirty="0"/>
              <a:t> </a:t>
            </a:r>
            <a:r>
              <a:rPr lang="it-IT" dirty="0" err="1"/>
              <a:t>well</a:t>
            </a:r>
            <a:r>
              <a:rPr lang="it-IT" dirty="0"/>
              <a:t>. </a:t>
            </a:r>
            <a:r>
              <a:rPr lang="it-IT" dirty="0" err="1"/>
              <a:t>They</a:t>
            </a:r>
            <a:r>
              <a:rPr lang="it-IT" dirty="0"/>
              <a:t> </a:t>
            </a:r>
            <a:r>
              <a:rPr lang="it-IT" dirty="0" err="1"/>
              <a:t>depend</a:t>
            </a:r>
            <a:r>
              <a:rPr lang="it-IT" dirty="0"/>
              <a:t> on </a:t>
            </a:r>
            <a:r>
              <a:rPr lang="it-IT" dirty="0" err="1"/>
              <a:t>our</a:t>
            </a:r>
            <a:r>
              <a:rPr lang="it-IT" dirty="0"/>
              <a:t> social life, </a:t>
            </a:r>
            <a:r>
              <a:rPr lang="it-IT" dirty="0" err="1"/>
              <a:t>our</a:t>
            </a:r>
            <a:r>
              <a:rPr lang="it-IT" dirty="0"/>
              <a:t> family, </a:t>
            </a:r>
            <a:r>
              <a:rPr lang="it-IT" dirty="0" err="1"/>
              <a:t>our</a:t>
            </a:r>
            <a:r>
              <a:rPr lang="it-IT" dirty="0"/>
              <a:t> </a:t>
            </a:r>
            <a:r>
              <a:rPr lang="it-IT" dirty="0" err="1"/>
              <a:t>education</a:t>
            </a:r>
            <a:r>
              <a:rPr lang="it-IT" dirty="0"/>
              <a:t>, </a:t>
            </a:r>
            <a:r>
              <a:rPr lang="it-IT" dirty="0" err="1"/>
              <a:t>our</a:t>
            </a:r>
            <a:r>
              <a:rPr lang="it-IT" dirty="0"/>
              <a:t> </a:t>
            </a:r>
            <a:r>
              <a:rPr lang="it-IT" dirty="0" err="1"/>
              <a:t>political</a:t>
            </a:r>
            <a:r>
              <a:rPr lang="it-IT" dirty="0"/>
              <a:t> </a:t>
            </a:r>
            <a:r>
              <a:rPr lang="it-IT" dirty="0" err="1"/>
              <a:t>views</a:t>
            </a:r>
            <a:r>
              <a:rPr lang="it-IT" dirty="0"/>
              <a:t>, the country </a:t>
            </a:r>
            <a:r>
              <a:rPr lang="it-IT" dirty="0" err="1"/>
              <a:t>we</a:t>
            </a:r>
            <a:r>
              <a:rPr lang="it-IT" dirty="0"/>
              <a:t> </a:t>
            </a:r>
            <a:r>
              <a:rPr lang="it-IT" dirty="0" err="1"/>
              <a:t>were</a:t>
            </a:r>
            <a:r>
              <a:rPr lang="it-IT" dirty="0"/>
              <a:t> </a:t>
            </a:r>
            <a:r>
              <a:rPr lang="it-IT" dirty="0" err="1"/>
              <a:t>raised</a:t>
            </a:r>
            <a:r>
              <a:rPr lang="it-IT" dirty="0"/>
              <a:t> in, the </a:t>
            </a:r>
            <a:r>
              <a:rPr lang="it-IT" dirty="0" err="1"/>
              <a:t>people</a:t>
            </a:r>
            <a:r>
              <a:rPr lang="it-IT" dirty="0"/>
              <a:t> </a:t>
            </a:r>
            <a:r>
              <a:rPr lang="it-IT" dirty="0" err="1"/>
              <a:t>we</a:t>
            </a:r>
            <a:r>
              <a:rPr lang="it-IT" dirty="0"/>
              <a:t> </a:t>
            </a:r>
            <a:r>
              <a:rPr lang="it-IT" dirty="0" err="1"/>
              <a:t>interact</a:t>
            </a:r>
            <a:r>
              <a:rPr lang="it-IT" dirty="0"/>
              <a:t> with </a:t>
            </a:r>
            <a:r>
              <a:rPr lang="it-IT" dirty="0" err="1"/>
              <a:t>along</a:t>
            </a:r>
            <a:r>
              <a:rPr lang="it-IT" dirty="0"/>
              <a:t> </a:t>
            </a:r>
            <a:r>
              <a:rPr lang="it-IT" dirty="0" err="1"/>
              <a:t>our</a:t>
            </a:r>
            <a:r>
              <a:rPr lang="it-IT" dirty="0"/>
              <a:t> </a:t>
            </a:r>
            <a:r>
              <a:rPr lang="it-IT" dirty="0" err="1"/>
              <a:t>daily</a:t>
            </a:r>
            <a:r>
              <a:rPr lang="it-IT" dirty="0"/>
              <a:t> life, </a:t>
            </a:r>
            <a:r>
              <a:rPr lang="it-IT" dirty="0" err="1"/>
              <a:t>our</a:t>
            </a:r>
            <a:r>
              <a:rPr lang="it-IT" dirty="0"/>
              <a:t> career, </a:t>
            </a:r>
            <a:r>
              <a:rPr lang="it-IT" dirty="0" err="1"/>
              <a:t>our</a:t>
            </a:r>
            <a:r>
              <a:rPr lang="it-IT" dirty="0"/>
              <a:t> position in society, </a:t>
            </a:r>
            <a:r>
              <a:rPr lang="it-IT" dirty="0" err="1"/>
              <a:t>our</a:t>
            </a:r>
            <a:r>
              <a:rPr lang="it-IT" dirty="0"/>
              <a:t> </a:t>
            </a:r>
            <a:r>
              <a:rPr lang="it-IT" dirty="0" err="1"/>
              <a:t>political</a:t>
            </a:r>
            <a:r>
              <a:rPr lang="it-IT" dirty="0"/>
              <a:t>, </a:t>
            </a:r>
            <a:r>
              <a:rPr lang="it-IT" dirty="0" err="1"/>
              <a:t>religious</a:t>
            </a:r>
            <a:r>
              <a:rPr lang="it-IT" dirty="0"/>
              <a:t> and moral standing. </a:t>
            </a:r>
            <a:endParaRPr dirty="0"/>
          </a:p>
        </p:txBody>
      </p:sp>
      <p:sp>
        <p:nvSpPr>
          <p:cNvPr id="120" name="Google Shape;12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93</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dirty="0" err="1"/>
              <a:t>If</a:t>
            </a:r>
            <a:r>
              <a:rPr lang="it-IT" dirty="0"/>
              <a:t> </a:t>
            </a:r>
            <a:r>
              <a:rPr lang="it-IT" dirty="0" err="1"/>
              <a:t>there</a:t>
            </a:r>
            <a:r>
              <a:rPr lang="it-IT" dirty="0"/>
              <a:t> </a:t>
            </a:r>
            <a:r>
              <a:rPr lang="it-IT" dirty="0" err="1"/>
              <a:t>is</a:t>
            </a:r>
            <a:r>
              <a:rPr lang="it-IT" dirty="0"/>
              <a:t> no time </a:t>
            </a:r>
            <a:r>
              <a:rPr lang="it-IT" dirty="0" err="1"/>
              <a:t>we</a:t>
            </a:r>
            <a:r>
              <a:rPr lang="it-IT" dirty="0"/>
              <a:t> </a:t>
            </a:r>
            <a:r>
              <a:rPr lang="it-IT" dirty="0" err="1"/>
              <a:t>will</a:t>
            </a:r>
            <a:r>
              <a:rPr lang="it-IT" dirty="0"/>
              <a:t> </a:t>
            </a:r>
            <a:r>
              <a:rPr lang="it-IT" dirty="0" err="1"/>
              <a:t>send</a:t>
            </a:r>
            <a:r>
              <a:rPr lang="it-IT" dirty="0"/>
              <a:t> </a:t>
            </a:r>
            <a:r>
              <a:rPr lang="it-IT" dirty="0" err="1"/>
              <a:t>it</a:t>
            </a:r>
            <a:r>
              <a:rPr lang="it-IT" dirty="0"/>
              <a:t> by email</a:t>
            </a:r>
            <a:endParaRPr dirty="0"/>
          </a:p>
        </p:txBody>
      </p:sp>
      <p:sp>
        <p:nvSpPr>
          <p:cNvPr id="168" name="Google Shape;16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96</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it-IT" dirty="0"/>
              <a:t>SECURITY </a:t>
            </a:r>
            <a:r>
              <a:rPr lang="it-IT" dirty="0" err="1"/>
              <a:t>is</a:t>
            </a:r>
            <a:r>
              <a:rPr lang="it-IT" dirty="0"/>
              <a:t> the first </a:t>
            </a:r>
            <a:r>
              <a:rPr lang="it-IT" dirty="0" err="1"/>
              <a:t>value</a:t>
            </a:r>
            <a:r>
              <a:rPr lang="it-IT" dirty="0"/>
              <a:t> - </a:t>
            </a:r>
            <a:r>
              <a:rPr lang="it-IT" dirty="0" err="1"/>
              <a:t>Cybersecurity</a:t>
            </a:r>
            <a:r>
              <a:rPr lang="it-IT" dirty="0"/>
              <a:t> </a:t>
            </a:r>
            <a:r>
              <a:rPr lang="it-IT" dirty="0" err="1"/>
              <a:t>is</a:t>
            </a:r>
            <a:r>
              <a:rPr lang="it-IT" dirty="0"/>
              <a:t> a </a:t>
            </a:r>
            <a:r>
              <a:rPr lang="it-IT" dirty="0" err="1"/>
              <a:t>specific</a:t>
            </a:r>
            <a:r>
              <a:rPr lang="it-IT" dirty="0"/>
              <a:t> </a:t>
            </a:r>
            <a:r>
              <a:rPr lang="it-IT" dirty="0" err="1"/>
              <a:t>kind</a:t>
            </a:r>
            <a:r>
              <a:rPr lang="it-IT" dirty="0"/>
              <a:t> of security  </a:t>
            </a:r>
            <a:r>
              <a:rPr lang="it-IT" dirty="0" err="1"/>
              <a:t>we</a:t>
            </a:r>
            <a:r>
              <a:rPr lang="it-IT" dirty="0"/>
              <a:t> can </a:t>
            </a:r>
            <a:r>
              <a:rPr lang="it-IT" dirty="0" err="1"/>
              <a:t>roughly</a:t>
            </a:r>
            <a:r>
              <a:rPr lang="it-IT" dirty="0"/>
              <a:t> </a:t>
            </a:r>
            <a:r>
              <a:rPr lang="it-IT" dirty="0" err="1"/>
              <a:t>understand</a:t>
            </a:r>
            <a:r>
              <a:rPr lang="it-IT" dirty="0"/>
              <a:t> </a:t>
            </a:r>
            <a:r>
              <a:rPr lang="it-IT" dirty="0" err="1"/>
              <a:t>as</a:t>
            </a:r>
            <a:r>
              <a:rPr lang="it-IT" dirty="0"/>
              <a:t> “the state of computer </a:t>
            </a:r>
            <a:r>
              <a:rPr lang="it-IT" dirty="0" err="1"/>
              <a:t>systems</a:t>
            </a:r>
            <a:r>
              <a:rPr lang="it-IT" dirty="0"/>
              <a:t> </a:t>
            </a:r>
            <a:r>
              <a:rPr lang="it-IT" dirty="0" err="1"/>
              <a:t>benign</a:t>
            </a:r>
            <a:r>
              <a:rPr lang="it-IT" dirty="0"/>
              <a:t> free from cyber </a:t>
            </a:r>
            <a:r>
              <a:rPr lang="it-IT" dirty="0" err="1"/>
              <a:t>threats</a:t>
            </a:r>
            <a:r>
              <a:rPr lang="it-IT" dirty="0"/>
              <a:t>” </a:t>
            </a:r>
            <a:r>
              <a:rPr lang="it-IT" dirty="0" err="1"/>
              <a:t>There</a:t>
            </a:r>
            <a:r>
              <a:rPr lang="it-IT" dirty="0"/>
              <a:t> </a:t>
            </a:r>
            <a:r>
              <a:rPr lang="it-IT" dirty="0" err="1"/>
              <a:t>is</a:t>
            </a:r>
            <a:r>
              <a:rPr lang="it-IT" dirty="0"/>
              <a:t> a </a:t>
            </a:r>
            <a:r>
              <a:rPr lang="it-IT" dirty="0" err="1"/>
              <a:t>variety</a:t>
            </a:r>
            <a:r>
              <a:rPr lang="it-IT" dirty="0"/>
              <a:t> of security - personal security, </a:t>
            </a:r>
            <a:r>
              <a:rPr lang="it-IT" dirty="0" err="1"/>
              <a:t>national</a:t>
            </a:r>
            <a:r>
              <a:rPr lang="it-IT" dirty="0"/>
              <a:t> security, or the security of </a:t>
            </a:r>
            <a:r>
              <a:rPr lang="it-IT" dirty="0" err="1"/>
              <a:t>certain</a:t>
            </a:r>
            <a:r>
              <a:rPr lang="it-IT" dirty="0"/>
              <a:t> businesses - </a:t>
            </a:r>
            <a:r>
              <a:rPr lang="it-IT" dirty="0" err="1"/>
              <a:t>it</a:t>
            </a:r>
            <a:r>
              <a:rPr lang="it-IT" dirty="0"/>
              <a:t> </a:t>
            </a:r>
            <a:r>
              <a:rPr lang="it-IT" dirty="0" err="1"/>
              <a:t>is</a:t>
            </a:r>
            <a:r>
              <a:rPr lang="it-IT" dirty="0"/>
              <a:t> </a:t>
            </a:r>
            <a:r>
              <a:rPr lang="it-IT" dirty="0" err="1"/>
              <a:t>important</a:t>
            </a:r>
            <a:r>
              <a:rPr lang="it-IT" dirty="0"/>
              <a:t> to </a:t>
            </a:r>
            <a:r>
              <a:rPr lang="it-IT" dirty="0" err="1"/>
              <a:t>realise</a:t>
            </a:r>
            <a:r>
              <a:rPr lang="it-IT" dirty="0"/>
              <a:t> </a:t>
            </a:r>
            <a:r>
              <a:rPr lang="it-IT" dirty="0" err="1"/>
              <a:t>that</a:t>
            </a:r>
            <a:r>
              <a:rPr lang="it-IT" dirty="0"/>
              <a:t> </a:t>
            </a:r>
            <a:r>
              <a:rPr lang="it-IT" dirty="0" err="1"/>
              <a:t>these</a:t>
            </a:r>
            <a:r>
              <a:rPr lang="it-IT" dirty="0"/>
              <a:t> </a:t>
            </a:r>
            <a:r>
              <a:rPr lang="it-IT" dirty="0" err="1"/>
              <a:t>other</a:t>
            </a:r>
            <a:r>
              <a:rPr lang="it-IT" dirty="0"/>
              <a:t> </a:t>
            </a:r>
            <a:r>
              <a:rPr lang="it-IT" dirty="0" err="1"/>
              <a:t>securities</a:t>
            </a:r>
            <a:r>
              <a:rPr lang="it-IT" dirty="0"/>
              <a:t> </a:t>
            </a:r>
            <a:r>
              <a:rPr lang="it-IT" dirty="0" err="1"/>
              <a:t>may</a:t>
            </a:r>
            <a:r>
              <a:rPr lang="it-IT" dirty="0"/>
              <a:t> </a:t>
            </a:r>
            <a:r>
              <a:rPr lang="it-IT" dirty="0" err="1"/>
              <a:t>correspond</a:t>
            </a:r>
            <a:r>
              <a:rPr lang="it-IT" dirty="0"/>
              <a:t> to </a:t>
            </a:r>
            <a:r>
              <a:rPr lang="it-IT" dirty="0" err="1"/>
              <a:t>different</a:t>
            </a:r>
            <a:r>
              <a:rPr lang="it-IT" dirty="0"/>
              <a:t> </a:t>
            </a:r>
            <a:r>
              <a:rPr lang="it-IT" dirty="0" err="1"/>
              <a:t>values</a:t>
            </a:r>
            <a:r>
              <a:rPr lang="it-IT" dirty="0"/>
              <a:t> </a:t>
            </a:r>
            <a:r>
              <a:rPr lang="it-IT" dirty="0" err="1"/>
              <a:t>which</a:t>
            </a:r>
            <a:r>
              <a:rPr lang="it-IT" dirty="0"/>
              <a:t> </a:t>
            </a:r>
            <a:r>
              <a:rPr lang="it-IT" dirty="0" err="1"/>
              <a:t>may</a:t>
            </a:r>
            <a:r>
              <a:rPr lang="it-IT" dirty="0"/>
              <a:t> </a:t>
            </a:r>
            <a:r>
              <a:rPr lang="it-IT" dirty="0" err="1"/>
              <a:t>conflict</a:t>
            </a:r>
            <a:r>
              <a:rPr lang="it-IT" dirty="0"/>
              <a:t> with </a:t>
            </a:r>
            <a:r>
              <a:rPr lang="it-IT" dirty="0" err="1"/>
              <a:t>each</a:t>
            </a:r>
            <a:r>
              <a:rPr lang="it-IT" dirty="0"/>
              <a:t> </a:t>
            </a:r>
            <a:r>
              <a:rPr lang="it-IT" dirty="0" err="1"/>
              <a:t>other</a:t>
            </a:r>
            <a:r>
              <a:rPr lang="it-IT" dirty="0"/>
              <a:t> on </a:t>
            </a:r>
            <a:r>
              <a:rPr lang="it-IT" dirty="0" err="1"/>
              <a:t>occasion</a:t>
            </a:r>
            <a:r>
              <a:rPr lang="it-IT" dirty="0"/>
              <a:t>. </a:t>
            </a:r>
            <a:endParaRPr dirty="0"/>
          </a:p>
          <a:p>
            <a:pPr marL="0" marR="0" lvl="0" indent="0" algn="l" rtl="0">
              <a:lnSpc>
                <a:spcPct val="100000"/>
              </a:lnSpc>
              <a:spcBef>
                <a:spcPts val="0"/>
              </a:spcBef>
              <a:spcAft>
                <a:spcPts val="0"/>
              </a:spcAft>
              <a:buClr>
                <a:schemeClr val="dk1"/>
              </a:buClr>
              <a:buSzPts val="1200"/>
              <a:buFont typeface="Calibri"/>
              <a:buNone/>
            </a:pPr>
            <a:r>
              <a:rPr lang="it-IT" dirty="0"/>
              <a:t>PRIVACY </a:t>
            </a:r>
            <a:r>
              <a:rPr lang="it-IT" dirty="0" err="1"/>
              <a:t>is</a:t>
            </a:r>
            <a:r>
              <a:rPr lang="it-IT" dirty="0"/>
              <a:t> a </a:t>
            </a:r>
            <a:r>
              <a:rPr lang="it-IT" dirty="0" err="1"/>
              <a:t>relevant</a:t>
            </a:r>
            <a:r>
              <a:rPr lang="it-IT" dirty="0"/>
              <a:t> </a:t>
            </a:r>
            <a:r>
              <a:rPr lang="it-IT" dirty="0" err="1"/>
              <a:t>value</a:t>
            </a:r>
            <a:r>
              <a:rPr lang="it-IT" dirty="0"/>
              <a:t> in relation to </a:t>
            </a:r>
            <a:r>
              <a:rPr lang="it-IT" dirty="0" err="1"/>
              <a:t>cybersecurity</a:t>
            </a:r>
            <a:r>
              <a:rPr lang="it-IT" dirty="0"/>
              <a:t> - </a:t>
            </a:r>
            <a:r>
              <a:rPr lang="it-IT" dirty="0" err="1"/>
              <a:t>commonly</a:t>
            </a:r>
            <a:r>
              <a:rPr lang="it-IT" dirty="0"/>
              <a:t> </a:t>
            </a:r>
            <a:r>
              <a:rPr lang="it-IT" dirty="0" err="1"/>
              <a:t>seen</a:t>
            </a:r>
            <a:r>
              <a:rPr lang="it-IT" dirty="0"/>
              <a:t> under </a:t>
            </a:r>
            <a:r>
              <a:rPr lang="it-IT" dirty="0" err="1"/>
              <a:t>two</a:t>
            </a:r>
            <a:r>
              <a:rPr lang="it-IT" dirty="0"/>
              <a:t> </a:t>
            </a:r>
            <a:r>
              <a:rPr lang="it-IT" dirty="0" err="1"/>
              <a:t>dimension</a:t>
            </a:r>
            <a:r>
              <a:rPr lang="it-IT" dirty="0"/>
              <a:t> = the </a:t>
            </a:r>
            <a:r>
              <a:rPr lang="it-IT" dirty="0" err="1"/>
              <a:t>quality</a:t>
            </a:r>
            <a:r>
              <a:rPr lang="it-IT" dirty="0"/>
              <a:t> of information or data </a:t>
            </a:r>
            <a:r>
              <a:rPr lang="it-IT" dirty="0" err="1"/>
              <a:t>being</a:t>
            </a:r>
            <a:r>
              <a:rPr lang="it-IT" dirty="0"/>
              <a:t> </a:t>
            </a:r>
            <a:r>
              <a:rPr lang="it-IT" dirty="0" err="1"/>
              <a:t>confidential</a:t>
            </a:r>
            <a:r>
              <a:rPr lang="it-IT" dirty="0"/>
              <a:t>, secret OR the control over </a:t>
            </a:r>
            <a:r>
              <a:rPr lang="it-IT" dirty="0" err="1"/>
              <a:t>it</a:t>
            </a:r>
            <a:r>
              <a:rPr lang="it-IT" dirty="0"/>
              <a:t>. Privacy </a:t>
            </a:r>
            <a:r>
              <a:rPr lang="it-IT" dirty="0" err="1"/>
              <a:t>is</a:t>
            </a:r>
            <a:r>
              <a:rPr lang="it-IT" dirty="0"/>
              <a:t> more and more </a:t>
            </a:r>
            <a:r>
              <a:rPr lang="it-IT" dirty="0" err="1"/>
              <a:t>discussed</a:t>
            </a:r>
            <a:r>
              <a:rPr lang="it-IT" dirty="0"/>
              <a:t> in the public </a:t>
            </a:r>
            <a:r>
              <a:rPr lang="it-IT" dirty="0" err="1"/>
              <a:t>sphere</a:t>
            </a:r>
            <a:r>
              <a:rPr lang="it-IT" dirty="0"/>
              <a:t> </a:t>
            </a:r>
            <a:r>
              <a:rPr lang="it-IT" dirty="0" err="1"/>
              <a:t>as</a:t>
            </a:r>
            <a:r>
              <a:rPr lang="it-IT" dirty="0"/>
              <a:t> the right of </a:t>
            </a:r>
            <a:r>
              <a:rPr lang="it-IT" dirty="0" err="1"/>
              <a:t>individuals</a:t>
            </a:r>
            <a:r>
              <a:rPr lang="it-IT" dirty="0"/>
              <a:t> to be </a:t>
            </a:r>
            <a:r>
              <a:rPr lang="it-IT" dirty="0" err="1"/>
              <a:t>let</a:t>
            </a:r>
            <a:r>
              <a:rPr lang="it-IT" dirty="0"/>
              <a:t> </a:t>
            </a:r>
            <a:r>
              <a:rPr lang="it-IT" dirty="0" err="1"/>
              <a:t>alone.closely</a:t>
            </a:r>
            <a:r>
              <a:rPr lang="it-IT" dirty="0"/>
              <a:t> </a:t>
            </a:r>
            <a:r>
              <a:rPr lang="it-IT" dirty="0" err="1"/>
              <a:t>ted</a:t>
            </a:r>
            <a:r>
              <a:rPr lang="it-IT" dirty="0"/>
              <a:t> to human </a:t>
            </a:r>
            <a:r>
              <a:rPr lang="it-IT" dirty="0" err="1"/>
              <a:t>dignity</a:t>
            </a:r>
            <a:r>
              <a:rPr lang="it-IT" dirty="0"/>
              <a:t>, </a:t>
            </a:r>
            <a:r>
              <a:rPr lang="it-IT" dirty="0" err="1"/>
              <a:t>autonomy</a:t>
            </a:r>
            <a:r>
              <a:rPr lang="it-IT" dirty="0"/>
              <a:t>, the </a:t>
            </a:r>
            <a:r>
              <a:rPr lang="it-IT" dirty="0" err="1"/>
              <a:t>ight</a:t>
            </a:r>
            <a:r>
              <a:rPr lang="it-IT" dirty="0"/>
              <a:t> of control on </a:t>
            </a:r>
            <a:r>
              <a:rPr lang="it-IT" dirty="0" err="1"/>
              <a:t>one’s</a:t>
            </a:r>
            <a:r>
              <a:rPr lang="it-IT" dirty="0"/>
              <a:t> personal data.</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it-IT" dirty="0"/>
              <a:t>Accountability cluster – </a:t>
            </a:r>
            <a:r>
              <a:rPr lang="it-IT" dirty="0" err="1"/>
              <a:t>relevant</a:t>
            </a:r>
            <a:r>
              <a:rPr lang="it-IT" dirty="0"/>
              <a:t> to </a:t>
            </a:r>
            <a:r>
              <a:rPr lang="it-IT" dirty="0" err="1"/>
              <a:t>cybersecurity</a:t>
            </a:r>
            <a:r>
              <a:rPr lang="it-IT" dirty="0"/>
              <a:t> </a:t>
            </a:r>
            <a:r>
              <a:rPr lang="it-IT" dirty="0" err="1"/>
              <a:t>measures</a:t>
            </a:r>
            <a:r>
              <a:rPr lang="it-IT" dirty="0"/>
              <a:t> </a:t>
            </a:r>
            <a:r>
              <a:rPr lang="it-IT" dirty="0" err="1"/>
              <a:t>taken</a:t>
            </a:r>
            <a:r>
              <a:rPr lang="it-IT" dirty="0"/>
              <a:t> by </a:t>
            </a:r>
            <a:r>
              <a:rPr lang="it-IT" dirty="0" err="1"/>
              <a:t>governments</a:t>
            </a:r>
            <a:r>
              <a:rPr lang="it-IT" dirty="0"/>
              <a:t> for </a:t>
            </a:r>
            <a:r>
              <a:rPr lang="it-IT" dirty="0" err="1"/>
              <a:t>example</a:t>
            </a:r>
            <a:r>
              <a:rPr lang="it-IT" dirty="0"/>
              <a:t> can </a:t>
            </a:r>
            <a:r>
              <a:rPr lang="it-IT" dirty="0" err="1"/>
              <a:t>potentially</a:t>
            </a:r>
            <a:r>
              <a:rPr lang="it-IT" dirty="0"/>
              <a:t> </a:t>
            </a:r>
            <a:r>
              <a:rPr lang="it-IT" dirty="0" err="1"/>
              <a:t>harm</a:t>
            </a:r>
            <a:r>
              <a:rPr lang="it-IT" dirty="0"/>
              <a:t> </a:t>
            </a:r>
            <a:r>
              <a:rPr lang="it-IT" dirty="0" err="1"/>
              <a:t>different</a:t>
            </a:r>
            <a:r>
              <a:rPr lang="it-IT" dirty="0"/>
              <a:t> </a:t>
            </a:r>
            <a:r>
              <a:rPr lang="it-IT" dirty="0" err="1"/>
              <a:t>groups</a:t>
            </a:r>
            <a:r>
              <a:rPr lang="it-IT" dirty="0"/>
              <a:t> </a:t>
            </a:r>
            <a:r>
              <a:rPr lang="it-IT" dirty="0" err="1"/>
              <a:t>unequally</a:t>
            </a:r>
            <a:r>
              <a:rPr lang="it-IT" dirty="0"/>
              <a:t> (</a:t>
            </a:r>
            <a:r>
              <a:rPr lang="it-IT" dirty="0" err="1"/>
              <a:t>eg</a:t>
            </a:r>
            <a:r>
              <a:rPr lang="it-IT" dirty="0"/>
              <a:t> </a:t>
            </a:r>
            <a:r>
              <a:rPr lang="it-IT" dirty="0" err="1"/>
              <a:t>citizens</a:t>
            </a:r>
            <a:r>
              <a:rPr lang="it-IT" dirty="0"/>
              <a:t>). Invece </a:t>
            </a:r>
            <a:r>
              <a:rPr lang="it-IT" dirty="0" err="1"/>
              <a:t>as</a:t>
            </a:r>
            <a:r>
              <a:rPr lang="it-IT" dirty="0"/>
              <a:t> a </a:t>
            </a:r>
            <a:r>
              <a:rPr lang="it-IT" dirty="0" err="1"/>
              <a:t>procedural</a:t>
            </a:r>
            <a:r>
              <a:rPr lang="it-IT" dirty="0"/>
              <a:t> </a:t>
            </a:r>
            <a:r>
              <a:rPr lang="it-IT" dirty="0" err="1"/>
              <a:t>value</a:t>
            </a:r>
            <a:r>
              <a:rPr lang="it-IT" dirty="0"/>
              <a:t> </a:t>
            </a:r>
            <a:r>
              <a:rPr lang="it-IT" dirty="0" err="1"/>
              <a:t>is</a:t>
            </a:r>
            <a:r>
              <a:rPr lang="it-IT" dirty="0"/>
              <a:t> </a:t>
            </a:r>
            <a:r>
              <a:rPr lang="it-IT" dirty="0" err="1"/>
              <a:t>important</a:t>
            </a:r>
            <a:r>
              <a:rPr lang="it-IT" dirty="0"/>
              <a:t> </a:t>
            </a:r>
            <a:r>
              <a:rPr lang="it-IT" dirty="0" err="1"/>
              <a:t>toknow</a:t>
            </a:r>
            <a:r>
              <a:rPr lang="it-IT" dirty="0"/>
              <a:t> </a:t>
            </a:r>
            <a:r>
              <a:rPr lang="it-IT" dirty="0" err="1"/>
              <a:t>who</a:t>
            </a:r>
            <a:r>
              <a:rPr lang="it-IT" dirty="0"/>
              <a:t> </a:t>
            </a:r>
            <a:r>
              <a:rPr lang="it-IT" dirty="0" err="1"/>
              <a:t>did</a:t>
            </a:r>
            <a:r>
              <a:rPr lang="it-IT" dirty="0"/>
              <a:t> </a:t>
            </a:r>
            <a:r>
              <a:rPr lang="it-IT" dirty="0" err="1"/>
              <a:t>what</a:t>
            </a:r>
            <a:r>
              <a:rPr lang="it-IT" dirty="0"/>
              <a:t>. Accountability cluster – </a:t>
            </a:r>
            <a:r>
              <a:rPr lang="it-IT" dirty="0" err="1"/>
              <a:t>relevant</a:t>
            </a:r>
            <a:r>
              <a:rPr lang="it-IT" dirty="0"/>
              <a:t> to </a:t>
            </a:r>
            <a:r>
              <a:rPr lang="it-IT" dirty="0" err="1"/>
              <a:t>cybersecurity</a:t>
            </a:r>
            <a:r>
              <a:rPr lang="it-IT" dirty="0"/>
              <a:t> in </a:t>
            </a:r>
            <a:r>
              <a:rPr lang="it-IT" dirty="0" err="1"/>
              <a:t>two</a:t>
            </a:r>
            <a:r>
              <a:rPr lang="it-IT" dirty="0"/>
              <a:t> </a:t>
            </a:r>
            <a:r>
              <a:rPr lang="it-IT" dirty="0" err="1"/>
              <a:t>different</a:t>
            </a:r>
            <a:r>
              <a:rPr lang="it-IT" dirty="0"/>
              <a:t> </a:t>
            </a:r>
            <a:r>
              <a:rPr lang="it-IT" dirty="0" err="1"/>
              <a:t>situations</a:t>
            </a:r>
            <a:r>
              <a:rPr lang="it-IT" dirty="0"/>
              <a:t>, </a:t>
            </a:r>
            <a:r>
              <a:rPr lang="it-IT" dirty="0" err="1"/>
              <a:t>when</a:t>
            </a:r>
            <a:r>
              <a:rPr lang="it-IT" dirty="0"/>
              <a:t> </a:t>
            </a:r>
            <a:r>
              <a:rPr lang="it-IT" dirty="0" err="1"/>
              <a:t>someone</a:t>
            </a:r>
            <a:r>
              <a:rPr lang="it-IT" dirty="0"/>
              <a:t> </a:t>
            </a:r>
            <a:r>
              <a:rPr lang="it-IT" dirty="0" err="1"/>
              <a:t>harms</a:t>
            </a:r>
            <a:r>
              <a:rPr lang="it-IT" dirty="0"/>
              <a:t> </a:t>
            </a:r>
            <a:r>
              <a:rPr lang="it-IT" dirty="0" err="1"/>
              <a:t>someone</a:t>
            </a:r>
            <a:r>
              <a:rPr lang="it-IT" dirty="0"/>
              <a:t> else, or </a:t>
            </a:r>
            <a:r>
              <a:rPr lang="it-IT" dirty="0" err="1"/>
              <a:t>infringes</a:t>
            </a:r>
            <a:r>
              <a:rPr lang="it-IT" dirty="0"/>
              <a:t> </a:t>
            </a:r>
            <a:r>
              <a:rPr lang="it-IT" dirty="0" err="1"/>
              <a:t>his</a:t>
            </a:r>
            <a:r>
              <a:rPr lang="it-IT" dirty="0"/>
              <a:t> </a:t>
            </a:r>
            <a:r>
              <a:rPr lang="it-IT" dirty="0" err="1"/>
              <a:t>rights</a:t>
            </a:r>
            <a:r>
              <a:rPr lang="it-IT" dirty="0"/>
              <a:t>, the perpetrator </a:t>
            </a:r>
            <a:r>
              <a:rPr lang="it-IT" dirty="0" err="1"/>
              <a:t>is</a:t>
            </a:r>
            <a:r>
              <a:rPr lang="it-IT" dirty="0"/>
              <a:t> </a:t>
            </a:r>
            <a:r>
              <a:rPr lang="it-IT" dirty="0" err="1"/>
              <a:t>held</a:t>
            </a:r>
            <a:r>
              <a:rPr lang="it-IT" dirty="0"/>
              <a:t> </a:t>
            </a:r>
            <a:r>
              <a:rPr lang="it-IT" dirty="0" err="1"/>
              <a:t>accountable</a:t>
            </a:r>
            <a:r>
              <a:rPr lang="it-IT" dirty="0"/>
              <a:t> of the </a:t>
            </a:r>
            <a:r>
              <a:rPr lang="it-IT" dirty="0" err="1"/>
              <a:t>damage</a:t>
            </a:r>
            <a:r>
              <a:rPr lang="it-IT" dirty="0"/>
              <a:t>. </a:t>
            </a:r>
            <a:r>
              <a:rPr lang="it-IT" dirty="0" err="1"/>
              <a:t>Then</a:t>
            </a:r>
            <a:r>
              <a:rPr lang="it-IT" dirty="0"/>
              <a:t> </a:t>
            </a:r>
            <a:r>
              <a:rPr lang="it-IT" dirty="0" err="1"/>
              <a:t>because</a:t>
            </a:r>
            <a:r>
              <a:rPr lang="it-IT" dirty="0"/>
              <a:t> </a:t>
            </a:r>
            <a:r>
              <a:rPr lang="it-IT" dirty="0" err="1"/>
              <a:t>governments</a:t>
            </a:r>
            <a:r>
              <a:rPr lang="it-IT" dirty="0"/>
              <a:t> (for </a:t>
            </a:r>
            <a:r>
              <a:rPr lang="it-IT" dirty="0" err="1"/>
              <a:t>example</a:t>
            </a:r>
            <a:r>
              <a:rPr lang="it-IT" dirty="0"/>
              <a:t>) or companies take </a:t>
            </a:r>
            <a:r>
              <a:rPr lang="it-IT" dirty="0" err="1"/>
              <a:t>cs</a:t>
            </a:r>
            <a:r>
              <a:rPr lang="it-IT" dirty="0"/>
              <a:t> </a:t>
            </a:r>
            <a:r>
              <a:rPr lang="it-IT" dirty="0" err="1"/>
              <a:t>measures</a:t>
            </a:r>
            <a:r>
              <a:rPr lang="it-IT" dirty="0"/>
              <a:t> </a:t>
            </a:r>
            <a:r>
              <a:rPr lang="it-IT" dirty="0" err="1"/>
              <a:t>that</a:t>
            </a:r>
            <a:r>
              <a:rPr lang="it-IT" dirty="0"/>
              <a:t> can </a:t>
            </a:r>
            <a:r>
              <a:rPr lang="it-IT" dirty="0" err="1"/>
              <a:t>potentially</a:t>
            </a:r>
            <a:r>
              <a:rPr lang="it-IT" dirty="0"/>
              <a:t> </a:t>
            </a:r>
            <a:r>
              <a:rPr lang="it-IT" dirty="0" err="1"/>
              <a:t>harm</a:t>
            </a:r>
            <a:r>
              <a:rPr lang="it-IT" dirty="0"/>
              <a:t> </a:t>
            </a:r>
            <a:r>
              <a:rPr lang="it-IT" dirty="0" err="1"/>
              <a:t>others</a:t>
            </a:r>
            <a:r>
              <a:rPr lang="it-IT" dirty="0"/>
              <a:t> or </a:t>
            </a:r>
            <a:r>
              <a:rPr lang="it-IT" dirty="0" err="1"/>
              <a:t>simply</a:t>
            </a:r>
            <a:r>
              <a:rPr lang="it-IT" dirty="0"/>
              <a:t> </a:t>
            </a:r>
            <a:r>
              <a:rPr lang="it-IT" dirty="0" err="1"/>
              <a:t>cost</a:t>
            </a:r>
            <a:r>
              <a:rPr lang="it-IT" dirty="0"/>
              <a:t> to </a:t>
            </a:r>
            <a:r>
              <a:rPr lang="it-IT" dirty="0" err="1"/>
              <a:t>others</a:t>
            </a:r>
            <a:r>
              <a:rPr lang="it-IT" dirty="0"/>
              <a:t> (</a:t>
            </a:r>
            <a:r>
              <a:rPr lang="it-IT" dirty="0" err="1"/>
              <a:t>eg</a:t>
            </a:r>
            <a:r>
              <a:rPr lang="it-IT" dirty="0"/>
              <a:t> </a:t>
            </a:r>
            <a:r>
              <a:rPr lang="it-IT" dirty="0" err="1"/>
              <a:t>citizens</a:t>
            </a:r>
            <a:r>
              <a:rPr lang="it-IT" dirty="0"/>
              <a:t>). Accountability </a:t>
            </a:r>
            <a:r>
              <a:rPr lang="it-IT" dirty="0" err="1"/>
              <a:t>is</a:t>
            </a:r>
            <a:r>
              <a:rPr lang="it-IT" dirty="0"/>
              <a:t> </a:t>
            </a:r>
            <a:r>
              <a:rPr lang="it-IT" dirty="0" err="1"/>
              <a:t>important</a:t>
            </a:r>
            <a:r>
              <a:rPr lang="it-IT" dirty="0"/>
              <a:t> </a:t>
            </a:r>
            <a:r>
              <a:rPr lang="it-IT" dirty="0" err="1"/>
              <a:t>because</a:t>
            </a:r>
            <a:r>
              <a:rPr lang="it-IT" dirty="0"/>
              <a:t> of </a:t>
            </a:r>
            <a:r>
              <a:rPr lang="it-IT" dirty="0" err="1"/>
              <a:t>power</a:t>
            </a:r>
            <a:r>
              <a:rPr lang="it-IT" dirty="0"/>
              <a:t> </a:t>
            </a:r>
            <a:r>
              <a:rPr lang="it-IT" dirty="0" err="1"/>
              <a:t>imbalance</a:t>
            </a:r>
            <a:r>
              <a:rPr lang="it-IT" dirty="0"/>
              <a:t> and </a:t>
            </a:r>
            <a:r>
              <a:rPr lang="it-IT" dirty="0" err="1"/>
              <a:t>although</a:t>
            </a:r>
            <a:r>
              <a:rPr lang="it-IT" dirty="0"/>
              <a:t> </a:t>
            </a:r>
            <a:r>
              <a:rPr lang="it-IT" dirty="0" err="1"/>
              <a:t>power</a:t>
            </a:r>
            <a:r>
              <a:rPr lang="it-IT" dirty="0"/>
              <a:t> </a:t>
            </a:r>
            <a:r>
              <a:rPr lang="it-IT" dirty="0" err="1"/>
              <a:t>imbalance</a:t>
            </a:r>
            <a:r>
              <a:rPr lang="it-IT" dirty="0"/>
              <a:t> </a:t>
            </a:r>
            <a:r>
              <a:rPr lang="it-IT" dirty="0" err="1"/>
              <a:t>is</a:t>
            </a:r>
            <a:r>
              <a:rPr lang="it-IT" dirty="0"/>
              <a:t> part of </a:t>
            </a:r>
            <a:r>
              <a:rPr lang="it-IT" dirty="0" err="1"/>
              <a:t>any</a:t>
            </a:r>
            <a:r>
              <a:rPr lang="it-IT" dirty="0"/>
              <a:t> society in </a:t>
            </a:r>
            <a:r>
              <a:rPr lang="it-IT" dirty="0" err="1"/>
              <a:t>our</a:t>
            </a:r>
            <a:r>
              <a:rPr lang="it-IT" dirty="0"/>
              <a:t> society </a:t>
            </a:r>
            <a:r>
              <a:rPr lang="it-IT" dirty="0" err="1"/>
              <a:t>there</a:t>
            </a:r>
            <a:r>
              <a:rPr lang="it-IT" dirty="0"/>
              <a:t> </a:t>
            </a:r>
            <a:r>
              <a:rPr lang="it-IT" dirty="0" err="1"/>
              <a:t>is</a:t>
            </a:r>
            <a:r>
              <a:rPr lang="it-IT" dirty="0"/>
              <a:t> </a:t>
            </a:r>
            <a:r>
              <a:rPr lang="it-IT" dirty="0" err="1"/>
              <a:t>another</a:t>
            </a:r>
            <a:r>
              <a:rPr lang="it-IT" dirty="0"/>
              <a:t> </a:t>
            </a:r>
            <a:r>
              <a:rPr lang="it-IT" dirty="0" err="1"/>
              <a:t>dimension</a:t>
            </a:r>
            <a:r>
              <a:rPr lang="it-IT" dirty="0"/>
              <a:t>: </a:t>
            </a:r>
            <a:r>
              <a:rPr lang="it-IT" dirty="0" err="1"/>
              <a:t>citizens</a:t>
            </a:r>
            <a:r>
              <a:rPr lang="it-IT" dirty="0"/>
              <a:t> are </a:t>
            </a:r>
            <a:r>
              <a:rPr lang="it-IT" dirty="0" err="1"/>
              <a:t>growingly</a:t>
            </a:r>
            <a:r>
              <a:rPr lang="it-IT" dirty="0"/>
              <a:t> </a:t>
            </a:r>
            <a:r>
              <a:rPr lang="it-IT" dirty="0" err="1"/>
              <a:t>dependent</a:t>
            </a:r>
            <a:r>
              <a:rPr lang="it-IT" dirty="0"/>
              <a:t> on companies and on </a:t>
            </a:r>
            <a:r>
              <a:rPr lang="it-IT" dirty="0" err="1"/>
              <a:t>governments</a:t>
            </a:r>
            <a:r>
              <a:rPr lang="it-IT" dirty="0"/>
              <a:t> for the </a:t>
            </a:r>
            <a:r>
              <a:rPr lang="it-IT" dirty="0" err="1"/>
              <a:t>secure</a:t>
            </a:r>
            <a:r>
              <a:rPr lang="it-IT" dirty="0"/>
              <a:t> </a:t>
            </a:r>
            <a:r>
              <a:rPr lang="it-IT" dirty="0" err="1"/>
              <a:t>storage</a:t>
            </a:r>
            <a:r>
              <a:rPr lang="it-IT" dirty="0"/>
              <a:t> of </a:t>
            </a:r>
            <a:r>
              <a:rPr lang="it-IT" dirty="0" err="1"/>
              <a:t>their</a:t>
            </a:r>
            <a:r>
              <a:rPr lang="it-IT" dirty="0"/>
              <a:t> personal data. </a:t>
            </a:r>
            <a:r>
              <a:rPr lang="it-IT" dirty="0" err="1"/>
              <a:t>This</a:t>
            </a:r>
            <a:r>
              <a:rPr lang="it-IT" dirty="0"/>
              <a:t> </a:t>
            </a:r>
            <a:r>
              <a:rPr lang="it-IT" dirty="0" err="1"/>
              <a:t>also</a:t>
            </a:r>
            <a:r>
              <a:rPr lang="it-IT" dirty="0"/>
              <a:t> </a:t>
            </a:r>
            <a:r>
              <a:rPr lang="it-IT" dirty="0" err="1"/>
              <a:t>implies</a:t>
            </a:r>
            <a:r>
              <a:rPr lang="it-IT" dirty="0"/>
              <a:t> </a:t>
            </a:r>
            <a:r>
              <a:rPr lang="it-IT" dirty="0" err="1"/>
              <a:t>transparency</a:t>
            </a:r>
            <a:r>
              <a:rPr lang="it-IT" dirty="0"/>
              <a:t>, </a:t>
            </a:r>
            <a:r>
              <a:rPr lang="it-IT" dirty="0" err="1"/>
              <a:t>traceability</a:t>
            </a:r>
            <a:r>
              <a:rPr lang="it-IT" dirty="0"/>
              <a: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it-IT" dirty="0"/>
              <a:t>FAIRNESS </a:t>
            </a:r>
            <a:r>
              <a:rPr lang="it-IT" dirty="0" err="1"/>
              <a:t>fairness</a:t>
            </a:r>
            <a:r>
              <a:rPr lang="it-IT" dirty="0"/>
              <a:t> </a:t>
            </a:r>
            <a:r>
              <a:rPr lang="it-IT" dirty="0" err="1"/>
              <a:t>is</a:t>
            </a:r>
            <a:r>
              <a:rPr lang="it-IT" dirty="0"/>
              <a:t> </a:t>
            </a:r>
            <a:r>
              <a:rPr lang="it-IT" dirty="0" err="1"/>
              <a:t>relevant</a:t>
            </a:r>
            <a:r>
              <a:rPr lang="it-IT" dirty="0"/>
              <a:t> </a:t>
            </a:r>
            <a:r>
              <a:rPr lang="it-IT" dirty="0" err="1"/>
              <a:t>because</a:t>
            </a:r>
            <a:r>
              <a:rPr lang="it-IT" dirty="0"/>
              <a:t> </a:t>
            </a:r>
            <a:r>
              <a:rPr lang="it-IT" dirty="0" err="1"/>
              <a:t>both</a:t>
            </a:r>
            <a:r>
              <a:rPr lang="it-IT" dirty="0"/>
              <a:t> </a:t>
            </a:r>
            <a:r>
              <a:rPr lang="it-IT" dirty="0" err="1"/>
              <a:t>cybersecurity</a:t>
            </a:r>
            <a:r>
              <a:rPr lang="it-IT" dirty="0"/>
              <a:t> </a:t>
            </a:r>
            <a:r>
              <a:rPr lang="it-IT" dirty="0" err="1"/>
              <a:t>threats</a:t>
            </a:r>
            <a:r>
              <a:rPr lang="it-IT" dirty="0"/>
              <a:t> and </a:t>
            </a:r>
            <a:r>
              <a:rPr lang="it-IT" dirty="0" err="1"/>
              <a:t>measures</a:t>
            </a:r>
            <a:r>
              <a:rPr lang="it-IT" dirty="0"/>
              <a:t> impact </a:t>
            </a:r>
            <a:r>
              <a:rPr lang="it-IT" dirty="0" err="1"/>
              <a:t>people</a:t>
            </a:r>
            <a:r>
              <a:rPr lang="it-IT" dirty="0"/>
              <a:t> </a:t>
            </a:r>
            <a:r>
              <a:rPr lang="it-IT" dirty="0" err="1"/>
              <a:t>differently</a:t>
            </a:r>
            <a:r>
              <a:rPr lang="it-IT" dirty="0"/>
              <a:t>. </a:t>
            </a:r>
            <a:r>
              <a:rPr lang="it-IT" dirty="0" err="1"/>
              <a:t>costs</a:t>
            </a:r>
            <a:r>
              <a:rPr lang="it-IT" dirty="0"/>
              <a:t> ad </a:t>
            </a:r>
            <a:r>
              <a:rPr lang="it-IT" dirty="0" err="1"/>
              <a:t>harms</a:t>
            </a:r>
            <a:r>
              <a:rPr lang="it-IT" dirty="0"/>
              <a:t> are </a:t>
            </a:r>
            <a:r>
              <a:rPr lang="it-IT" dirty="0" err="1"/>
              <a:t>not</a:t>
            </a:r>
            <a:r>
              <a:rPr lang="it-IT" dirty="0"/>
              <a:t> </a:t>
            </a:r>
            <a:r>
              <a:rPr lang="it-IT" dirty="0" err="1"/>
              <a:t>equally</a:t>
            </a:r>
            <a:r>
              <a:rPr lang="it-IT" dirty="0"/>
              <a:t> </a:t>
            </a:r>
            <a:r>
              <a:rPr lang="it-IT" dirty="0" err="1"/>
              <a:t>distributed</a:t>
            </a:r>
            <a:endParaRPr dirty="0"/>
          </a:p>
        </p:txBody>
      </p:sp>
      <p:sp>
        <p:nvSpPr>
          <p:cNvPr id="128" name="Google Shape;12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97</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dirty="0" err="1"/>
              <a:t>Because</a:t>
            </a:r>
            <a:r>
              <a:rPr lang="it-IT" dirty="0"/>
              <a:t> </a:t>
            </a:r>
            <a:r>
              <a:rPr lang="it-IT" dirty="0" err="1"/>
              <a:t>values</a:t>
            </a:r>
            <a:r>
              <a:rPr lang="it-IT" dirty="0"/>
              <a:t> are </a:t>
            </a:r>
            <a:r>
              <a:rPr lang="it-IT" dirty="0" err="1"/>
              <a:t>not</a:t>
            </a:r>
            <a:r>
              <a:rPr lang="it-IT" dirty="0"/>
              <a:t> </a:t>
            </a:r>
            <a:r>
              <a:rPr lang="it-IT" dirty="0" err="1"/>
              <a:t>simple</a:t>
            </a:r>
            <a:r>
              <a:rPr lang="it-IT" dirty="0"/>
              <a:t> and discrete </a:t>
            </a:r>
            <a:r>
              <a:rPr lang="it-IT" dirty="0" err="1"/>
              <a:t>entities</a:t>
            </a:r>
            <a:r>
              <a:rPr lang="it-IT" dirty="0"/>
              <a:t> </a:t>
            </a:r>
            <a:r>
              <a:rPr lang="it-IT" dirty="0" err="1"/>
              <a:t>bu</a:t>
            </a:r>
            <a:r>
              <a:rPr lang="it-IT" dirty="0"/>
              <a:t> </a:t>
            </a:r>
            <a:r>
              <a:rPr lang="it-IT" dirty="0" err="1"/>
              <a:t>they</a:t>
            </a:r>
            <a:r>
              <a:rPr lang="it-IT" dirty="0"/>
              <a:t> must be in </a:t>
            </a:r>
            <a:r>
              <a:rPr lang="it-IT" dirty="0" err="1"/>
              <a:t>specific</a:t>
            </a:r>
            <a:r>
              <a:rPr lang="it-IT" dirty="0"/>
              <a:t> </a:t>
            </a:r>
            <a:r>
              <a:rPr lang="it-IT" dirty="0" err="1"/>
              <a:t>situations</a:t>
            </a:r>
            <a:r>
              <a:rPr lang="it-IT" dirty="0"/>
              <a:t>, CLUSTERS </a:t>
            </a:r>
            <a:r>
              <a:rPr lang="it-IT" dirty="0" err="1"/>
              <a:t>allow</a:t>
            </a:r>
            <a:r>
              <a:rPr lang="it-IT" dirty="0"/>
              <a:t> to </a:t>
            </a:r>
            <a:r>
              <a:rPr lang="it-IT" dirty="0" err="1"/>
              <a:t>see</a:t>
            </a:r>
            <a:r>
              <a:rPr lang="it-IT" dirty="0"/>
              <a:t> </a:t>
            </a:r>
            <a:r>
              <a:rPr lang="it-IT" dirty="0" err="1"/>
              <a:t>values</a:t>
            </a:r>
            <a:r>
              <a:rPr lang="it-IT" dirty="0"/>
              <a:t> </a:t>
            </a:r>
            <a:r>
              <a:rPr lang="it-IT" dirty="0" err="1"/>
              <a:t>interrelating</a:t>
            </a:r>
            <a:r>
              <a:rPr lang="it-IT" dirty="0"/>
              <a:t> in clusters. </a:t>
            </a:r>
            <a:r>
              <a:rPr lang="it-IT" dirty="0" err="1"/>
              <a:t>Values</a:t>
            </a:r>
            <a:r>
              <a:rPr lang="it-IT" dirty="0"/>
              <a:t> are </a:t>
            </a:r>
            <a:r>
              <a:rPr lang="it-IT" dirty="0" err="1"/>
              <a:t>implied</a:t>
            </a:r>
            <a:r>
              <a:rPr lang="it-IT" dirty="0"/>
              <a:t> y </a:t>
            </a:r>
            <a:r>
              <a:rPr lang="it-IT" dirty="0" err="1"/>
              <a:t>one</a:t>
            </a:r>
            <a:r>
              <a:rPr lang="it-IT" dirty="0"/>
              <a:t> </a:t>
            </a:r>
            <a:r>
              <a:rPr lang="it-IT" dirty="0" err="1"/>
              <a:t>value</a:t>
            </a:r>
            <a:r>
              <a:rPr lang="it-IT" dirty="0"/>
              <a:t>…</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Font typeface="Arial"/>
              <a:buNone/>
            </a:pPr>
            <a:r>
              <a:rPr lang="it-IT" dirty="0"/>
              <a:t>Accountability cluster – </a:t>
            </a:r>
            <a:r>
              <a:rPr lang="it-IT" dirty="0" err="1"/>
              <a:t>relevant</a:t>
            </a:r>
            <a:r>
              <a:rPr lang="it-IT" dirty="0"/>
              <a:t> to </a:t>
            </a:r>
            <a:r>
              <a:rPr lang="it-IT" dirty="0" err="1"/>
              <a:t>cybersecurity</a:t>
            </a:r>
            <a:r>
              <a:rPr lang="it-IT" dirty="0"/>
              <a:t> in </a:t>
            </a:r>
            <a:r>
              <a:rPr lang="it-IT" dirty="0" err="1"/>
              <a:t>two</a:t>
            </a:r>
            <a:r>
              <a:rPr lang="it-IT" dirty="0"/>
              <a:t> </a:t>
            </a:r>
            <a:r>
              <a:rPr lang="it-IT" dirty="0" err="1"/>
              <a:t>different</a:t>
            </a:r>
            <a:r>
              <a:rPr lang="it-IT" dirty="0"/>
              <a:t> </a:t>
            </a:r>
            <a:r>
              <a:rPr lang="it-IT" dirty="0" err="1"/>
              <a:t>situations</a:t>
            </a:r>
            <a:r>
              <a:rPr lang="it-IT" dirty="0"/>
              <a:t>, </a:t>
            </a:r>
            <a:r>
              <a:rPr lang="it-IT" dirty="0" err="1"/>
              <a:t>when</a:t>
            </a:r>
            <a:r>
              <a:rPr lang="it-IT" dirty="0"/>
              <a:t> </a:t>
            </a:r>
            <a:r>
              <a:rPr lang="it-IT" dirty="0" err="1"/>
              <a:t>someone</a:t>
            </a:r>
            <a:r>
              <a:rPr lang="it-IT" dirty="0"/>
              <a:t> </a:t>
            </a:r>
            <a:r>
              <a:rPr lang="it-IT" dirty="0" err="1"/>
              <a:t>harms</a:t>
            </a:r>
            <a:r>
              <a:rPr lang="it-IT" dirty="0"/>
              <a:t> </a:t>
            </a:r>
            <a:r>
              <a:rPr lang="it-IT" dirty="0" err="1"/>
              <a:t>someone</a:t>
            </a:r>
            <a:r>
              <a:rPr lang="it-IT" dirty="0"/>
              <a:t> else, or </a:t>
            </a:r>
            <a:r>
              <a:rPr lang="it-IT" dirty="0" err="1"/>
              <a:t>infringes</a:t>
            </a:r>
            <a:r>
              <a:rPr lang="it-IT" dirty="0"/>
              <a:t> </a:t>
            </a:r>
            <a:r>
              <a:rPr lang="it-IT" dirty="0" err="1"/>
              <a:t>his</a:t>
            </a:r>
            <a:r>
              <a:rPr lang="it-IT" dirty="0"/>
              <a:t> </a:t>
            </a:r>
            <a:r>
              <a:rPr lang="it-IT" dirty="0" err="1"/>
              <a:t>rights</a:t>
            </a:r>
            <a:r>
              <a:rPr lang="it-IT" dirty="0"/>
              <a:t>, the perpetrator </a:t>
            </a:r>
            <a:r>
              <a:rPr lang="it-IT" dirty="0" err="1"/>
              <a:t>is</a:t>
            </a:r>
            <a:r>
              <a:rPr lang="it-IT" dirty="0"/>
              <a:t> </a:t>
            </a:r>
            <a:r>
              <a:rPr lang="it-IT" dirty="0" err="1"/>
              <a:t>held</a:t>
            </a:r>
            <a:r>
              <a:rPr lang="it-IT" dirty="0"/>
              <a:t> </a:t>
            </a:r>
            <a:r>
              <a:rPr lang="it-IT" dirty="0" err="1"/>
              <a:t>accountable</a:t>
            </a:r>
            <a:r>
              <a:rPr lang="it-IT" dirty="0"/>
              <a:t> of the </a:t>
            </a:r>
            <a:r>
              <a:rPr lang="it-IT" dirty="0" err="1"/>
              <a:t>damage</a:t>
            </a:r>
            <a:r>
              <a:rPr lang="it-IT" dirty="0"/>
              <a:t>. </a:t>
            </a:r>
            <a:r>
              <a:rPr lang="it-IT" dirty="0" err="1"/>
              <a:t>Then</a:t>
            </a:r>
            <a:r>
              <a:rPr lang="it-IT" dirty="0"/>
              <a:t> </a:t>
            </a:r>
            <a:r>
              <a:rPr lang="it-IT" dirty="0" err="1"/>
              <a:t>because</a:t>
            </a:r>
            <a:r>
              <a:rPr lang="it-IT" dirty="0"/>
              <a:t> </a:t>
            </a:r>
            <a:r>
              <a:rPr lang="it-IT" dirty="0" err="1"/>
              <a:t>governments</a:t>
            </a:r>
            <a:r>
              <a:rPr lang="it-IT" dirty="0"/>
              <a:t> (for </a:t>
            </a:r>
            <a:r>
              <a:rPr lang="it-IT" dirty="0" err="1"/>
              <a:t>example</a:t>
            </a:r>
            <a:r>
              <a:rPr lang="it-IT" dirty="0"/>
              <a:t>) or companies take </a:t>
            </a:r>
            <a:r>
              <a:rPr lang="it-IT" dirty="0" err="1"/>
              <a:t>cs</a:t>
            </a:r>
            <a:r>
              <a:rPr lang="it-IT" dirty="0"/>
              <a:t> </a:t>
            </a:r>
            <a:r>
              <a:rPr lang="it-IT" dirty="0" err="1"/>
              <a:t>measures</a:t>
            </a:r>
            <a:r>
              <a:rPr lang="it-IT" dirty="0"/>
              <a:t> </a:t>
            </a:r>
            <a:r>
              <a:rPr lang="it-IT" dirty="0" err="1"/>
              <a:t>that</a:t>
            </a:r>
            <a:r>
              <a:rPr lang="it-IT" dirty="0"/>
              <a:t> can </a:t>
            </a:r>
            <a:r>
              <a:rPr lang="it-IT" dirty="0" err="1"/>
              <a:t>potentially</a:t>
            </a:r>
            <a:r>
              <a:rPr lang="it-IT" dirty="0"/>
              <a:t> </a:t>
            </a:r>
            <a:r>
              <a:rPr lang="it-IT" dirty="0" err="1"/>
              <a:t>harm</a:t>
            </a:r>
            <a:r>
              <a:rPr lang="it-IT" dirty="0"/>
              <a:t> </a:t>
            </a:r>
            <a:r>
              <a:rPr lang="it-IT" dirty="0" err="1"/>
              <a:t>others</a:t>
            </a:r>
            <a:r>
              <a:rPr lang="it-IT" dirty="0"/>
              <a:t> or </a:t>
            </a:r>
            <a:r>
              <a:rPr lang="it-IT" dirty="0" err="1"/>
              <a:t>simply</a:t>
            </a:r>
            <a:r>
              <a:rPr lang="it-IT" dirty="0"/>
              <a:t> </a:t>
            </a:r>
            <a:r>
              <a:rPr lang="it-IT" dirty="0" err="1"/>
              <a:t>cost</a:t>
            </a:r>
            <a:r>
              <a:rPr lang="it-IT" dirty="0"/>
              <a:t> to </a:t>
            </a:r>
            <a:r>
              <a:rPr lang="it-IT" dirty="0" err="1"/>
              <a:t>others</a:t>
            </a:r>
            <a:r>
              <a:rPr lang="it-IT" dirty="0"/>
              <a:t> (</a:t>
            </a:r>
            <a:r>
              <a:rPr lang="it-IT" dirty="0" err="1"/>
              <a:t>eg</a:t>
            </a:r>
            <a:r>
              <a:rPr lang="it-IT" dirty="0"/>
              <a:t> </a:t>
            </a:r>
            <a:r>
              <a:rPr lang="it-IT" dirty="0" err="1"/>
              <a:t>citizens</a:t>
            </a:r>
            <a:r>
              <a:rPr lang="it-IT" dirty="0"/>
              <a:t>). Accountability </a:t>
            </a:r>
            <a:r>
              <a:rPr lang="it-IT" dirty="0" err="1"/>
              <a:t>is</a:t>
            </a:r>
            <a:r>
              <a:rPr lang="it-IT" dirty="0"/>
              <a:t> </a:t>
            </a:r>
            <a:r>
              <a:rPr lang="it-IT" dirty="0" err="1"/>
              <a:t>important</a:t>
            </a:r>
            <a:r>
              <a:rPr lang="it-IT" dirty="0"/>
              <a:t> </a:t>
            </a:r>
            <a:r>
              <a:rPr lang="it-IT" dirty="0" err="1"/>
              <a:t>because</a:t>
            </a:r>
            <a:r>
              <a:rPr lang="it-IT" dirty="0"/>
              <a:t> of </a:t>
            </a:r>
            <a:r>
              <a:rPr lang="it-IT" dirty="0" err="1"/>
              <a:t>power</a:t>
            </a:r>
            <a:r>
              <a:rPr lang="it-IT" dirty="0"/>
              <a:t> </a:t>
            </a:r>
            <a:r>
              <a:rPr lang="it-IT" dirty="0" err="1"/>
              <a:t>imbalance</a:t>
            </a:r>
            <a:r>
              <a:rPr lang="it-IT" dirty="0"/>
              <a:t> and </a:t>
            </a:r>
            <a:r>
              <a:rPr lang="it-IT" dirty="0" err="1"/>
              <a:t>although</a:t>
            </a:r>
            <a:r>
              <a:rPr lang="it-IT" dirty="0"/>
              <a:t> </a:t>
            </a:r>
            <a:r>
              <a:rPr lang="it-IT" dirty="0" err="1"/>
              <a:t>power</a:t>
            </a:r>
            <a:r>
              <a:rPr lang="it-IT" dirty="0"/>
              <a:t> </a:t>
            </a:r>
            <a:r>
              <a:rPr lang="it-IT" dirty="0" err="1"/>
              <a:t>imbalance</a:t>
            </a:r>
            <a:r>
              <a:rPr lang="it-IT" dirty="0"/>
              <a:t> </a:t>
            </a:r>
            <a:r>
              <a:rPr lang="it-IT" dirty="0" err="1"/>
              <a:t>is</a:t>
            </a:r>
            <a:r>
              <a:rPr lang="it-IT" dirty="0"/>
              <a:t> part of </a:t>
            </a:r>
            <a:r>
              <a:rPr lang="it-IT" dirty="0" err="1"/>
              <a:t>any</a:t>
            </a:r>
            <a:r>
              <a:rPr lang="it-IT" dirty="0"/>
              <a:t> society in </a:t>
            </a:r>
            <a:r>
              <a:rPr lang="it-IT" dirty="0" err="1"/>
              <a:t>our</a:t>
            </a:r>
            <a:r>
              <a:rPr lang="it-IT" dirty="0"/>
              <a:t> society </a:t>
            </a:r>
            <a:r>
              <a:rPr lang="it-IT" dirty="0" err="1"/>
              <a:t>there</a:t>
            </a:r>
            <a:r>
              <a:rPr lang="it-IT" dirty="0"/>
              <a:t> </a:t>
            </a:r>
            <a:r>
              <a:rPr lang="it-IT" dirty="0" err="1"/>
              <a:t>is</a:t>
            </a:r>
            <a:r>
              <a:rPr lang="it-IT" dirty="0"/>
              <a:t> </a:t>
            </a:r>
            <a:r>
              <a:rPr lang="it-IT" dirty="0" err="1"/>
              <a:t>another</a:t>
            </a:r>
            <a:r>
              <a:rPr lang="it-IT" dirty="0"/>
              <a:t> </a:t>
            </a:r>
            <a:r>
              <a:rPr lang="it-IT" dirty="0" err="1"/>
              <a:t>dimension</a:t>
            </a:r>
            <a:r>
              <a:rPr lang="it-IT" dirty="0"/>
              <a:t>: </a:t>
            </a:r>
            <a:r>
              <a:rPr lang="it-IT" dirty="0" err="1"/>
              <a:t>citizens</a:t>
            </a:r>
            <a:r>
              <a:rPr lang="it-IT" dirty="0"/>
              <a:t> are </a:t>
            </a:r>
            <a:r>
              <a:rPr lang="it-IT" dirty="0" err="1"/>
              <a:t>growingly</a:t>
            </a:r>
            <a:r>
              <a:rPr lang="it-IT" dirty="0"/>
              <a:t> </a:t>
            </a:r>
            <a:r>
              <a:rPr lang="it-IT" dirty="0" err="1"/>
              <a:t>dependent</a:t>
            </a:r>
            <a:r>
              <a:rPr lang="it-IT" dirty="0"/>
              <a:t> on companies and on </a:t>
            </a:r>
            <a:r>
              <a:rPr lang="it-IT" dirty="0" err="1"/>
              <a:t>governments</a:t>
            </a:r>
            <a:r>
              <a:rPr lang="it-IT" dirty="0"/>
              <a:t> for the </a:t>
            </a:r>
            <a:r>
              <a:rPr lang="it-IT" dirty="0" err="1"/>
              <a:t>secure</a:t>
            </a:r>
            <a:r>
              <a:rPr lang="it-IT" dirty="0"/>
              <a:t> </a:t>
            </a:r>
            <a:r>
              <a:rPr lang="it-IT" dirty="0" err="1"/>
              <a:t>storage</a:t>
            </a:r>
            <a:r>
              <a:rPr lang="it-IT" dirty="0"/>
              <a:t> of </a:t>
            </a:r>
            <a:r>
              <a:rPr lang="it-IT" dirty="0" err="1"/>
              <a:t>their</a:t>
            </a:r>
            <a:r>
              <a:rPr lang="it-IT" dirty="0"/>
              <a:t> personal data. </a:t>
            </a:r>
            <a:r>
              <a:rPr lang="it-IT" dirty="0" err="1"/>
              <a:t>This</a:t>
            </a:r>
            <a:r>
              <a:rPr lang="it-IT" dirty="0"/>
              <a:t> </a:t>
            </a:r>
            <a:r>
              <a:rPr lang="it-IT" dirty="0" err="1"/>
              <a:t>also</a:t>
            </a:r>
            <a:r>
              <a:rPr lang="it-IT" dirty="0"/>
              <a:t> </a:t>
            </a:r>
            <a:r>
              <a:rPr lang="it-IT" dirty="0" err="1"/>
              <a:t>implies</a:t>
            </a:r>
            <a:r>
              <a:rPr lang="it-IT" dirty="0"/>
              <a:t> </a:t>
            </a:r>
            <a:r>
              <a:rPr lang="it-IT" dirty="0" err="1"/>
              <a:t>transparency</a:t>
            </a:r>
            <a:r>
              <a:rPr lang="it-IT" dirty="0"/>
              <a:t>, </a:t>
            </a:r>
            <a:r>
              <a:rPr lang="it-IT" dirty="0" err="1"/>
              <a:t>traceability</a:t>
            </a:r>
            <a:r>
              <a:rPr lang="it-IT" dirty="0"/>
              <a:t>…</a:t>
            </a:r>
            <a:endParaRPr b="1" dirty="0"/>
          </a:p>
          <a:p>
            <a:pPr marL="0" lvl="0" indent="0" algn="l" rtl="0">
              <a:spcBef>
                <a:spcPts val="0"/>
              </a:spcBef>
              <a:spcAft>
                <a:spcPts val="0"/>
              </a:spcAft>
              <a:buNone/>
            </a:pPr>
            <a:endParaRPr dirty="0"/>
          </a:p>
        </p:txBody>
      </p:sp>
      <p:sp>
        <p:nvSpPr>
          <p:cNvPr id="139" name="Google Shape;13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98</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dirty="0"/>
              <a:t>Some </a:t>
            </a:r>
            <a:r>
              <a:rPr lang="it-IT" dirty="0" err="1"/>
              <a:t>individual</a:t>
            </a:r>
            <a:r>
              <a:rPr lang="it-IT" dirty="0"/>
              <a:t> </a:t>
            </a:r>
            <a:r>
              <a:rPr lang="it-IT" dirty="0" err="1"/>
              <a:t>thinking</a:t>
            </a:r>
            <a:r>
              <a:rPr lang="it-IT" dirty="0"/>
              <a:t>, </a:t>
            </a:r>
            <a:r>
              <a:rPr lang="it-IT" dirty="0" err="1"/>
              <a:t>write</a:t>
            </a:r>
            <a:r>
              <a:rPr lang="it-IT" dirty="0"/>
              <a:t> down on </a:t>
            </a:r>
            <a:r>
              <a:rPr lang="it-IT" dirty="0" err="1"/>
              <a:t>your</a:t>
            </a:r>
            <a:r>
              <a:rPr lang="it-IT" dirty="0"/>
              <a:t> post </a:t>
            </a:r>
            <a:r>
              <a:rPr lang="it-IT" dirty="0" err="1"/>
              <a:t>its</a:t>
            </a:r>
            <a:r>
              <a:rPr lang="it-IT" dirty="0"/>
              <a:t>, post </a:t>
            </a:r>
            <a:r>
              <a:rPr lang="it-IT" dirty="0" err="1"/>
              <a:t>your</a:t>
            </a:r>
            <a:r>
              <a:rPr lang="it-IT" dirty="0"/>
              <a:t> idea, </a:t>
            </a:r>
            <a:r>
              <a:rPr lang="it-IT" dirty="0" err="1"/>
              <a:t>then</a:t>
            </a:r>
            <a:r>
              <a:rPr lang="it-IT" dirty="0"/>
              <a:t> </a:t>
            </a:r>
            <a:r>
              <a:rPr lang="it-IT" dirty="0" err="1"/>
              <a:t>discuss</a:t>
            </a:r>
            <a:r>
              <a:rPr lang="it-IT" dirty="0"/>
              <a:t>.</a:t>
            </a:r>
            <a:endParaRPr dirty="0"/>
          </a:p>
          <a:p>
            <a:pPr marL="0" lvl="0" indent="0" algn="l" rtl="0">
              <a:spcBef>
                <a:spcPts val="0"/>
              </a:spcBef>
              <a:spcAft>
                <a:spcPts val="0"/>
              </a:spcAft>
              <a:buNone/>
            </a:pPr>
            <a:r>
              <a:rPr lang="it-IT" dirty="0" err="1"/>
              <a:t>You</a:t>
            </a:r>
            <a:r>
              <a:rPr lang="it-IT" dirty="0"/>
              <a:t> </a:t>
            </a:r>
            <a:r>
              <a:rPr lang="it-IT" dirty="0" err="1"/>
              <a:t>have</a:t>
            </a:r>
            <a:r>
              <a:rPr lang="it-IT" dirty="0"/>
              <a:t> 10 minutes for </a:t>
            </a:r>
            <a:r>
              <a:rPr lang="it-IT" dirty="0" err="1"/>
              <a:t>thinking</a:t>
            </a:r>
            <a:r>
              <a:rPr lang="it-IT" dirty="0"/>
              <a:t> and </a:t>
            </a:r>
            <a:r>
              <a:rPr lang="it-IT" dirty="0" err="1"/>
              <a:t>writing</a:t>
            </a:r>
            <a:endParaRPr dirty="0"/>
          </a:p>
          <a:p>
            <a:pPr marL="0" lvl="0" indent="0" algn="l" rtl="0">
              <a:spcBef>
                <a:spcPts val="0"/>
              </a:spcBef>
              <a:spcAft>
                <a:spcPts val="0"/>
              </a:spcAft>
              <a:buNone/>
            </a:pPr>
            <a:r>
              <a:rPr lang="it-IT" dirty="0" err="1"/>
              <a:t>We</a:t>
            </a:r>
            <a:r>
              <a:rPr lang="it-IT" dirty="0"/>
              <a:t> </a:t>
            </a:r>
            <a:r>
              <a:rPr lang="it-IT" dirty="0" err="1"/>
              <a:t>will</a:t>
            </a:r>
            <a:r>
              <a:rPr lang="it-IT" dirty="0"/>
              <a:t> </a:t>
            </a:r>
            <a:r>
              <a:rPr lang="it-IT" dirty="0" err="1"/>
              <a:t>have</a:t>
            </a:r>
            <a:r>
              <a:rPr lang="it-IT" dirty="0"/>
              <a:t> 10 minutes for </a:t>
            </a:r>
            <a:r>
              <a:rPr lang="it-IT" dirty="0" err="1"/>
              <a:t>reading</a:t>
            </a:r>
            <a:r>
              <a:rPr lang="it-IT" dirty="0"/>
              <a:t> and </a:t>
            </a:r>
            <a:r>
              <a:rPr lang="it-IT" dirty="0" err="1"/>
              <a:t>discussing</a:t>
            </a:r>
            <a:endParaRPr dirty="0"/>
          </a:p>
          <a:p>
            <a:pPr marL="0" lvl="0" indent="0" algn="l" rtl="0">
              <a:spcBef>
                <a:spcPts val="0"/>
              </a:spcBef>
              <a:spcAft>
                <a:spcPts val="0"/>
              </a:spcAft>
              <a:buNone/>
            </a:pPr>
            <a:r>
              <a:rPr lang="it-IT" sz="1200" b="1" i="0" u="none" strike="noStrike" cap="none" dirty="0">
                <a:solidFill>
                  <a:schemeClr val="dk1"/>
                </a:solidFill>
                <a:effectLst/>
                <a:latin typeface="Calibri"/>
                <a:ea typeface="Calibri"/>
                <a:cs typeface="Calibri"/>
                <a:sym typeface="Calibri"/>
              </a:rPr>
              <a:t>Can </a:t>
            </a:r>
            <a:r>
              <a:rPr lang="it-IT" sz="1200" b="1" i="0" u="none" strike="noStrike" cap="none" dirty="0" err="1">
                <a:solidFill>
                  <a:schemeClr val="dk1"/>
                </a:solidFill>
                <a:effectLst/>
                <a:latin typeface="Calibri"/>
                <a:ea typeface="Calibri"/>
                <a:cs typeface="Calibri"/>
                <a:sym typeface="Calibri"/>
              </a:rPr>
              <a:t>you</a:t>
            </a:r>
            <a:r>
              <a:rPr lang="it-IT" sz="1200" b="1" i="0" u="none" strike="noStrike" cap="none" dirty="0">
                <a:solidFill>
                  <a:schemeClr val="dk1"/>
                </a:solidFill>
                <a:effectLst/>
                <a:latin typeface="Calibri"/>
                <a:ea typeface="Calibri"/>
                <a:cs typeface="Calibri"/>
                <a:sym typeface="Calibri"/>
              </a:rPr>
              <a:t> </a:t>
            </a:r>
            <a:r>
              <a:rPr lang="it-IT" sz="1200" b="1" i="0" u="none" strike="noStrike" cap="none" dirty="0" err="1">
                <a:solidFill>
                  <a:schemeClr val="dk1"/>
                </a:solidFill>
                <a:effectLst/>
                <a:latin typeface="Calibri"/>
                <a:ea typeface="Calibri"/>
                <a:cs typeface="Calibri"/>
                <a:sym typeface="Calibri"/>
              </a:rPr>
              <a:t>imagine</a:t>
            </a:r>
            <a:r>
              <a:rPr lang="it-IT" sz="1200" b="1" i="0" u="none" strike="noStrike" cap="none" dirty="0">
                <a:solidFill>
                  <a:schemeClr val="dk1"/>
                </a:solidFill>
                <a:effectLst/>
                <a:latin typeface="Calibri"/>
                <a:ea typeface="Calibri"/>
                <a:cs typeface="Calibri"/>
                <a:sym typeface="Calibri"/>
              </a:rPr>
              <a:t> </a:t>
            </a:r>
            <a:r>
              <a:rPr lang="it-IT" sz="1200" b="1" i="0" u="none" strike="noStrike" cap="none" dirty="0" err="1">
                <a:solidFill>
                  <a:schemeClr val="dk1"/>
                </a:solidFill>
                <a:effectLst/>
                <a:latin typeface="Calibri"/>
                <a:ea typeface="Calibri"/>
                <a:cs typeface="Calibri"/>
                <a:sym typeface="Calibri"/>
              </a:rPr>
              <a:t>situations</a:t>
            </a:r>
            <a:r>
              <a:rPr lang="it-IT" sz="1200" b="1" i="0" u="none" strike="noStrike" cap="none" dirty="0">
                <a:solidFill>
                  <a:schemeClr val="dk1"/>
                </a:solidFill>
                <a:effectLst/>
                <a:latin typeface="Calibri"/>
                <a:ea typeface="Calibri"/>
                <a:cs typeface="Calibri"/>
                <a:sym typeface="Calibri"/>
              </a:rPr>
              <a:t> </a:t>
            </a:r>
            <a:r>
              <a:rPr lang="it-IT" sz="1200" b="1" i="0" u="none" strike="noStrike" cap="none" dirty="0" err="1">
                <a:solidFill>
                  <a:schemeClr val="dk1"/>
                </a:solidFill>
                <a:effectLst/>
                <a:latin typeface="Calibri"/>
                <a:ea typeface="Calibri"/>
                <a:cs typeface="Calibri"/>
                <a:sym typeface="Calibri"/>
              </a:rPr>
              <a:t>where</a:t>
            </a:r>
            <a:r>
              <a:rPr lang="it-IT" sz="1200" b="1" i="0" u="none" strike="noStrike" cap="none" dirty="0">
                <a:solidFill>
                  <a:schemeClr val="dk1"/>
                </a:solidFill>
                <a:effectLst/>
                <a:latin typeface="Calibri"/>
                <a:ea typeface="Calibri"/>
                <a:cs typeface="Calibri"/>
                <a:sym typeface="Calibri"/>
              </a:rPr>
              <a:t> the use of </a:t>
            </a:r>
            <a:r>
              <a:rPr lang="it-IT" sz="1200" b="1" i="0" u="none" strike="noStrike" cap="none" dirty="0" err="1">
                <a:solidFill>
                  <a:schemeClr val="dk1"/>
                </a:solidFill>
                <a:effectLst/>
                <a:latin typeface="Calibri"/>
                <a:ea typeface="Calibri"/>
                <a:cs typeface="Calibri"/>
                <a:sym typeface="Calibri"/>
              </a:rPr>
              <a:t>this</a:t>
            </a:r>
            <a:r>
              <a:rPr lang="it-IT" sz="1200" b="1" i="0" u="none" strike="noStrike" cap="none" dirty="0">
                <a:solidFill>
                  <a:schemeClr val="dk1"/>
                </a:solidFill>
                <a:effectLst/>
                <a:latin typeface="Calibri"/>
                <a:ea typeface="Calibri"/>
                <a:cs typeface="Calibri"/>
                <a:sym typeface="Calibri"/>
              </a:rPr>
              <a:t> </a:t>
            </a:r>
            <a:r>
              <a:rPr lang="it-IT" sz="1200" b="1" i="0" u="none" strike="noStrike" cap="none" dirty="0" err="1">
                <a:solidFill>
                  <a:schemeClr val="dk1"/>
                </a:solidFill>
                <a:effectLst/>
                <a:latin typeface="Calibri"/>
                <a:ea typeface="Calibri"/>
                <a:cs typeface="Calibri"/>
                <a:sym typeface="Calibri"/>
              </a:rPr>
              <a:t>device</a:t>
            </a:r>
            <a:r>
              <a:rPr lang="it-IT" sz="1200" b="1" i="0" u="none" strike="noStrike" cap="none" dirty="0">
                <a:solidFill>
                  <a:schemeClr val="dk1"/>
                </a:solidFill>
                <a:effectLst/>
                <a:latin typeface="Calibri"/>
                <a:ea typeface="Calibri"/>
                <a:cs typeface="Calibri"/>
                <a:sym typeface="Calibri"/>
              </a:rPr>
              <a:t> </a:t>
            </a:r>
            <a:r>
              <a:rPr lang="it-IT" sz="1200" b="1" i="0" u="none" strike="noStrike" cap="none" dirty="0" err="1">
                <a:solidFill>
                  <a:schemeClr val="dk1"/>
                </a:solidFill>
                <a:effectLst/>
                <a:latin typeface="Calibri"/>
                <a:ea typeface="Calibri"/>
                <a:cs typeface="Calibri"/>
                <a:sym typeface="Calibri"/>
              </a:rPr>
              <a:t>might</a:t>
            </a:r>
            <a:r>
              <a:rPr lang="it-IT" sz="1200" b="1" i="0" u="none" strike="noStrike" cap="none" dirty="0">
                <a:solidFill>
                  <a:schemeClr val="dk1"/>
                </a:solidFill>
                <a:effectLst/>
                <a:latin typeface="Calibri"/>
                <a:ea typeface="Calibri"/>
                <a:cs typeface="Calibri"/>
                <a:sym typeface="Calibri"/>
              </a:rPr>
              <a:t> </a:t>
            </a:r>
            <a:r>
              <a:rPr lang="it-IT" sz="1200" b="1" i="0" u="none" strike="noStrike" cap="none" dirty="0" err="1">
                <a:solidFill>
                  <a:schemeClr val="dk1"/>
                </a:solidFill>
                <a:effectLst/>
                <a:latin typeface="Calibri"/>
                <a:ea typeface="Calibri"/>
                <a:cs typeface="Calibri"/>
                <a:sym typeface="Calibri"/>
              </a:rPr>
              <a:t>conflict</a:t>
            </a:r>
            <a:r>
              <a:rPr lang="it-IT" sz="1200" b="1" i="0" u="none" strike="noStrike" cap="none" dirty="0">
                <a:solidFill>
                  <a:schemeClr val="dk1"/>
                </a:solidFill>
                <a:effectLst/>
                <a:latin typeface="Calibri"/>
                <a:ea typeface="Calibri"/>
                <a:cs typeface="Calibri"/>
                <a:sym typeface="Calibri"/>
              </a:rPr>
              <a:t> with </a:t>
            </a:r>
            <a:r>
              <a:rPr lang="it-IT" sz="1200" b="1" i="0" u="none" strike="noStrike" cap="none" dirty="0" err="1">
                <a:solidFill>
                  <a:schemeClr val="dk1"/>
                </a:solidFill>
                <a:effectLst/>
                <a:latin typeface="Calibri"/>
                <a:ea typeface="Calibri"/>
                <a:cs typeface="Calibri"/>
                <a:sym typeface="Calibri"/>
              </a:rPr>
              <a:t>your</a:t>
            </a:r>
            <a:r>
              <a:rPr lang="it-IT" sz="1200" b="1" i="0" u="none" strike="noStrike" cap="none" dirty="0">
                <a:solidFill>
                  <a:schemeClr val="dk1"/>
                </a:solidFill>
                <a:effectLst/>
                <a:latin typeface="Calibri"/>
                <a:ea typeface="Calibri"/>
                <a:cs typeface="Calibri"/>
                <a:sym typeface="Calibri"/>
              </a:rPr>
              <a:t> </a:t>
            </a:r>
            <a:r>
              <a:rPr lang="it-IT" sz="1200" b="1" i="0" u="none" strike="noStrike" cap="none" dirty="0" err="1">
                <a:solidFill>
                  <a:schemeClr val="dk1"/>
                </a:solidFill>
                <a:effectLst/>
                <a:latin typeface="Calibri"/>
                <a:ea typeface="Calibri"/>
                <a:cs typeface="Calibri"/>
                <a:sym typeface="Calibri"/>
              </a:rPr>
              <a:t>needs</a:t>
            </a:r>
            <a:r>
              <a:rPr lang="it-IT" sz="1200" b="1" i="0" u="none" strike="noStrike" cap="none" dirty="0">
                <a:solidFill>
                  <a:schemeClr val="dk1"/>
                </a:solidFill>
                <a:effectLst/>
                <a:latin typeface="Calibri"/>
                <a:ea typeface="Calibri"/>
                <a:cs typeface="Calibri"/>
                <a:sym typeface="Calibri"/>
              </a:rPr>
              <a:t>, </a:t>
            </a:r>
            <a:r>
              <a:rPr lang="it-IT" sz="1200" b="1" i="0" u="none" strike="noStrike" cap="none" dirty="0" err="1">
                <a:solidFill>
                  <a:schemeClr val="dk1"/>
                </a:solidFill>
                <a:effectLst/>
                <a:latin typeface="Calibri"/>
                <a:ea typeface="Calibri"/>
                <a:cs typeface="Calibri"/>
                <a:sym typeface="Calibri"/>
              </a:rPr>
              <a:t>values</a:t>
            </a:r>
            <a:r>
              <a:rPr lang="it-IT" sz="1200" b="1" i="0" u="none" strike="noStrike" cap="none" dirty="0">
                <a:solidFill>
                  <a:schemeClr val="dk1"/>
                </a:solidFill>
                <a:effectLst/>
                <a:latin typeface="Calibri"/>
                <a:ea typeface="Calibri"/>
                <a:cs typeface="Calibri"/>
                <a:sym typeface="Calibri"/>
              </a:rPr>
              <a:t> or </a:t>
            </a:r>
            <a:r>
              <a:rPr lang="it-IT" sz="1200" b="1" i="0" u="none" strike="noStrike" cap="none" dirty="0" err="1">
                <a:solidFill>
                  <a:schemeClr val="dk1"/>
                </a:solidFill>
                <a:effectLst/>
                <a:latin typeface="Calibri"/>
                <a:ea typeface="Calibri"/>
                <a:cs typeface="Calibri"/>
                <a:sym typeface="Calibri"/>
              </a:rPr>
              <a:t>desires</a:t>
            </a:r>
            <a:r>
              <a:rPr lang="it-IT" sz="1200" b="1" i="0" u="none" strike="noStrike" cap="none" dirty="0">
                <a:solidFill>
                  <a:schemeClr val="dk1"/>
                </a:solidFill>
                <a:effectLst/>
                <a:latin typeface="Calibri"/>
                <a:ea typeface="Calibri"/>
                <a:cs typeface="Calibri"/>
                <a:sym typeface="Calibri"/>
              </a:rPr>
              <a:t>? </a:t>
            </a:r>
            <a:r>
              <a:rPr lang="it-IT" sz="1200" b="1" i="0" u="none" strike="noStrike" cap="none" dirty="0" err="1">
                <a:solidFill>
                  <a:schemeClr val="dk1"/>
                </a:solidFill>
                <a:effectLst/>
                <a:latin typeface="Calibri"/>
                <a:ea typeface="Calibri"/>
                <a:cs typeface="Calibri"/>
                <a:sym typeface="Calibri"/>
              </a:rPr>
              <a:t>Why</a:t>
            </a:r>
            <a:r>
              <a:rPr lang="it-IT" sz="1200" b="1" i="0" u="none" strike="noStrike" cap="none" dirty="0">
                <a:solidFill>
                  <a:schemeClr val="dk1"/>
                </a:solidFill>
                <a:effectLst/>
                <a:latin typeface="Calibri"/>
                <a:ea typeface="Calibri"/>
                <a:cs typeface="Calibri"/>
                <a:sym typeface="Calibri"/>
              </a:rPr>
              <a:t> or </a:t>
            </a:r>
            <a:r>
              <a:rPr lang="it-IT" sz="1200" b="1" i="0" u="none" strike="noStrike" cap="none" dirty="0" err="1">
                <a:solidFill>
                  <a:schemeClr val="dk1"/>
                </a:solidFill>
                <a:effectLst/>
                <a:latin typeface="Calibri"/>
                <a:ea typeface="Calibri"/>
                <a:cs typeface="Calibri"/>
                <a:sym typeface="Calibri"/>
              </a:rPr>
              <a:t>why</a:t>
            </a:r>
            <a:r>
              <a:rPr lang="it-IT" sz="1200" b="1" i="0" u="none" strike="noStrike" cap="none" dirty="0">
                <a:solidFill>
                  <a:schemeClr val="dk1"/>
                </a:solidFill>
                <a:effectLst/>
                <a:latin typeface="Calibri"/>
                <a:ea typeface="Calibri"/>
                <a:cs typeface="Calibri"/>
                <a:sym typeface="Calibri"/>
              </a:rPr>
              <a:t> </a:t>
            </a:r>
            <a:r>
              <a:rPr lang="it-IT" sz="1200" b="1" i="0" u="none" strike="noStrike" cap="none" dirty="0" err="1">
                <a:solidFill>
                  <a:schemeClr val="dk1"/>
                </a:solidFill>
                <a:effectLst/>
                <a:latin typeface="Calibri"/>
                <a:ea typeface="Calibri"/>
                <a:cs typeface="Calibri"/>
                <a:sym typeface="Calibri"/>
              </a:rPr>
              <a:t>not</a:t>
            </a:r>
            <a:r>
              <a:rPr lang="it-IT" sz="1200" b="1" i="0" u="none" strike="noStrike" cap="none" dirty="0">
                <a:solidFill>
                  <a:schemeClr val="dk1"/>
                </a:solidFill>
                <a:effectLst/>
                <a:latin typeface="Calibri"/>
                <a:ea typeface="Calibri"/>
                <a:cs typeface="Calibri"/>
                <a:sym typeface="Calibri"/>
              </a:rPr>
              <a:t>?</a:t>
            </a:r>
            <a:r>
              <a:rPr lang="it-IT" dirty="0"/>
              <a:t> </a:t>
            </a:r>
            <a:endParaRPr dirty="0"/>
          </a:p>
        </p:txBody>
      </p:sp>
      <p:sp>
        <p:nvSpPr>
          <p:cNvPr id="151" name="Google Shape;15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99</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dirty="0"/>
              <a:t>Some </a:t>
            </a:r>
            <a:r>
              <a:rPr lang="it-IT" dirty="0" err="1"/>
              <a:t>individual</a:t>
            </a:r>
            <a:r>
              <a:rPr lang="it-IT" dirty="0"/>
              <a:t> </a:t>
            </a:r>
            <a:r>
              <a:rPr lang="it-IT" dirty="0" err="1"/>
              <a:t>thinking</a:t>
            </a:r>
            <a:r>
              <a:rPr lang="it-IT" dirty="0"/>
              <a:t>, </a:t>
            </a:r>
            <a:r>
              <a:rPr lang="it-IT" dirty="0" err="1"/>
              <a:t>write</a:t>
            </a:r>
            <a:r>
              <a:rPr lang="it-IT" dirty="0"/>
              <a:t> down on </a:t>
            </a:r>
            <a:r>
              <a:rPr lang="it-IT" dirty="0" err="1"/>
              <a:t>your</a:t>
            </a:r>
            <a:r>
              <a:rPr lang="it-IT" dirty="0"/>
              <a:t> post </a:t>
            </a:r>
            <a:r>
              <a:rPr lang="it-IT" dirty="0" err="1"/>
              <a:t>its</a:t>
            </a:r>
            <a:r>
              <a:rPr lang="it-IT" dirty="0"/>
              <a:t>, post </a:t>
            </a:r>
            <a:r>
              <a:rPr lang="it-IT" dirty="0" err="1"/>
              <a:t>your</a:t>
            </a:r>
            <a:r>
              <a:rPr lang="it-IT" dirty="0"/>
              <a:t> idea, </a:t>
            </a:r>
            <a:r>
              <a:rPr lang="it-IT" dirty="0" err="1"/>
              <a:t>then</a:t>
            </a:r>
            <a:r>
              <a:rPr lang="it-IT" dirty="0"/>
              <a:t> </a:t>
            </a:r>
            <a:r>
              <a:rPr lang="it-IT" dirty="0" err="1"/>
              <a:t>discuss</a:t>
            </a:r>
            <a:r>
              <a:rPr lang="it-IT" dirty="0"/>
              <a:t>.</a:t>
            </a:r>
            <a:endParaRPr dirty="0"/>
          </a:p>
          <a:p>
            <a:pPr marL="0" lvl="0" indent="0" algn="l" rtl="0">
              <a:spcBef>
                <a:spcPts val="0"/>
              </a:spcBef>
              <a:spcAft>
                <a:spcPts val="0"/>
              </a:spcAft>
              <a:buNone/>
            </a:pPr>
            <a:r>
              <a:rPr lang="it-IT" dirty="0" err="1"/>
              <a:t>You</a:t>
            </a:r>
            <a:r>
              <a:rPr lang="it-IT" dirty="0"/>
              <a:t> </a:t>
            </a:r>
            <a:r>
              <a:rPr lang="it-IT" dirty="0" err="1"/>
              <a:t>have</a:t>
            </a:r>
            <a:r>
              <a:rPr lang="it-IT" dirty="0"/>
              <a:t> 10 minutes for </a:t>
            </a:r>
            <a:r>
              <a:rPr lang="it-IT" dirty="0" err="1"/>
              <a:t>thinking</a:t>
            </a:r>
            <a:r>
              <a:rPr lang="it-IT" dirty="0"/>
              <a:t> and </a:t>
            </a:r>
            <a:r>
              <a:rPr lang="it-IT" dirty="0" err="1"/>
              <a:t>writing</a:t>
            </a:r>
            <a:endParaRPr dirty="0"/>
          </a:p>
          <a:p>
            <a:pPr marL="0" lvl="0" indent="0" algn="l" rtl="0">
              <a:spcBef>
                <a:spcPts val="0"/>
              </a:spcBef>
              <a:spcAft>
                <a:spcPts val="0"/>
              </a:spcAft>
              <a:buNone/>
            </a:pPr>
            <a:r>
              <a:rPr lang="it-IT" dirty="0" err="1"/>
              <a:t>We</a:t>
            </a:r>
            <a:r>
              <a:rPr lang="it-IT" dirty="0"/>
              <a:t> </a:t>
            </a:r>
            <a:r>
              <a:rPr lang="it-IT" dirty="0" err="1"/>
              <a:t>will</a:t>
            </a:r>
            <a:r>
              <a:rPr lang="it-IT" dirty="0"/>
              <a:t> </a:t>
            </a:r>
            <a:r>
              <a:rPr lang="it-IT" dirty="0" err="1"/>
              <a:t>have</a:t>
            </a:r>
            <a:r>
              <a:rPr lang="it-IT" dirty="0"/>
              <a:t> 10 minutes for </a:t>
            </a:r>
            <a:r>
              <a:rPr lang="it-IT" dirty="0" err="1"/>
              <a:t>reading</a:t>
            </a:r>
            <a:r>
              <a:rPr lang="it-IT" dirty="0"/>
              <a:t> and </a:t>
            </a:r>
            <a:r>
              <a:rPr lang="it-IT" dirty="0" err="1"/>
              <a:t>discussing</a:t>
            </a:r>
            <a:endParaRPr dirty="0"/>
          </a:p>
          <a:p>
            <a:pPr marL="0" lvl="0" indent="0" algn="l" rtl="0">
              <a:spcBef>
                <a:spcPts val="0"/>
              </a:spcBef>
              <a:spcAft>
                <a:spcPts val="0"/>
              </a:spcAft>
              <a:buNone/>
            </a:pPr>
            <a:r>
              <a:rPr lang="it-IT" sz="1200" b="1" i="0" u="none" strike="noStrike" cap="none" dirty="0">
                <a:solidFill>
                  <a:schemeClr val="dk1"/>
                </a:solidFill>
                <a:effectLst/>
                <a:latin typeface="Calibri"/>
                <a:ea typeface="Calibri"/>
                <a:cs typeface="Calibri"/>
                <a:sym typeface="Calibri"/>
              </a:rPr>
              <a:t>Can </a:t>
            </a:r>
            <a:r>
              <a:rPr lang="it-IT" sz="1200" b="1" i="0" u="none" strike="noStrike" cap="none" dirty="0" err="1">
                <a:solidFill>
                  <a:schemeClr val="dk1"/>
                </a:solidFill>
                <a:effectLst/>
                <a:latin typeface="Calibri"/>
                <a:ea typeface="Calibri"/>
                <a:cs typeface="Calibri"/>
                <a:sym typeface="Calibri"/>
              </a:rPr>
              <a:t>you</a:t>
            </a:r>
            <a:r>
              <a:rPr lang="it-IT" sz="1200" b="1" i="0" u="none" strike="noStrike" cap="none" dirty="0">
                <a:solidFill>
                  <a:schemeClr val="dk1"/>
                </a:solidFill>
                <a:effectLst/>
                <a:latin typeface="Calibri"/>
                <a:ea typeface="Calibri"/>
                <a:cs typeface="Calibri"/>
                <a:sym typeface="Calibri"/>
              </a:rPr>
              <a:t> </a:t>
            </a:r>
            <a:r>
              <a:rPr lang="it-IT" sz="1200" b="1" i="0" u="none" strike="noStrike" cap="none" dirty="0" err="1">
                <a:solidFill>
                  <a:schemeClr val="dk1"/>
                </a:solidFill>
                <a:effectLst/>
                <a:latin typeface="Calibri"/>
                <a:ea typeface="Calibri"/>
                <a:cs typeface="Calibri"/>
                <a:sym typeface="Calibri"/>
              </a:rPr>
              <a:t>imagine</a:t>
            </a:r>
            <a:r>
              <a:rPr lang="it-IT" sz="1200" b="1" i="0" u="none" strike="noStrike" cap="none" dirty="0">
                <a:solidFill>
                  <a:schemeClr val="dk1"/>
                </a:solidFill>
                <a:effectLst/>
                <a:latin typeface="Calibri"/>
                <a:ea typeface="Calibri"/>
                <a:cs typeface="Calibri"/>
                <a:sym typeface="Calibri"/>
              </a:rPr>
              <a:t> </a:t>
            </a:r>
            <a:r>
              <a:rPr lang="it-IT" sz="1200" b="1" i="0" u="none" strike="noStrike" cap="none" dirty="0" err="1">
                <a:solidFill>
                  <a:schemeClr val="dk1"/>
                </a:solidFill>
                <a:effectLst/>
                <a:latin typeface="Calibri"/>
                <a:ea typeface="Calibri"/>
                <a:cs typeface="Calibri"/>
                <a:sym typeface="Calibri"/>
              </a:rPr>
              <a:t>situations</a:t>
            </a:r>
            <a:r>
              <a:rPr lang="it-IT" sz="1200" b="1" i="0" u="none" strike="noStrike" cap="none" dirty="0">
                <a:solidFill>
                  <a:schemeClr val="dk1"/>
                </a:solidFill>
                <a:effectLst/>
                <a:latin typeface="Calibri"/>
                <a:ea typeface="Calibri"/>
                <a:cs typeface="Calibri"/>
                <a:sym typeface="Calibri"/>
              </a:rPr>
              <a:t> </a:t>
            </a:r>
            <a:r>
              <a:rPr lang="it-IT" sz="1200" b="1" i="0" u="none" strike="noStrike" cap="none" dirty="0" err="1">
                <a:solidFill>
                  <a:schemeClr val="dk1"/>
                </a:solidFill>
                <a:effectLst/>
                <a:latin typeface="Calibri"/>
                <a:ea typeface="Calibri"/>
                <a:cs typeface="Calibri"/>
                <a:sym typeface="Calibri"/>
              </a:rPr>
              <a:t>where</a:t>
            </a:r>
            <a:r>
              <a:rPr lang="it-IT" sz="1200" b="1" i="0" u="none" strike="noStrike" cap="none" dirty="0">
                <a:solidFill>
                  <a:schemeClr val="dk1"/>
                </a:solidFill>
                <a:effectLst/>
                <a:latin typeface="Calibri"/>
                <a:ea typeface="Calibri"/>
                <a:cs typeface="Calibri"/>
                <a:sym typeface="Calibri"/>
              </a:rPr>
              <a:t> the use of </a:t>
            </a:r>
            <a:r>
              <a:rPr lang="it-IT" sz="1200" b="1" i="0" u="none" strike="noStrike" cap="none" dirty="0" err="1">
                <a:solidFill>
                  <a:schemeClr val="dk1"/>
                </a:solidFill>
                <a:effectLst/>
                <a:latin typeface="Calibri"/>
                <a:ea typeface="Calibri"/>
                <a:cs typeface="Calibri"/>
                <a:sym typeface="Calibri"/>
              </a:rPr>
              <a:t>this</a:t>
            </a:r>
            <a:r>
              <a:rPr lang="it-IT" sz="1200" b="1" i="0" u="none" strike="noStrike" cap="none" dirty="0">
                <a:solidFill>
                  <a:schemeClr val="dk1"/>
                </a:solidFill>
                <a:effectLst/>
                <a:latin typeface="Calibri"/>
                <a:ea typeface="Calibri"/>
                <a:cs typeface="Calibri"/>
                <a:sym typeface="Calibri"/>
              </a:rPr>
              <a:t> </a:t>
            </a:r>
            <a:r>
              <a:rPr lang="it-IT" sz="1200" b="1" i="0" u="none" strike="noStrike" cap="none" dirty="0" err="1">
                <a:solidFill>
                  <a:schemeClr val="dk1"/>
                </a:solidFill>
                <a:effectLst/>
                <a:latin typeface="Calibri"/>
                <a:ea typeface="Calibri"/>
                <a:cs typeface="Calibri"/>
                <a:sym typeface="Calibri"/>
              </a:rPr>
              <a:t>device</a:t>
            </a:r>
            <a:r>
              <a:rPr lang="it-IT" sz="1200" b="1" i="0" u="none" strike="noStrike" cap="none" dirty="0">
                <a:solidFill>
                  <a:schemeClr val="dk1"/>
                </a:solidFill>
                <a:effectLst/>
                <a:latin typeface="Calibri"/>
                <a:ea typeface="Calibri"/>
                <a:cs typeface="Calibri"/>
                <a:sym typeface="Calibri"/>
              </a:rPr>
              <a:t> </a:t>
            </a:r>
            <a:r>
              <a:rPr lang="it-IT" sz="1200" b="1" i="0" u="none" strike="noStrike" cap="none" dirty="0" err="1">
                <a:solidFill>
                  <a:schemeClr val="dk1"/>
                </a:solidFill>
                <a:effectLst/>
                <a:latin typeface="Calibri"/>
                <a:ea typeface="Calibri"/>
                <a:cs typeface="Calibri"/>
                <a:sym typeface="Calibri"/>
              </a:rPr>
              <a:t>might</a:t>
            </a:r>
            <a:r>
              <a:rPr lang="it-IT" sz="1200" b="1" i="0" u="none" strike="noStrike" cap="none" dirty="0">
                <a:solidFill>
                  <a:schemeClr val="dk1"/>
                </a:solidFill>
                <a:effectLst/>
                <a:latin typeface="Calibri"/>
                <a:ea typeface="Calibri"/>
                <a:cs typeface="Calibri"/>
                <a:sym typeface="Calibri"/>
              </a:rPr>
              <a:t> </a:t>
            </a:r>
            <a:r>
              <a:rPr lang="it-IT" sz="1200" b="1" i="0" u="none" strike="noStrike" cap="none" dirty="0" err="1">
                <a:solidFill>
                  <a:schemeClr val="dk1"/>
                </a:solidFill>
                <a:effectLst/>
                <a:latin typeface="Calibri"/>
                <a:ea typeface="Calibri"/>
                <a:cs typeface="Calibri"/>
                <a:sym typeface="Calibri"/>
              </a:rPr>
              <a:t>conflict</a:t>
            </a:r>
            <a:r>
              <a:rPr lang="it-IT" sz="1200" b="1" i="0" u="none" strike="noStrike" cap="none" dirty="0">
                <a:solidFill>
                  <a:schemeClr val="dk1"/>
                </a:solidFill>
                <a:effectLst/>
                <a:latin typeface="Calibri"/>
                <a:ea typeface="Calibri"/>
                <a:cs typeface="Calibri"/>
                <a:sym typeface="Calibri"/>
              </a:rPr>
              <a:t> with </a:t>
            </a:r>
            <a:r>
              <a:rPr lang="it-IT" sz="1200" b="1" i="0" u="none" strike="noStrike" cap="none" dirty="0" err="1">
                <a:solidFill>
                  <a:schemeClr val="dk1"/>
                </a:solidFill>
                <a:effectLst/>
                <a:latin typeface="Calibri"/>
                <a:ea typeface="Calibri"/>
                <a:cs typeface="Calibri"/>
                <a:sym typeface="Calibri"/>
              </a:rPr>
              <a:t>your</a:t>
            </a:r>
            <a:r>
              <a:rPr lang="it-IT" sz="1200" b="1" i="0" u="none" strike="noStrike" cap="none" dirty="0">
                <a:solidFill>
                  <a:schemeClr val="dk1"/>
                </a:solidFill>
                <a:effectLst/>
                <a:latin typeface="Calibri"/>
                <a:ea typeface="Calibri"/>
                <a:cs typeface="Calibri"/>
                <a:sym typeface="Calibri"/>
              </a:rPr>
              <a:t> </a:t>
            </a:r>
            <a:r>
              <a:rPr lang="it-IT" sz="1200" b="1" i="0" u="none" strike="noStrike" cap="none" dirty="0" err="1">
                <a:solidFill>
                  <a:schemeClr val="dk1"/>
                </a:solidFill>
                <a:effectLst/>
                <a:latin typeface="Calibri"/>
                <a:ea typeface="Calibri"/>
                <a:cs typeface="Calibri"/>
                <a:sym typeface="Calibri"/>
              </a:rPr>
              <a:t>needs</a:t>
            </a:r>
            <a:r>
              <a:rPr lang="it-IT" sz="1200" b="1" i="0" u="none" strike="noStrike" cap="none" dirty="0">
                <a:solidFill>
                  <a:schemeClr val="dk1"/>
                </a:solidFill>
                <a:effectLst/>
                <a:latin typeface="Calibri"/>
                <a:ea typeface="Calibri"/>
                <a:cs typeface="Calibri"/>
                <a:sym typeface="Calibri"/>
              </a:rPr>
              <a:t>, </a:t>
            </a:r>
            <a:r>
              <a:rPr lang="it-IT" sz="1200" b="1" i="0" u="none" strike="noStrike" cap="none" dirty="0" err="1">
                <a:solidFill>
                  <a:schemeClr val="dk1"/>
                </a:solidFill>
                <a:effectLst/>
                <a:latin typeface="Calibri"/>
                <a:ea typeface="Calibri"/>
                <a:cs typeface="Calibri"/>
                <a:sym typeface="Calibri"/>
              </a:rPr>
              <a:t>values</a:t>
            </a:r>
            <a:r>
              <a:rPr lang="it-IT" sz="1200" b="1" i="0" u="none" strike="noStrike" cap="none" dirty="0">
                <a:solidFill>
                  <a:schemeClr val="dk1"/>
                </a:solidFill>
                <a:effectLst/>
                <a:latin typeface="Calibri"/>
                <a:ea typeface="Calibri"/>
                <a:cs typeface="Calibri"/>
                <a:sym typeface="Calibri"/>
              </a:rPr>
              <a:t> or </a:t>
            </a:r>
            <a:r>
              <a:rPr lang="it-IT" sz="1200" b="1" i="0" u="none" strike="noStrike" cap="none" dirty="0" err="1">
                <a:solidFill>
                  <a:schemeClr val="dk1"/>
                </a:solidFill>
                <a:effectLst/>
                <a:latin typeface="Calibri"/>
                <a:ea typeface="Calibri"/>
                <a:cs typeface="Calibri"/>
                <a:sym typeface="Calibri"/>
              </a:rPr>
              <a:t>desires</a:t>
            </a:r>
            <a:r>
              <a:rPr lang="it-IT" sz="1200" b="1" i="0" u="none" strike="noStrike" cap="none" dirty="0">
                <a:solidFill>
                  <a:schemeClr val="dk1"/>
                </a:solidFill>
                <a:effectLst/>
                <a:latin typeface="Calibri"/>
                <a:ea typeface="Calibri"/>
                <a:cs typeface="Calibri"/>
                <a:sym typeface="Calibri"/>
              </a:rPr>
              <a:t>? </a:t>
            </a:r>
            <a:r>
              <a:rPr lang="it-IT" sz="1200" b="1" i="0" u="none" strike="noStrike" cap="none" dirty="0" err="1">
                <a:solidFill>
                  <a:schemeClr val="dk1"/>
                </a:solidFill>
                <a:effectLst/>
                <a:latin typeface="Calibri"/>
                <a:ea typeface="Calibri"/>
                <a:cs typeface="Calibri"/>
                <a:sym typeface="Calibri"/>
              </a:rPr>
              <a:t>Why</a:t>
            </a:r>
            <a:r>
              <a:rPr lang="it-IT" sz="1200" b="1" i="0" u="none" strike="noStrike" cap="none" dirty="0">
                <a:solidFill>
                  <a:schemeClr val="dk1"/>
                </a:solidFill>
                <a:effectLst/>
                <a:latin typeface="Calibri"/>
                <a:ea typeface="Calibri"/>
                <a:cs typeface="Calibri"/>
                <a:sym typeface="Calibri"/>
              </a:rPr>
              <a:t> or </a:t>
            </a:r>
            <a:r>
              <a:rPr lang="it-IT" sz="1200" b="1" i="0" u="none" strike="noStrike" cap="none" dirty="0" err="1">
                <a:solidFill>
                  <a:schemeClr val="dk1"/>
                </a:solidFill>
                <a:effectLst/>
                <a:latin typeface="Calibri"/>
                <a:ea typeface="Calibri"/>
                <a:cs typeface="Calibri"/>
                <a:sym typeface="Calibri"/>
              </a:rPr>
              <a:t>why</a:t>
            </a:r>
            <a:r>
              <a:rPr lang="it-IT" sz="1200" b="1" i="0" u="none" strike="noStrike" cap="none" dirty="0">
                <a:solidFill>
                  <a:schemeClr val="dk1"/>
                </a:solidFill>
                <a:effectLst/>
                <a:latin typeface="Calibri"/>
                <a:ea typeface="Calibri"/>
                <a:cs typeface="Calibri"/>
                <a:sym typeface="Calibri"/>
              </a:rPr>
              <a:t> </a:t>
            </a:r>
            <a:r>
              <a:rPr lang="it-IT" sz="1200" b="1" i="0" u="none" strike="noStrike" cap="none" dirty="0" err="1">
                <a:solidFill>
                  <a:schemeClr val="dk1"/>
                </a:solidFill>
                <a:effectLst/>
                <a:latin typeface="Calibri"/>
                <a:ea typeface="Calibri"/>
                <a:cs typeface="Calibri"/>
                <a:sym typeface="Calibri"/>
              </a:rPr>
              <a:t>not</a:t>
            </a:r>
            <a:r>
              <a:rPr lang="it-IT" sz="1200" b="1" i="0" u="none" strike="noStrike" cap="none" dirty="0">
                <a:solidFill>
                  <a:schemeClr val="dk1"/>
                </a:solidFill>
                <a:effectLst/>
                <a:latin typeface="Calibri"/>
                <a:ea typeface="Calibri"/>
                <a:cs typeface="Calibri"/>
                <a:sym typeface="Calibri"/>
              </a:rPr>
              <a:t>?</a:t>
            </a:r>
            <a:r>
              <a:rPr lang="it-IT" dirty="0"/>
              <a:t> </a:t>
            </a:r>
            <a:endParaRPr dirty="0"/>
          </a:p>
        </p:txBody>
      </p:sp>
      <p:sp>
        <p:nvSpPr>
          <p:cNvPr id="151" name="Google Shape;15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100</a:t>
            </a:fld>
            <a:endParaRPr/>
          </a:p>
        </p:txBody>
      </p:sp>
    </p:spTree>
    <p:extLst>
      <p:ext uri="{BB962C8B-B14F-4D97-AF65-F5344CB8AC3E}">
        <p14:creationId xmlns:p14="http://schemas.microsoft.com/office/powerpoint/2010/main" val="248861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dirty="0"/>
              <a:t>The </a:t>
            </a:r>
            <a:r>
              <a:rPr lang="it-IT" dirty="0" err="1"/>
              <a:t>notion</a:t>
            </a:r>
            <a:r>
              <a:rPr lang="it-IT" dirty="0"/>
              <a:t> of </a:t>
            </a:r>
            <a:r>
              <a:rPr lang="it-IT" dirty="0" err="1"/>
              <a:t>value</a:t>
            </a:r>
            <a:r>
              <a:rPr lang="it-IT" dirty="0"/>
              <a:t> </a:t>
            </a:r>
            <a:r>
              <a:rPr lang="it-IT" dirty="0" err="1"/>
              <a:t>that</a:t>
            </a:r>
            <a:r>
              <a:rPr lang="it-IT" dirty="0"/>
              <a:t> </a:t>
            </a:r>
            <a:r>
              <a:rPr lang="it-IT" dirty="0" err="1"/>
              <a:t>we</a:t>
            </a:r>
            <a:r>
              <a:rPr lang="it-IT" dirty="0"/>
              <a:t> use </a:t>
            </a:r>
            <a:r>
              <a:rPr lang="it-IT" dirty="0" err="1"/>
              <a:t>is</a:t>
            </a:r>
            <a:r>
              <a:rPr lang="it-IT" dirty="0"/>
              <a:t> the </a:t>
            </a:r>
            <a:r>
              <a:rPr lang="it-IT" dirty="0" err="1"/>
              <a:t>following</a:t>
            </a:r>
            <a:r>
              <a:rPr lang="it-IT" dirty="0"/>
              <a: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it-IT" dirty="0"/>
              <a:t>Value </a:t>
            </a:r>
            <a:r>
              <a:rPr lang="it-IT" dirty="0" err="1"/>
              <a:t>embodies</a:t>
            </a:r>
            <a:r>
              <a:rPr lang="it-IT" dirty="0"/>
              <a:t> the idea of </a:t>
            </a:r>
            <a:r>
              <a:rPr lang="it-IT" dirty="0" err="1"/>
              <a:t>something</a:t>
            </a:r>
            <a:r>
              <a:rPr lang="it-IT" dirty="0"/>
              <a:t> </a:t>
            </a:r>
            <a:r>
              <a:rPr lang="it-IT" dirty="0" err="1"/>
              <a:t>good</a:t>
            </a:r>
            <a:r>
              <a:rPr lang="it-IT" dirty="0"/>
              <a:t> and </a:t>
            </a:r>
            <a:r>
              <a:rPr lang="it-IT" dirty="0" err="1"/>
              <a:t>desirable</a:t>
            </a:r>
            <a:r>
              <a:rPr lang="it-IT" dirty="0"/>
              <a:t>. </a:t>
            </a:r>
          </a:p>
          <a:p>
            <a:pPr marL="0" lvl="0" indent="0" algn="l" rtl="0">
              <a:spcBef>
                <a:spcPts val="0"/>
              </a:spcBef>
              <a:spcAft>
                <a:spcPts val="0"/>
              </a:spcAft>
              <a:buNone/>
            </a:pPr>
            <a:r>
              <a:rPr lang="it-IT" dirty="0" err="1"/>
              <a:t>Our</a:t>
            </a:r>
            <a:r>
              <a:rPr lang="it-IT" dirty="0"/>
              <a:t> </a:t>
            </a:r>
            <a:r>
              <a:rPr lang="it-IT" dirty="0" err="1"/>
              <a:t>own</a:t>
            </a:r>
            <a:r>
              <a:rPr lang="it-IT" dirty="0"/>
              <a:t> </a:t>
            </a:r>
            <a:r>
              <a:rPr lang="it-IT" dirty="0" err="1"/>
              <a:t>values</a:t>
            </a:r>
            <a:r>
              <a:rPr lang="it-IT" dirty="0"/>
              <a:t> </a:t>
            </a:r>
            <a:r>
              <a:rPr lang="it-IT" dirty="0" err="1"/>
              <a:t>provide</a:t>
            </a:r>
            <a:r>
              <a:rPr lang="it-IT" dirty="0"/>
              <a:t> </a:t>
            </a:r>
            <a:r>
              <a:rPr lang="it-IT" dirty="0" err="1"/>
              <a:t>us</a:t>
            </a:r>
            <a:r>
              <a:rPr lang="it-IT" dirty="0"/>
              <a:t> with some </a:t>
            </a:r>
            <a:r>
              <a:rPr lang="it-IT" dirty="0" err="1"/>
              <a:t>form</a:t>
            </a:r>
            <a:r>
              <a:rPr lang="it-IT" dirty="0"/>
              <a:t> of </a:t>
            </a:r>
            <a:r>
              <a:rPr lang="it-IT" dirty="0" err="1"/>
              <a:t>orientation</a:t>
            </a:r>
            <a:r>
              <a:rPr lang="it-IT" dirty="0"/>
              <a:t> on </a:t>
            </a:r>
            <a:r>
              <a:rPr lang="it-IT" dirty="0" err="1"/>
              <a:t>how</a:t>
            </a:r>
            <a:r>
              <a:rPr lang="it-IT" dirty="0"/>
              <a:t> to </a:t>
            </a:r>
            <a:r>
              <a:rPr lang="it-IT" dirty="0" err="1"/>
              <a:t>behave</a:t>
            </a:r>
            <a:r>
              <a:rPr lang="it-IT" dirty="0"/>
              <a:t>. </a:t>
            </a:r>
            <a:r>
              <a:rPr lang="it-IT" dirty="0" err="1"/>
              <a:t>We</a:t>
            </a:r>
            <a:r>
              <a:rPr lang="it-IT" dirty="0"/>
              <a:t> live, </a:t>
            </a:r>
            <a:r>
              <a:rPr lang="it-IT" dirty="0" err="1"/>
              <a:t>we</a:t>
            </a:r>
            <a:r>
              <a:rPr lang="it-IT" dirty="0"/>
              <a:t> work </a:t>
            </a:r>
            <a:r>
              <a:rPr lang="it-IT" dirty="0" err="1"/>
              <a:t>according</a:t>
            </a:r>
            <a:r>
              <a:rPr lang="it-IT" dirty="0"/>
              <a:t> to </a:t>
            </a:r>
            <a:r>
              <a:rPr lang="it-IT" dirty="0" err="1"/>
              <a:t>certain</a:t>
            </a:r>
            <a:r>
              <a:rPr lang="it-IT" dirty="0"/>
              <a:t> </a:t>
            </a:r>
            <a:r>
              <a:rPr lang="it-IT" dirty="0" err="1"/>
              <a:t>values</a:t>
            </a:r>
            <a:r>
              <a:rPr lang="it-IT" dirty="0"/>
              <a:t>. </a:t>
            </a:r>
            <a:r>
              <a:rPr lang="it-IT" dirty="0" err="1"/>
              <a:t>We</a:t>
            </a:r>
            <a:r>
              <a:rPr lang="it-IT" dirty="0"/>
              <a:t> </a:t>
            </a:r>
            <a:r>
              <a:rPr lang="it-IT" dirty="0" err="1"/>
              <a:t>struggle</a:t>
            </a:r>
            <a:r>
              <a:rPr lang="it-IT" dirty="0"/>
              <a:t> </a:t>
            </a:r>
            <a:r>
              <a:rPr lang="it-IT" dirty="0" err="1"/>
              <a:t>when</a:t>
            </a:r>
            <a:r>
              <a:rPr lang="it-IT" dirty="0"/>
              <a:t> </a:t>
            </a:r>
            <a:r>
              <a:rPr lang="it-IT" dirty="0" err="1"/>
              <a:t>we</a:t>
            </a:r>
            <a:r>
              <a:rPr lang="it-IT" dirty="0"/>
              <a:t> </a:t>
            </a:r>
            <a:r>
              <a:rPr lang="it-IT" dirty="0" err="1"/>
              <a:t>have</a:t>
            </a:r>
            <a:r>
              <a:rPr lang="it-IT" dirty="0"/>
              <a:t> to </a:t>
            </a:r>
            <a:r>
              <a:rPr lang="it-IT" dirty="0" err="1"/>
              <a:t>behave</a:t>
            </a:r>
            <a:r>
              <a:rPr lang="it-IT" dirty="0"/>
              <a:t> in a way </a:t>
            </a:r>
            <a:r>
              <a:rPr lang="it-IT" dirty="0" err="1"/>
              <a:t>that</a:t>
            </a:r>
            <a:r>
              <a:rPr lang="it-IT" dirty="0"/>
              <a:t> </a:t>
            </a:r>
            <a:r>
              <a:rPr lang="it-IT" dirty="0" err="1"/>
              <a:t>doesn’t</a:t>
            </a:r>
            <a:r>
              <a:rPr lang="it-IT" dirty="0"/>
              <a:t> </a:t>
            </a:r>
            <a:r>
              <a:rPr lang="it-IT" dirty="0" err="1"/>
              <a:t>comply</a:t>
            </a:r>
            <a:r>
              <a:rPr lang="it-IT" dirty="0"/>
              <a:t> with the </a:t>
            </a:r>
            <a:r>
              <a:rPr lang="it-IT" dirty="0" err="1"/>
              <a:t>values</a:t>
            </a:r>
            <a:r>
              <a:rPr lang="it-IT" dirty="0"/>
              <a:t> </a:t>
            </a:r>
            <a:r>
              <a:rPr lang="it-IT" dirty="0" err="1"/>
              <a:t>that</a:t>
            </a:r>
            <a:r>
              <a:rPr lang="it-IT" dirty="0"/>
              <a:t> are </a:t>
            </a:r>
            <a:r>
              <a:rPr lang="it-IT" dirty="0" err="1"/>
              <a:t>important</a:t>
            </a:r>
            <a:r>
              <a:rPr lang="it-IT" dirty="0"/>
              <a:t> for </a:t>
            </a:r>
            <a:r>
              <a:rPr lang="it-IT" dirty="0" err="1"/>
              <a:t>us</a:t>
            </a:r>
            <a:r>
              <a:rPr lang="it-IT" dirty="0"/>
              <a:t>. </a:t>
            </a:r>
            <a:r>
              <a:rPr lang="it-IT" dirty="0" err="1"/>
              <a:t>Values</a:t>
            </a:r>
            <a:r>
              <a:rPr lang="it-IT" dirty="0"/>
              <a:t> are </a:t>
            </a:r>
            <a:r>
              <a:rPr lang="it-IT" dirty="0" err="1"/>
              <a:t>individual</a:t>
            </a:r>
            <a:r>
              <a:rPr lang="it-IT" dirty="0"/>
              <a:t>, </a:t>
            </a:r>
            <a:r>
              <a:rPr lang="it-IT" dirty="0" err="1"/>
              <a:t>but</a:t>
            </a:r>
            <a:r>
              <a:rPr lang="it-IT" dirty="0"/>
              <a:t> </a:t>
            </a:r>
            <a:r>
              <a:rPr lang="it-IT" dirty="0" err="1"/>
              <a:t>they</a:t>
            </a:r>
            <a:r>
              <a:rPr lang="it-IT" dirty="0"/>
              <a:t> are social </a:t>
            </a:r>
            <a:r>
              <a:rPr lang="it-IT" dirty="0" err="1"/>
              <a:t>as</a:t>
            </a:r>
            <a:r>
              <a:rPr lang="it-IT" dirty="0"/>
              <a:t> </a:t>
            </a:r>
            <a:r>
              <a:rPr lang="it-IT" dirty="0" err="1"/>
              <a:t>well</a:t>
            </a:r>
            <a:r>
              <a:rPr lang="it-IT" dirty="0"/>
              <a:t>. </a:t>
            </a:r>
            <a:r>
              <a:rPr lang="it-IT" dirty="0" err="1"/>
              <a:t>They</a:t>
            </a:r>
            <a:r>
              <a:rPr lang="it-IT" dirty="0"/>
              <a:t> </a:t>
            </a:r>
            <a:r>
              <a:rPr lang="it-IT" dirty="0" err="1"/>
              <a:t>depend</a:t>
            </a:r>
            <a:r>
              <a:rPr lang="it-IT" dirty="0"/>
              <a:t> on </a:t>
            </a:r>
            <a:r>
              <a:rPr lang="it-IT" dirty="0" err="1"/>
              <a:t>our</a:t>
            </a:r>
            <a:r>
              <a:rPr lang="it-IT" dirty="0"/>
              <a:t> social life, </a:t>
            </a:r>
            <a:r>
              <a:rPr lang="it-IT" dirty="0" err="1"/>
              <a:t>our</a:t>
            </a:r>
            <a:r>
              <a:rPr lang="it-IT" dirty="0"/>
              <a:t> family, </a:t>
            </a:r>
            <a:r>
              <a:rPr lang="it-IT" dirty="0" err="1"/>
              <a:t>our</a:t>
            </a:r>
            <a:r>
              <a:rPr lang="it-IT" dirty="0"/>
              <a:t> </a:t>
            </a:r>
            <a:r>
              <a:rPr lang="it-IT" dirty="0" err="1"/>
              <a:t>education</a:t>
            </a:r>
            <a:r>
              <a:rPr lang="it-IT" dirty="0"/>
              <a:t>, </a:t>
            </a:r>
            <a:r>
              <a:rPr lang="it-IT" dirty="0" err="1"/>
              <a:t>our</a:t>
            </a:r>
            <a:r>
              <a:rPr lang="it-IT" dirty="0"/>
              <a:t> </a:t>
            </a:r>
            <a:r>
              <a:rPr lang="it-IT" dirty="0" err="1"/>
              <a:t>political</a:t>
            </a:r>
            <a:r>
              <a:rPr lang="it-IT" dirty="0"/>
              <a:t> </a:t>
            </a:r>
            <a:r>
              <a:rPr lang="it-IT" dirty="0" err="1"/>
              <a:t>views</a:t>
            </a:r>
            <a:r>
              <a:rPr lang="it-IT" dirty="0"/>
              <a:t>, the country </a:t>
            </a:r>
            <a:r>
              <a:rPr lang="it-IT" dirty="0" err="1"/>
              <a:t>we</a:t>
            </a:r>
            <a:r>
              <a:rPr lang="it-IT" dirty="0"/>
              <a:t> </a:t>
            </a:r>
            <a:r>
              <a:rPr lang="it-IT" dirty="0" err="1"/>
              <a:t>were</a:t>
            </a:r>
            <a:r>
              <a:rPr lang="it-IT" dirty="0"/>
              <a:t> </a:t>
            </a:r>
            <a:r>
              <a:rPr lang="it-IT" dirty="0" err="1"/>
              <a:t>raised</a:t>
            </a:r>
            <a:r>
              <a:rPr lang="it-IT" dirty="0"/>
              <a:t> in, the </a:t>
            </a:r>
            <a:r>
              <a:rPr lang="it-IT" dirty="0" err="1"/>
              <a:t>people</a:t>
            </a:r>
            <a:r>
              <a:rPr lang="it-IT" dirty="0"/>
              <a:t> </a:t>
            </a:r>
            <a:r>
              <a:rPr lang="it-IT" dirty="0" err="1"/>
              <a:t>we</a:t>
            </a:r>
            <a:r>
              <a:rPr lang="it-IT" dirty="0"/>
              <a:t> </a:t>
            </a:r>
            <a:r>
              <a:rPr lang="it-IT" dirty="0" err="1"/>
              <a:t>interact</a:t>
            </a:r>
            <a:r>
              <a:rPr lang="it-IT" dirty="0"/>
              <a:t> with </a:t>
            </a:r>
            <a:r>
              <a:rPr lang="it-IT" dirty="0" err="1"/>
              <a:t>along</a:t>
            </a:r>
            <a:r>
              <a:rPr lang="it-IT" dirty="0"/>
              <a:t> </a:t>
            </a:r>
            <a:r>
              <a:rPr lang="it-IT" dirty="0" err="1"/>
              <a:t>our</a:t>
            </a:r>
            <a:r>
              <a:rPr lang="it-IT" dirty="0"/>
              <a:t> </a:t>
            </a:r>
            <a:r>
              <a:rPr lang="it-IT" dirty="0" err="1"/>
              <a:t>daily</a:t>
            </a:r>
            <a:r>
              <a:rPr lang="it-IT" dirty="0"/>
              <a:t> life, </a:t>
            </a:r>
            <a:r>
              <a:rPr lang="it-IT" dirty="0" err="1"/>
              <a:t>our</a:t>
            </a:r>
            <a:r>
              <a:rPr lang="it-IT" dirty="0"/>
              <a:t> career, </a:t>
            </a:r>
            <a:r>
              <a:rPr lang="it-IT" dirty="0" err="1"/>
              <a:t>our</a:t>
            </a:r>
            <a:r>
              <a:rPr lang="it-IT" dirty="0"/>
              <a:t> position in society, </a:t>
            </a:r>
            <a:r>
              <a:rPr lang="it-IT" dirty="0" err="1"/>
              <a:t>our</a:t>
            </a:r>
            <a:r>
              <a:rPr lang="it-IT" dirty="0"/>
              <a:t> </a:t>
            </a:r>
            <a:r>
              <a:rPr lang="it-IT" dirty="0" err="1"/>
              <a:t>political</a:t>
            </a:r>
            <a:r>
              <a:rPr lang="it-IT" dirty="0"/>
              <a:t>, </a:t>
            </a:r>
            <a:r>
              <a:rPr lang="it-IT" dirty="0" err="1"/>
              <a:t>religious</a:t>
            </a:r>
            <a:r>
              <a:rPr lang="it-IT" dirty="0"/>
              <a:t> and moral standing. </a:t>
            </a:r>
            <a:endParaRPr dirty="0"/>
          </a:p>
        </p:txBody>
      </p:sp>
      <p:sp>
        <p:nvSpPr>
          <p:cNvPr id="120" name="Google Shape;12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b="0" i="0" u="none" strike="noStrike" baseline="0" dirty="0">
                <a:latin typeface="Calibri" panose="020F0502020204030204" pitchFamily="34" charset="0"/>
              </a:rPr>
              <a:t>The city of Barcelona </a:t>
            </a:r>
            <a:r>
              <a:rPr lang="en-US" sz="1800" b="0" i="0" u="none" strike="noStrike" baseline="0" dirty="0">
                <a:latin typeface="Calibri" panose="020F0502020204030204" pitchFamily="34" charset="0"/>
              </a:rPr>
              <a:t>has implemented a multi-faceted IoT edge-cloud infrastructure combining and collecting telemetry from a vast array of existing devices and systems (e.g., lampposts, parking, traffic, ambient sensors, RF sensors), with visibility, control and functionality via retrofitted wireless access points (</a:t>
            </a:r>
            <a:r>
              <a:rPr lang="en-US" sz="1800" b="0" i="0" u="none" strike="noStrike" baseline="0" dirty="0" err="1">
                <a:latin typeface="Calibri" panose="020F0502020204030204" pitchFamily="34" charset="0"/>
              </a:rPr>
              <a:t>SmallCells</a:t>
            </a:r>
            <a:r>
              <a:rPr lang="en-US" sz="1800" b="0" i="0" u="none" strike="noStrike" baseline="0" dirty="0">
                <a:latin typeface="Calibri" panose="020F0502020204030204" pitchFamily="34" charset="0"/>
              </a:rPr>
              <a:t>, LTE, WIFI) with virtualization capabilities.</a:t>
            </a:r>
            <a:endParaRPr lang="en-GB" dirty="0"/>
          </a:p>
        </p:txBody>
      </p:sp>
      <p:sp>
        <p:nvSpPr>
          <p:cNvPr id="4" name="Slide Number Placeholder 3"/>
          <p:cNvSpPr>
            <a:spLocks noGrp="1"/>
          </p:cNvSpPr>
          <p:nvPr>
            <p:ph type="sldNum" sz="quarter" idx="5"/>
          </p:nvPr>
        </p:nvSpPr>
        <p:spPr/>
        <p:txBody>
          <a:bodyPr/>
          <a:lstStyle/>
          <a:p>
            <a:fld id="{D7C1340F-5D9E-4DDE-9DEA-64D060B81CED}" type="slidenum">
              <a:rPr lang="en-US" smtClean="0"/>
              <a:t>12</a:t>
            </a:fld>
            <a:endParaRPr lang="en-US"/>
          </a:p>
        </p:txBody>
      </p:sp>
    </p:spTree>
    <p:extLst>
      <p:ext uri="{BB962C8B-B14F-4D97-AF65-F5344CB8AC3E}">
        <p14:creationId xmlns:p14="http://schemas.microsoft.com/office/powerpoint/2010/main" val="252536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C1340F-5D9E-4DDE-9DEA-64D060B81CED}" type="slidenum">
              <a:rPr lang="en-US" smtClean="0"/>
              <a:t>13</a:t>
            </a:fld>
            <a:endParaRPr lang="en-US"/>
          </a:p>
        </p:txBody>
      </p:sp>
    </p:spTree>
    <p:extLst>
      <p:ext uri="{BB962C8B-B14F-4D97-AF65-F5344CB8AC3E}">
        <p14:creationId xmlns:p14="http://schemas.microsoft.com/office/powerpoint/2010/main" val="2351603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397A03F-5699-A546-AC5F-A2B1E159176E}" type="slidenum">
              <a:rPr lang="en-GB"/>
              <a:t>18</a:t>
            </a:fld>
            <a:endParaRPr lang="en-GB"/>
          </a:p>
        </p:txBody>
      </p:sp>
    </p:spTree>
    <p:extLst>
      <p:ext uri="{BB962C8B-B14F-4D97-AF65-F5344CB8AC3E}">
        <p14:creationId xmlns:p14="http://schemas.microsoft.com/office/powerpoint/2010/main" val="924696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C1340F-5D9E-4DDE-9DEA-64D060B81CED}" type="slidenum">
              <a:rPr lang="en-US" smtClean="0"/>
              <a:t>19</a:t>
            </a:fld>
            <a:endParaRPr lang="en-US"/>
          </a:p>
        </p:txBody>
      </p:sp>
    </p:spTree>
    <p:extLst>
      <p:ext uri="{BB962C8B-B14F-4D97-AF65-F5344CB8AC3E}">
        <p14:creationId xmlns:p14="http://schemas.microsoft.com/office/powerpoint/2010/main" val="1837906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10F88-1121-0061-D719-E6561B6286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2877D4-79D0-EB28-EA5F-2F77DCD0E3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3C1F35-4CD0-C70E-1593-CCB32CE2130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3C43574B-1751-DFF4-D29E-D2F4F4F2A3FA}"/>
              </a:ext>
            </a:extLst>
          </p:cNvPr>
          <p:cNvSpPr>
            <a:spLocks noGrp="1"/>
          </p:cNvSpPr>
          <p:nvPr>
            <p:ph type="sldNum" sz="quarter" idx="5"/>
          </p:nvPr>
        </p:nvSpPr>
        <p:spPr/>
        <p:txBody>
          <a:bodyPr/>
          <a:lstStyle/>
          <a:p>
            <a:fld id="{6397A03F-5699-A546-AC5F-A2B1E159176E}" type="slidenum">
              <a:rPr lang="en-GB"/>
              <a:t>20</a:t>
            </a:fld>
            <a:endParaRPr lang="en-GB"/>
          </a:p>
        </p:txBody>
      </p:sp>
    </p:spTree>
    <p:extLst>
      <p:ext uri="{BB962C8B-B14F-4D97-AF65-F5344CB8AC3E}">
        <p14:creationId xmlns:p14="http://schemas.microsoft.com/office/powerpoint/2010/main" val="8647287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76300" y="1847850"/>
            <a:ext cx="10439400" cy="1314449"/>
          </a:xfrm>
        </p:spPr>
        <p:txBody>
          <a:bodyPr anchor="b">
            <a:normAutofit/>
          </a:bodyPr>
          <a:lstStyle>
            <a:lvl1pPr algn="ctr">
              <a:defRPr sz="4400">
                <a:solidFill>
                  <a:schemeClr val="bg1">
                    <a:lumMod val="75000"/>
                  </a:schemeClr>
                </a:solidFill>
                <a:latin typeface="+mn-lt"/>
              </a:defRPr>
            </a:lvl1pPr>
          </a:lstStyle>
          <a:p>
            <a:r>
              <a:rPr lang="en-US" dirty="0"/>
              <a:t>Thank you for your attention!</a:t>
            </a:r>
            <a:br>
              <a:rPr lang="en-US" dirty="0"/>
            </a:br>
            <a:r>
              <a:rPr lang="en-US" dirty="0"/>
              <a:t>Any questions?</a:t>
            </a:r>
          </a:p>
        </p:txBody>
      </p:sp>
      <p:sp>
        <p:nvSpPr>
          <p:cNvPr id="8" name="Text Placeholder 7"/>
          <p:cNvSpPr>
            <a:spLocks noGrp="1"/>
          </p:cNvSpPr>
          <p:nvPr>
            <p:ph type="body" sz="quarter" idx="10" hasCustomPrompt="1"/>
          </p:nvPr>
        </p:nvSpPr>
        <p:spPr>
          <a:xfrm>
            <a:off x="876300" y="4000500"/>
            <a:ext cx="5219700" cy="600076"/>
          </a:xfrm>
        </p:spPr>
        <p:txBody>
          <a:bodyPr/>
          <a:lstStyle>
            <a:lvl1pPr marL="0" indent="0">
              <a:buNone/>
              <a:defRPr>
                <a:solidFill>
                  <a:schemeClr val="bg1">
                    <a:lumMod val="75000"/>
                  </a:schemeClr>
                </a:solidFill>
              </a:defRPr>
            </a:lvl1pPr>
            <a:lvl2pPr marL="457200" indent="0">
              <a:buNone/>
              <a:defRPr>
                <a:solidFill>
                  <a:schemeClr val="bg1">
                    <a:lumMod val="75000"/>
                  </a:schemeClr>
                </a:solidFill>
              </a:defRPr>
            </a:lvl2pPr>
          </a:lstStyle>
          <a:p>
            <a:pPr lvl="0"/>
            <a:r>
              <a:rPr lang="en-US" dirty="0"/>
              <a:t>Presenter/Organisation</a:t>
            </a:r>
          </a:p>
          <a:p>
            <a:pPr lvl="1"/>
            <a:endParaRPr lang="en-US" dirty="0"/>
          </a:p>
        </p:txBody>
      </p:sp>
      <p:sp>
        <p:nvSpPr>
          <p:cNvPr id="10" name="Picture Placeholder 9"/>
          <p:cNvSpPr>
            <a:spLocks noGrp="1"/>
          </p:cNvSpPr>
          <p:nvPr>
            <p:ph type="pic" sz="quarter" idx="11" hasCustomPrompt="1"/>
          </p:nvPr>
        </p:nvSpPr>
        <p:spPr>
          <a:xfrm>
            <a:off x="9239250" y="428625"/>
            <a:ext cx="1924050" cy="1333500"/>
          </a:xfrm>
        </p:spPr>
        <p:txBody>
          <a:bodyPr/>
          <a:lstStyle>
            <a:lvl1pPr marL="0" indent="0">
              <a:buNone/>
              <a:defRPr>
                <a:solidFill>
                  <a:schemeClr val="bg1">
                    <a:lumMod val="75000"/>
                  </a:schemeClr>
                </a:solidFill>
              </a:defRPr>
            </a:lvl1pPr>
          </a:lstStyle>
          <a:p>
            <a:r>
              <a:rPr lang="en-US" dirty="0"/>
              <a:t>Partner Logo</a:t>
            </a:r>
          </a:p>
        </p:txBody>
      </p:sp>
      <p:sp>
        <p:nvSpPr>
          <p:cNvPr id="12" name="Text Placeholder 11"/>
          <p:cNvSpPr>
            <a:spLocks noGrp="1"/>
          </p:cNvSpPr>
          <p:nvPr>
            <p:ph type="body" sz="quarter" idx="12" hasCustomPrompt="1"/>
          </p:nvPr>
        </p:nvSpPr>
        <p:spPr>
          <a:xfrm>
            <a:off x="876300" y="5181600"/>
            <a:ext cx="5219700" cy="514350"/>
          </a:xfrm>
        </p:spPr>
        <p:txBody>
          <a:bodyPr/>
          <a:lstStyle>
            <a:lvl1pPr marL="0" indent="0">
              <a:buNone/>
              <a:defRPr>
                <a:solidFill>
                  <a:schemeClr val="bg1">
                    <a:lumMod val="75000"/>
                  </a:schemeClr>
                </a:solidFill>
              </a:defRPr>
            </a:lvl1pPr>
          </a:lstStyle>
          <a:p>
            <a:pPr lvl="0"/>
            <a:r>
              <a:rPr lang="en-US" dirty="0"/>
              <a:t>Event/Date</a:t>
            </a:r>
          </a:p>
          <a:p>
            <a:pPr lvl="0"/>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24676" y="5195888"/>
            <a:ext cx="361950" cy="357145"/>
          </a:xfrm>
          <a:prstGeom prst="rect">
            <a:avLst/>
          </a:prstGeom>
        </p:spPr>
      </p:pic>
      <p:pic>
        <p:nvPicPr>
          <p:cNvPr id="15" name="Picture 14"/>
          <p:cNvPicPr>
            <a:picLocks noChangeAspect="1"/>
          </p:cNvPicPr>
          <p:nvPr userDrawn="1"/>
        </p:nvPicPr>
        <p:blipFill rotWithShape="1">
          <a:blip r:embed="rId3" cstate="print">
            <a:extLst>
              <a:ext uri="{28A0092B-C50C-407E-A947-70E740481C1C}">
                <a14:useLocalDpi xmlns:a14="http://schemas.microsoft.com/office/drawing/2010/main" val="0"/>
              </a:ext>
            </a:extLst>
          </a:blip>
          <a:srcRect l="24621" r="24622"/>
          <a:stretch/>
        </p:blipFill>
        <p:spPr>
          <a:xfrm>
            <a:off x="6941965" y="4721968"/>
            <a:ext cx="297035" cy="307232"/>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34200" y="4214813"/>
            <a:ext cx="314326" cy="314326"/>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5997" y="76200"/>
            <a:ext cx="1787653" cy="1709661"/>
          </a:xfrm>
          <a:prstGeom prst="rect">
            <a:avLst/>
          </a:prstGeom>
        </p:spPr>
      </p:pic>
      <p:sp>
        <p:nvSpPr>
          <p:cNvPr id="18" name="TextBox 17"/>
          <p:cNvSpPr txBox="1"/>
          <p:nvPr userDrawn="1"/>
        </p:nvSpPr>
        <p:spPr>
          <a:xfrm>
            <a:off x="7362826" y="4191000"/>
            <a:ext cx="1752600" cy="369332"/>
          </a:xfrm>
          <a:prstGeom prst="rect">
            <a:avLst/>
          </a:prstGeom>
          <a:noFill/>
        </p:spPr>
        <p:txBody>
          <a:bodyPr wrap="square" rtlCol="0">
            <a:spAutoFit/>
          </a:bodyPr>
          <a:lstStyle/>
          <a:p>
            <a:r>
              <a:rPr lang="en-US" sz="1400" b="1" kern="1200" dirty="0">
                <a:solidFill>
                  <a:schemeClr val="tx1"/>
                </a:solidFill>
                <a:effectLst/>
                <a:latin typeface="+mn-lt"/>
                <a:ea typeface="+mn-ea"/>
                <a:cs typeface="+mn-cs"/>
              </a:rPr>
              <a:t>iris-h2020.eu</a:t>
            </a:r>
            <a:r>
              <a:rPr lang="en-US" sz="1800" b="1" kern="1200" dirty="0">
                <a:solidFill>
                  <a:schemeClr val="tx1"/>
                </a:solidFill>
                <a:effectLst/>
                <a:latin typeface="+mn-lt"/>
                <a:ea typeface="+mn-ea"/>
                <a:cs typeface="+mn-cs"/>
              </a:rPr>
              <a:t> </a:t>
            </a:r>
            <a:endParaRPr lang="en-US" dirty="0"/>
          </a:p>
        </p:txBody>
      </p:sp>
      <p:sp>
        <p:nvSpPr>
          <p:cNvPr id="19" name="TextBox 18"/>
          <p:cNvSpPr txBox="1"/>
          <p:nvPr userDrawn="1"/>
        </p:nvSpPr>
        <p:spPr>
          <a:xfrm>
            <a:off x="7353300" y="4686300"/>
            <a:ext cx="2114550" cy="307777"/>
          </a:xfrm>
          <a:prstGeom prst="rect">
            <a:avLst/>
          </a:prstGeom>
          <a:noFill/>
        </p:spPr>
        <p:txBody>
          <a:bodyPr wrap="square" rtlCol="0">
            <a:spAutoFit/>
          </a:bodyPr>
          <a:lstStyle/>
          <a:p>
            <a:r>
              <a:rPr lang="en-US" sz="1400" dirty="0"/>
              <a:t>IRIS H2020 Project</a:t>
            </a:r>
          </a:p>
        </p:txBody>
      </p:sp>
      <p:sp>
        <p:nvSpPr>
          <p:cNvPr id="20" name="TextBox 19"/>
          <p:cNvSpPr txBox="1"/>
          <p:nvPr userDrawn="1"/>
        </p:nvSpPr>
        <p:spPr>
          <a:xfrm>
            <a:off x="7391400" y="5219700"/>
            <a:ext cx="1619250" cy="307777"/>
          </a:xfrm>
          <a:prstGeom prst="rect">
            <a:avLst/>
          </a:prstGeom>
          <a:noFill/>
        </p:spPr>
        <p:txBody>
          <a:bodyPr wrap="square" rtlCol="0">
            <a:spAutoFit/>
          </a:bodyPr>
          <a:lstStyle/>
          <a:p>
            <a:r>
              <a:rPr lang="en-US" sz="1400" dirty="0"/>
              <a:t>iris_h2020</a:t>
            </a:r>
          </a:p>
        </p:txBody>
      </p:sp>
      <p:sp>
        <p:nvSpPr>
          <p:cNvPr id="21" name="Rounded Rectangle 20"/>
          <p:cNvSpPr/>
          <p:nvPr userDrawn="1"/>
        </p:nvSpPr>
        <p:spPr>
          <a:xfrm>
            <a:off x="11590656" y="0"/>
            <a:ext cx="182880" cy="1846555"/>
          </a:xfrm>
          <a:prstGeom prst="roundRect">
            <a:avLst/>
          </a:prstGeom>
          <a:solidFill>
            <a:srgbClr val="7F4F9F"/>
          </a:solidFill>
          <a:ln w="12700" cap="flat" cmpd="sng" algn="ctr">
            <a:solidFill>
              <a:srgbClr val="7F4F9F"/>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2" name="Rounded Rectangle 21"/>
          <p:cNvSpPr/>
          <p:nvPr userDrawn="1"/>
        </p:nvSpPr>
        <p:spPr>
          <a:xfrm>
            <a:off x="11590020" y="2038442"/>
            <a:ext cx="182880" cy="4819558"/>
          </a:xfrm>
          <a:prstGeom prst="roundRect">
            <a:avLst/>
          </a:prstGeom>
          <a:solidFill>
            <a:srgbClr val="7F4F9F"/>
          </a:solidFill>
          <a:ln>
            <a:solidFill>
              <a:srgbClr val="7F4F9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1483612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54200"/>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049001" y="6273800"/>
            <a:ext cx="457199" cy="365125"/>
          </a:xfrm>
          <a:prstGeom prst="rect">
            <a:avLst/>
          </a:prstGeom>
        </p:spPr>
        <p:txBody>
          <a:bodyPr/>
          <a:lstStyle>
            <a:lvl1pPr>
              <a:defRPr sz="1100"/>
            </a:lvl1pPr>
          </a:lstStyle>
          <a:p>
            <a:fld id="{57AC0E79-F531-4290-B37F-533038CC23F5}" type="slidenum">
              <a:rPr lang="en-US" smtClean="0"/>
              <a:pPr/>
              <a:t>‹#›</a:t>
            </a:fld>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6197" y="0"/>
            <a:ext cx="1787653" cy="1709661"/>
          </a:xfrm>
          <a:prstGeom prst="rect">
            <a:avLst/>
          </a:prstGeom>
        </p:spPr>
      </p:pic>
      <p:sp>
        <p:nvSpPr>
          <p:cNvPr id="9" name="Rounded Rectangle 8"/>
          <p:cNvSpPr/>
          <p:nvPr userDrawn="1"/>
        </p:nvSpPr>
        <p:spPr>
          <a:xfrm>
            <a:off x="419100" y="-17755"/>
            <a:ext cx="182880" cy="1846555"/>
          </a:xfrm>
          <a:prstGeom prst="roundRect">
            <a:avLst/>
          </a:prstGeom>
          <a:solidFill>
            <a:srgbClr val="7F4F9F"/>
          </a:solidFill>
          <a:ln w="12700" cap="flat" cmpd="sng" algn="ctr">
            <a:solidFill>
              <a:srgbClr val="7F4F9F"/>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Rounded Rectangle 10"/>
          <p:cNvSpPr/>
          <p:nvPr userDrawn="1"/>
        </p:nvSpPr>
        <p:spPr>
          <a:xfrm>
            <a:off x="419100" y="2038442"/>
            <a:ext cx="182880" cy="4819558"/>
          </a:xfrm>
          <a:prstGeom prst="roundRect">
            <a:avLst/>
          </a:prstGeom>
          <a:solidFill>
            <a:srgbClr val="7F4F9F"/>
          </a:solidFill>
          <a:ln>
            <a:solidFill>
              <a:srgbClr val="7F4F9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3950832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0100" y="1371600"/>
            <a:ext cx="10515600" cy="2057400"/>
          </a:xfrm>
          <a:solidFill>
            <a:schemeClr val="bg1"/>
          </a:solidFill>
        </p:spPr>
        <p:txBody>
          <a:bodyPr anchor="b">
            <a:normAutofit/>
          </a:bodyPr>
          <a:lstStyle>
            <a:lvl1pPr algn="ctr">
              <a:defRPr sz="4800">
                <a:solidFill>
                  <a:schemeClr val="bg1">
                    <a:lumMod val="75000"/>
                  </a:schemeClr>
                </a:solidFill>
              </a:defRPr>
            </a:lvl1pPr>
          </a:lstStyle>
          <a:p>
            <a:r>
              <a:rPr lang="en-US" dirty="0"/>
              <a:t>Presentation Title</a:t>
            </a:r>
            <a:br>
              <a:rPr lang="en-US" dirty="0"/>
            </a:br>
            <a:endParaRPr lang="en-US" dirty="0"/>
          </a:p>
        </p:txBody>
      </p:sp>
      <p:sp>
        <p:nvSpPr>
          <p:cNvPr id="3" name="Text Placeholder 2"/>
          <p:cNvSpPr>
            <a:spLocks noGrp="1"/>
          </p:cNvSpPr>
          <p:nvPr>
            <p:ph type="body" idx="1" hasCustomPrompt="1"/>
          </p:nvPr>
        </p:nvSpPr>
        <p:spPr>
          <a:xfrm>
            <a:off x="876300" y="3922713"/>
            <a:ext cx="5219700" cy="611187"/>
          </a:xfrm>
        </p:spPr>
        <p:txBody>
          <a:bodyPr/>
          <a:lstStyle>
            <a:lvl1pPr marL="0" indent="0">
              <a:buNone/>
              <a:defRPr sz="2400">
                <a:solidFill>
                  <a:schemeClr val="bg1">
                    <a:lumMod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Presenter / Organisation</a:t>
            </a:r>
          </a:p>
        </p:txBody>
      </p:sp>
      <p:sp>
        <p:nvSpPr>
          <p:cNvPr id="9" name="Text Placeholder 11"/>
          <p:cNvSpPr>
            <a:spLocks noGrp="1"/>
          </p:cNvSpPr>
          <p:nvPr>
            <p:ph type="body" sz="quarter" idx="13" hasCustomPrompt="1"/>
          </p:nvPr>
        </p:nvSpPr>
        <p:spPr>
          <a:xfrm>
            <a:off x="876300" y="5133975"/>
            <a:ext cx="5219700" cy="561975"/>
          </a:xfrm>
        </p:spPr>
        <p:txBody>
          <a:bodyPr/>
          <a:lstStyle>
            <a:lvl1pPr marL="0" indent="0">
              <a:buNone/>
              <a:defRPr>
                <a:solidFill>
                  <a:schemeClr val="bg1">
                    <a:lumMod val="75000"/>
                  </a:schemeClr>
                </a:solidFill>
              </a:defRPr>
            </a:lvl1pPr>
          </a:lstStyle>
          <a:p>
            <a:pPr lvl="0"/>
            <a:r>
              <a:rPr lang="en-US" dirty="0"/>
              <a:t>Event / Date</a:t>
            </a:r>
          </a:p>
          <a:p>
            <a:pPr lvl="0"/>
            <a:endParaRPr lang="en-US" dirty="0"/>
          </a:p>
        </p:txBody>
      </p:sp>
      <p:sp>
        <p:nvSpPr>
          <p:cNvPr id="12" name="Picture Placeholder 9"/>
          <p:cNvSpPr>
            <a:spLocks noGrp="1"/>
          </p:cNvSpPr>
          <p:nvPr>
            <p:ph type="pic" sz="quarter" idx="11" hasCustomPrompt="1"/>
          </p:nvPr>
        </p:nvSpPr>
        <p:spPr>
          <a:xfrm>
            <a:off x="7286625" y="4210050"/>
            <a:ext cx="1924050" cy="1333500"/>
          </a:xfrm>
        </p:spPr>
        <p:txBody>
          <a:bodyPr/>
          <a:lstStyle>
            <a:lvl1pPr marL="0" indent="0">
              <a:buNone/>
              <a:defRPr>
                <a:solidFill>
                  <a:schemeClr val="bg1">
                    <a:lumMod val="75000"/>
                  </a:schemeClr>
                </a:solidFill>
              </a:defRPr>
            </a:lvl1pPr>
          </a:lstStyle>
          <a:p>
            <a:r>
              <a:rPr lang="en-US" dirty="0"/>
              <a:t>Partner Logo</a:t>
            </a:r>
          </a:p>
        </p:txBody>
      </p:sp>
      <p:sp>
        <p:nvSpPr>
          <p:cNvPr id="4" name="TextBox 3"/>
          <p:cNvSpPr txBox="1"/>
          <p:nvPr userDrawn="1"/>
        </p:nvSpPr>
        <p:spPr>
          <a:xfrm>
            <a:off x="1790699" y="762000"/>
            <a:ext cx="8896351" cy="430887"/>
          </a:xfrm>
          <a:prstGeom prst="rect">
            <a:avLst/>
          </a:prstGeom>
          <a:noFill/>
        </p:spPr>
        <p:txBody>
          <a:bodyPr wrap="square" rtlCol="0">
            <a:spAutoFit/>
          </a:bodyPr>
          <a:lstStyle/>
          <a:p>
            <a:r>
              <a:rPr lang="en-US" sz="2200" b="1" dirty="0">
                <a:solidFill>
                  <a:schemeClr val="bg1">
                    <a:lumMod val="65000"/>
                  </a:schemeClr>
                </a:solidFill>
              </a:rPr>
              <a:t>Artificial Intelligence Threat Reporting &amp; Incidence report system</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5923" y="-114299"/>
            <a:ext cx="1513846" cy="1447800"/>
          </a:xfrm>
          <a:prstGeom prst="rect">
            <a:avLst/>
          </a:prstGeom>
        </p:spPr>
      </p:pic>
      <p:sp>
        <p:nvSpPr>
          <p:cNvPr id="10" name="Rounded Rectangle 9"/>
          <p:cNvSpPr/>
          <p:nvPr userDrawn="1"/>
        </p:nvSpPr>
        <p:spPr>
          <a:xfrm>
            <a:off x="11590020" y="2038442"/>
            <a:ext cx="182880" cy="4819558"/>
          </a:xfrm>
          <a:prstGeom prst="roundRect">
            <a:avLst/>
          </a:prstGeom>
          <a:solidFill>
            <a:srgbClr val="7F4F9F"/>
          </a:solidFill>
          <a:ln>
            <a:solidFill>
              <a:srgbClr val="7F4F9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Rounded Rectangle 14"/>
          <p:cNvSpPr/>
          <p:nvPr userDrawn="1"/>
        </p:nvSpPr>
        <p:spPr>
          <a:xfrm>
            <a:off x="11590656" y="0"/>
            <a:ext cx="182880" cy="1846555"/>
          </a:xfrm>
          <a:prstGeom prst="roundRect">
            <a:avLst/>
          </a:prstGeom>
          <a:solidFill>
            <a:srgbClr val="7F4F9F"/>
          </a:solidFill>
          <a:ln w="12700" cap="flat" cmpd="sng" algn="ctr">
            <a:solidFill>
              <a:srgbClr val="7F4F9F"/>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1899011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79400"/>
            <a:ext cx="8686800" cy="1092199"/>
          </a:xfrm>
        </p:spPr>
        <p:txBody>
          <a:bodyPr/>
          <a:lstStyle/>
          <a:p>
            <a:r>
              <a:rPr lang="en-US"/>
              <a:t>Click to edit Master title style</a:t>
            </a:r>
          </a:p>
        </p:txBody>
      </p:sp>
      <p:sp>
        <p:nvSpPr>
          <p:cNvPr id="3" name="Content Placeholder 2"/>
          <p:cNvSpPr>
            <a:spLocks noGrp="1"/>
          </p:cNvSpPr>
          <p:nvPr>
            <p:ph sz="half" idx="1"/>
          </p:nvPr>
        </p:nvSpPr>
        <p:spPr>
          <a:xfrm>
            <a:off x="838200" y="1828799"/>
            <a:ext cx="5181600" cy="434816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8799"/>
            <a:ext cx="5181600" cy="4348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11058525" y="6273800"/>
            <a:ext cx="447675" cy="365125"/>
          </a:xfrm>
          <a:prstGeom prst="rect">
            <a:avLst/>
          </a:prstGeom>
        </p:spPr>
        <p:txBody>
          <a:bodyPr/>
          <a:lstStyle>
            <a:lvl1pPr>
              <a:defRPr sz="1100"/>
            </a:lvl1pPr>
          </a:lstStyle>
          <a:p>
            <a:fld id="{57AC0E79-F531-4290-B37F-533038CC23F5}" type="slidenum">
              <a:rPr lang="en-US" smtClean="0"/>
              <a:pPr/>
              <a:t>‹#›</a:t>
            </a:fld>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6197" y="0"/>
            <a:ext cx="1787653" cy="1709661"/>
          </a:xfrm>
          <a:prstGeom prst="rect">
            <a:avLst/>
          </a:prstGeom>
        </p:spPr>
      </p:pic>
      <p:sp>
        <p:nvSpPr>
          <p:cNvPr id="12" name="Rounded Rectangle 11"/>
          <p:cNvSpPr/>
          <p:nvPr userDrawn="1"/>
        </p:nvSpPr>
        <p:spPr>
          <a:xfrm>
            <a:off x="419100" y="-17755"/>
            <a:ext cx="182880" cy="1846555"/>
          </a:xfrm>
          <a:prstGeom prst="roundRect">
            <a:avLst/>
          </a:prstGeom>
          <a:solidFill>
            <a:srgbClr val="7F4F9F"/>
          </a:solidFill>
          <a:ln w="12700" cap="flat" cmpd="sng" algn="ctr">
            <a:solidFill>
              <a:srgbClr val="7F4F9F"/>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Rounded Rectangle 13"/>
          <p:cNvSpPr/>
          <p:nvPr userDrawn="1"/>
        </p:nvSpPr>
        <p:spPr>
          <a:xfrm>
            <a:off x="419100" y="2038442"/>
            <a:ext cx="182880" cy="4819558"/>
          </a:xfrm>
          <a:prstGeom prst="roundRect">
            <a:avLst/>
          </a:prstGeom>
          <a:solidFill>
            <a:srgbClr val="7F4F9F"/>
          </a:solidFill>
          <a:ln>
            <a:solidFill>
              <a:srgbClr val="7F4F9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3795868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36551"/>
            <a:ext cx="8685212" cy="1035050"/>
          </a:xfrm>
        </p:spPr>
        <p:txBody>
          <a:bodyPr/>
          <a:lstStyle/>
          <a:p>
            <a:r>
              <a:rPr lang="en-US"/>
              <a:t>Click to edit Master title style</a:t>
            </a:r>
          </a:p>
        </p:txBody>
      </p:sp>
      <p:sp>
        <p:nvSpPr>
          <p:cNvPr id="3" name="Text Placeholder 2"/>
          <p:cNvSpPr>
            <a:spLocks noGrp="1"/>
          </p:cNvSpPr>
          <p:nvPr>
            <p:ph type="body" idx="1"/>
          </p:nvPr>
        </p:nvSpPr>
        <p:spPr>
          <a:xfrm>
            <a:off x="839788" y="1828799"/>
            <a:ext cx="5157787" cy="676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828799"/>
            <a:ext cx="5183188" cy="676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a:xfrm>
            <a:off x="11049000" y="6283325"/>
            <a:ext cx="457200" cy="365125"/>
          </a:xfrm>
          <a:prstGeom prst="rect">
            <a:avLst/>
          </a:prstGeom>
        </p:spPr>
        <p:txBody>
          <a:bodyPr/>
          <a:lstStyle>
            <a:lvl1pPr>
              <a:defRPr sz="1100"/>
            </a:lvl1pPr>
          </a:lstStyle>
          <a:p>
            <a:fld id="{57AC0E79-F531-4290-B37F-533038CC23F5}" type="slidenum">
              <a:rPr lang="en-US" smtClean="0"/>
              <a:pPr/>
              <a:t>‹#›</a:t>
            </a:fld>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6197" y="0"/>
            <a:ext cx="1787653" cy="1709661"/>
          </a:xfrm>
          <a:prstGeom prst="rect">
            <a:avLst/>
          </a:prstGeom>
        </p:spPr>
      </p:pic>
      <p:sp>
        <p:nvSpPr>
          <p:cNvPr id="12" name="Rounded Rectangle 11"/>
          <p:cNvSpPr/>
          <p:nvPr userDrawn="1"/>
        </p:nvSpPr>
        <p:spPr>
          <a:xfrm>
            <a:off x="419100" y="-17755"/>
            <a:ext cx="182880" cy="1846555"/>
          </a:xfrm>
          <a:prstGeom prst="roundRect">
            <a:avLst/>
          </a:prstGeom>
          <a:solidFill>
            <a:srgbClr val="7F4F9F"/>
          </a:solidFill>
          <a:ln w="12700" cap="flat" cmpd="sng" algn="ctr">
            <a:solidFill>
              <a:srgbClr val="7F4F9F"/>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Rounded Rectangle 15"/>
          <p:cNvSpPr/>
          <p:nvPr userDrawn="1"/>
        </p:nvSpPr>
        <p:spPr>
          <a:xfrm>
            <a:off x="419100" y="2038442"/>
            <a:ext cx="182880" cy="4819558"/>
          </a:xfrm>
          <a:prstGeom prst="roundRect">
            <a:avLst/>
          </a:prstGeom>
          <a:solidFill>
            <a:srgbClr val="7F4F9F"/>
          </a:solidFill>
          <a:ln>
            <a:solidFill>
              <a:srgbClr val="7F4F9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1803571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11049001" y="6302375"/>
            <a:ext cx="457199" cy="365125"/>
          </a:xfrm>
          <a:prstGeom prst="rect">
            <a:avLst/>
          </a:prstGeom>
        </p:spPr>
        <p:txBody>
          <a:bodyPr/>
          <a:lstStyle>
            <a:lvl1pPr>
              <a:defRPr sz="1100"/>
            </a:lvl1pPr>
          </a:lstStyle>
          <a:p>
            <a:fld id="{57AC0E79-F531-4290-B37F-533038CC23F5}" type="slidenum">
              <a:rPr lang="en-US" smtClean="0"/>
              <a:pPr/>
              <a:t>‹#›</a:t>
            </a:fld>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6197" y="0"/>
            <a:ext cx="1787653" cy="1709661"/>
          </a:xfrm>
          <a:prstGeom prst="rect">
            <a:avLst/>
          </a:prstGeom>
        </p:spPr>
      </p:pic>
      <p:sp>
        <p:nvSpPr>
          <p:cNvPr id="8" name="Rounded Rectangle 7"/>
          <p:cNvSpPr/>
          <p:nvPr userDrawn="1"/>
        </p:nvSpPr>
        <p:spPr>
          <a:xfrm>
            <a:off x="419100" y="-17755"/>
            <a:ext cx="182880" cy="1846555"/>
          </a:xfrm>
          <a:prstGeom prst="roundRect">
            <a:avLst/>
          </a:prstGeom>
          <a:solidFill>
            <a:srgbClr val="7F4F9F"/>
          </a:solidFill>
          <a:ln w="12700" cap="flat" cmpd="sng" algn="ctr">
            <a:solidFill>
              <a:srgbClr val="7F4F9F"/>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Rounded Rectangle 11"/>
          <p:cNvSpPr/>
          <p:nvPr userDrawn="1"/>
        </p:nvSpPr>
        <p:spPr>
          <a:xfrm>
            <a:off x="419100" y="2038442"/>
            <a:ext cx="182880" cy="4819558"/>
          </a:xfrm>
          <a:prstGeom prst="roundRect">
            <a:avLst/>
          </a:prstGeom>
          <a:solidFill>
            <a:srgbClr val="7F4F9F"/>
          </a:solidFill>
          <a:ln>
            <a:solidFill>
              <a:srgbClr val="7F4F9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2492730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049000" y="6311900"/>
            <a:ext cx="457200" cy="365125"/>
          </a:xfrm>
          <a:prstGeom prst="rect">
            <a:avLst/>
          </a:prstGeom>
        </p:spPr>
        <p:txBody>
          <a:bodyPr/>
          <a:lstStyle>
            <a:lvl1pPr>
              <a:defRPr sz="1100"/>
            </a:lvl1pPr>
          </a:lstStyle>
          <a:p>
            <a:fld id="{57AC0E79-F531-4290-B37F-533038CC23F5}" type="slidenum">
              <a:rPr lang="en-US" smtClean="0"/>
              <a:pPr/>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6197" y="0"/>
            <a:ext cx="1787653" cy="1709661"/>
          </a:xfrm>
          <a:prstGeom prst="rect">
            <a:avLst/>
          </a:prstGeom>
        </p:spPr>
      </p:pic>
      <p:sp>
        <p:nvSpPr>
          <p:cNvPr id="10" name="Rounded Rectangle 9"/>
          <p:cNvSpPr/>
          <p:nvPr userDrawn="1"/>
        </p:nvSpPr>
        <p:spPr>
          <a:xfrm>
            <a:off x="419100" y="-17755"/>
            <a:ext cx="182880" cy="1846555"/>
          </a:xfrm>
          <a:prstGeom prst="roundRect">
            <a:avLst/>
          </a:prstGeom>
          <a:solidFill>
            <a:srgbClr val="7F4F9F"/>
          </a:solidFill>
          <a:ln w="12700" cap="flat" cmpd="sng" algn="ctr">
            <a:solidFill>
              <a:srgbClr val="7F4F9F"/>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Rounded Rectangle 10"/>
          <p:cNvSpPr/>
          <p:nvPr userDrawn="1"/>
        </p:nvSpPr>
        <p:spPr>
          <a:xfrm>
            <a:off x="419100" y="2038442"/>
            <a:ext cx="182880" cy="4819558"/>
          </a:xfrm>
          <a:prstGeom prst="roundRect">
            <a:avLst/>
          </a:prstGeom>
          <a:solidFill>
            <a:srgbClr val="7F4F9F"/>
          </a:solidFill>
          <a:ln>
            <a:solidFill>
              <a:srgbClr val="7F4F9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3863670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itle,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838080" y="336600"/>
            <a:ext cx="8686080" cy="103428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58"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59"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5" name="PlaceHolder 4"/>
          <p:cNvSpPr>
            <a:spLocks noGrp="1"/>
          </p:cNvSpPr>
          <p:nvPr>
            <p:ph type="sldNum" idx="1"/>
          </p:nvPr>
        </p:nvSpPr>
        <p:spPr/>
        <p:txBody>
          <a:bodyPr/>
          <a:lstStyle/>
          <a:p>
            <a:fld id="{7EB4FD8D-C211-4510-B1A3-F5E290B1E972}" type="slidenum">
              <a:t>‹#›</a:t>
            </a:fld>
            <a:endParaRPr/>
          </a:p>
        </p:txBody>
      </p:sp>
      <p:sp>
        <p:nvSpPr>
          <p:cNvPr id="2" name="Rounded Rectangle 7">
            <a:extLst>
              <a:ext uri="{FF2B5EF4-FFF2-40B4-BE49-F238E27FC236}">
                <a16:creationId xmlns:a16="http://schemas.microsoft.com/office/drawing/2014/main" id="{9CBB345B-DF58-646A-1A43-7BF07CF8B2CB}"/>
              </a:ext>
            </a:extLst>
          </p:cNvPr>
          <p:cNvSpPr/>
          <p:nvPr userDrawn="1"/>
        </p:nvSpPr>
        <p:spPr>
          <a:xfrm>
            <a:off x="419100" y="0"/>
            <a:ext cx="182880" cy="1846555"/>
          </a:xfrm>
          <a:prstGeom prst="roundRect">
            <a:avLst/>
          </a:prstGeom>
          <a:solidFill>
            <a:srgbClr val="7F4F9F"/>
          </a:solidFill>
          <a:ln w="12700" cap="flat" cmpd="sng" algn="ctr">
            <a:solidFill>
              <a:srgbClr val="7F4F9F"/>
            </a:solidFill>
            <a:prstDash val="solid"/>
            <a:miter lim="800000"/>
          </a:ln>
          <a:effectLst/>
        </p:spPr>
        <p:txBody>
          <a:bodyPr rot="0" spcFirstLastPara="0" vert="horz" wrap="square" lIns="91422" tIns="45718" rIns="91422" bIns="45718" numCol="1" spcCol="0" rtlCol="0" fromWordArt="0" anchor="ctr" anchorCtr="0" forceAA="0" compatLnSpc="1">
            <a:prstTxWarp prst="textNoShape">
              <a:avLst/>
            </a:prstTxWarp>
            <a:noAutofit/>
          </a:bodyPr>
          <a:lstStyle/>
          <a:p>
            <a:endParaRPr lang="en-US"/>
          </a:p>
        </p:txBody>
      </p:sp>
      <p:sp>
        <p:nvSpPr>
          <p:cNvPr id="3" name="Rounded Rectangle 11">
            <a:extLst>
              <a:ext uri="{FF2B5EF4-FFF2-40B4-BE49-F238E27FC236}">
                <a16:creationId xmlns:a16="http://schemas.microsoft.com/office/drawing/2014/main" id="{47F2E431-FAE7-FAE5-FF6C-82B9120110BE}"/>
              </a:ext>
            </a:extLst>
          </p:cNvPr>
          <p:cNvSpPr/>
          <p:nvPr userDrawn="1"/>
        </p:nvSpPr>
        <p:spPr>
          <a:xfrm>
            <a:off x="419100" y="2038453"/>
            <a:ext cx="182880" cy="4819559"/>
          </a:xfrm>
          <a:prstGeom prst="roundRect">
            <a:avLst/>
          </a:prstGeom>
          <a:solidFill>
            <a:srgbClr val="7F4F9F"/>
          </a:solidFill>
          <a:ln>
            <a:solidFill>
              <a:srgbClr val="7F4F9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22" tIns="45718" rIns="91422" bIns="45718" numCol="1" spcCol="0" rtlCol="0" fromWordArt="0" anchor="ctr" anchorCtr="0" forceAA="0" compatLnSpc="1">
            <a:prstTxWarp prst="textNoShape">
              <a:avLst/>
            </a:prstTxWarp>
            <a:noAutofit/>
          </a:bodyPr>
          <a:lstStyle/>
          <a:p>
            <a:endParaRPr lang="en-US"/>
          </a:p>
        </p:txBody>
      </p:sp>
      <p:pic>
        <p:nvPicPr>
          <p:cNvPr id="4" name="Picture 3">
            <a:extLst>
              <a:ext uri="{FF2B5EF4-FFF2-40B4-BE49-F238E27FC236}">
                <a16:creationId xmlns:a16="http://schemas.microsoft.com/office/drawing/2014/main" id="{97C4ED47-61BC-9935-8C95-6A34C9F2416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071516" y="1"/>
            <a:ext cx="1183309" cy="1131683"/>
          </a:xfrm>
          <a:prstGeom prst="rect">
            <a:avLst/>
          </a:prstGeom>
        </p:spPr>
      </p:pic>
    </p:spTree>
    <p:extLst>
      <p:ext uri="{BB962C8B-B14F-4D97-AF65-F5344CB8AC3E}">
        <p14:creationId xmlns:p14="http://schemas.microsoft.com/office/powerpoint/2010/main" val="1586199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DD921-5662-4668-B892-32AC901F76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31018DE-E4D2-45A9-9210-C1F0CC409041}"/>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BED790-2E46-4FCE-AA59-4130F46C0AF3}"/>
              </a:ext>
            </a:extLst>
          </p:cNvPr>
          <p:cNvSpPr>
            <a:spLocks noGrp="1"/>
          </p:cNvSpPr>
          <p:nvPr>
            <p:ph type="dt" sz="half" idx="10"/>
          </p:nvPr>
        </p:nvSpPr>
        <p:spPr/>
        <p:txBody>
          <a:bodyPr lIns="121917" tIns="60958" rIns="121917" bIns="60958"/>
          <a:lstStyle/>
          <a:p>
            <a:fld id="{F91C3E83-F3D4-4BFF-91FD-BB479FE94225}" type="datetimeFigureOut">
              <a:rPr lang="en-US" smtClean="0"/>
              <a:t>3/6/2024</a:t>
            </a:fld>
            <a:endParaRPr lang="en-US"/>
          </a:p>
        </p:txBody>
      </p:sp>
      <p:sp>
        <p:nvSpPr>
          <p:cNvPr id="5" name="Footer Placeholder 4">
            <a:extLst>
              <a:ext uri="{FF2B5EF4-FFF2-40B4-BE49-F238E27FC236}">
                <a16:creationId xmlns:a16="http://schemas.microsoft.com/office/drawing/2014/main" id="{68DC2DCF-3368-4F7D-B83C-73A2BBBBC104}"/>
              </a:ext>
            </a:extLst>
          </p:cNvPr>
          <p:cNvSpPr>
            <a:spLocks noGrp="1"/>
          </p:cNvSpPr>
          <p:nvPr>
            <p:ph type="ftr" sz="quarter" idx="11"/>
          </p:nvPr>
        </p:nvSpPr>
        <p:spPr/>
        <p:txBody>
          <a:bodyPr lIns="121917" tIns="60958" rIns="121917" bIns="60958"/>
          <a:lstStyle/>
          <a:p>
            <a:endParaRPr lang="en-US"/>
          </a:p>
        </p:txBody>
      </p:sp>
      <p:sp>
        <p:nvSpPr>
          <p:cNvPr id="6" name="Slide Number Placeholder 5">
            <a:extLst>
              <a:ext uri="{FF2B5EF4-FFF2-40B4-BE49-F238E27FC236}">
                <a16:creationId xmlns:a16="http://schemas.microsoft.com/office/drawing/2014/main" id="{658B7332-C0C6-40D7-B80E-7058A85972BB}"/>
              </a:ext>
            </a:extLst>
          </p:cNvPr>
          <p:cNvSpPr>
            <a:spLocks noGrp="1"/>
          </p:cNvSpPr>
          <p:nvPr>
            <p:ph type="sldNum" sz="quarter" idx="12"/>
          </p:nvPr>
        </p:nvSpPr>
        <p:spPr/>
        <p:txBody>
          <a:bodyPr lIns="121917" tIns="60958" rIns="121917" bIns="60958"/>
          <a:lstStyle/>
          <a:p>
            <a:fld id="{15A1221C-7407-4E13-BC5F-8F92A531EACA}" type="slidenum">
              <a:rPr lang="en-US" smtClean="0"/>
              <a:t>‹#›</a:t>
            </a:fld>
            <a:endParaRPr lang="en-US"/>
          </a:p>
        </p:txBody>
      </p:sp>
    </p:spTree>
    <p:extLst>
      <p:ext uri="{BB962C8B-B14F-4D97-AF65-F5344CB8AC3E}">
        <p14:creationId xmlns:p14="http://schemas.microsoft.com/office/powerpoint/2010/main" val="385534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36551"/>
            <a:ext cx="8686800" cy="10350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55">
            <a:extLst>
              <a:ext uri="{FF2B5EF4-FFF2-40B4-BE49-F238E27FC236}">
                <a16:creationId xmlns:a16="http://schemas.microsoft.com/office/drawing/2014/main" id="{BE128059-0344-4B15-AFAE-F3673707EE58}"/>
              </a:ext>
            </a:extLst>
          </p:cNvPr>
          <p:cNvSpPr txBox="1">
            <a:spLocks/>
          </p:cNvSpPr>
          <p:nvPr userDrawn="1"/>
        </p:nvSpPr>
        <p:spPr>
          <a:xfrm>
            <a:off x="1466849" y="6324600"/>
            <a:ext cx="9153525" cy="409575"/>
          </a:xfrm>
          <a:prstGeom prst="rect">
            <a:avLst/>
          </a:prstGeom>
        </p:spPr>
        <p:txBody>
          <a:bodyPr>
            <a:noAutofit/>
          </a:bodyPr>
          <a:lstStyle>
            <a:lvl1pPr marL="0" indent="0" algn="l" defTabSz="914400" rtl="0" eaLnBrk="1" latinLnBrk="0" hangingPunct="1">
              <a:lnSpc>
                <a:spcPct val="90000"/>
              </a:lnSpc>
              <a:spcBef>
                <a:spcPts val="1000"/>
              </a:spcBef>
              <a:buClr>
                <a:schemeClr val="tx1"/>
              </a:buClr>
              <a:buFont typeface="Arial" panose="020B0604020202020204" pitchFamily="34" charset="0"/>
              <a:buNone/>
              <a:defRPr sz="1000" kern="1200">
                <a:solidFill>
                  <a:schemeClr val="bg1">
                    <a:lumMod val="25000"/>
                  </a:schemeClr>
                </a:solidFill>
                <a:latin typeface="+mn-lt"/>
                <a:ea typeface="+mn-ea"/>
                <a:cs typeface="+mn-cs"/>
              </a:defRPr>
            </a:lvl1pPr>
            <a:lvl2pPr marL="457200" indent="0" algn="just" defTabSz="914400" rtl="0" eaLnBrk="1" latinLnBrk="0" hangingPunct="1">
              <a:lnSpc>
                <a:spcPct val="90000"/>
              </a:lnSpc>
              <a:spcBef>
                <a:spcPts val="500"/>
              </a:spcBef>
              <a:buClr>
                <a:schemeClr val="tx1"/>
              </a:buClr>
              <a:buFont typeface="Courier New" panose="02070309020205020404" pitchFamily="49" charset="0"/>
              <a:buNone/>
              <a:defRPr sz="1200" kern="1200">
                <a:solidFill>
                  <a:schemeClr val="bg1">
                    <a:lumMod val="25000"/>
                  </a:schemeClr>
                </a:solidFill>
                <a:latin typeface="+mn-lt"/>
                <a:ea typeface="+mn-ea"/>
                <a:cs typeface="+mn-cs"/>
              </a:defRPr>
            </a:lvl2pPr>
            <a:lvl3pPr marL="914400" indent="0" algn="just" defTabSz="914400" rtl="0" eaLnBrk="1" latinLnBrk="0" hangingPunct="1">
              <a:lnSpc>
                <a:spcPct val="90000"/>
              </a:lnSpc>
              <a:spcBef>
                <a:spcPts val="500"/>
              </a:spcBef>
              <a:buClr>
                <a:schemeClr val="tx1"/>
              </a:buClr>
              <a:buFont typeface="Wingdings" panose="05000000000000000000" pitchFamily="2" charset="2"/>
              <a:buNone/>
              <a:defRPr sz="1200" kern="1200">
                <a:solidFill>
                  <a:schemeClr val="bg1">
                    <a:lumMod val="25000"/>
                  </a:schemeClr>
                </a:solidFill>
                <a:latin typeface="+mn-lt"/>
                <a:ea typeface="+mn-ea"/>
                <a:cs typeface="+mn-cs"/>
              </a:defRPr>
            </a:lvl3pPr>
            <a:lvl4pPr marL="1371600" indent="0" algn="just" defTabSz="914400" rtl="0" eaLnBrk="1" latinLnBrk="0" hangingPunct="1">
              <a:lnSpc>
                <a:spcPct val="90000"/>
              </a:lnSpc>
              <a:spcBef>
                <a:spcPts val="500"/>
              </a:spcBef>
              <a:buClr>
                <a:schemeClr val="tx1"/>
              </a:buClr>
              <a:buFont typeface="Wingdings" panose="05000000000000000000" pitchFamily="2" charset="2"/>
              <a:buNone/>
              <a:defRPr sz="1200" kern="1200">
                <a:solidFill>
                  <a:schemeClr val="bg1">
                    <a:lumMod val="25000"/>
                  </a:schemeClr>
                </a:solidFill>
                <a:latin typeface="+mn-lt"/>
                <a:ea typeface="+mn-ea"/>
                <a:cs typeface="+mn-cs"/>
              </a:defRPr>
            </a:lvl4pPr>
            <a:lvl5pPr marL="1828800" indent="0" algn="just" defTabSz="914400" rtl="0" eaLnBrk="1" latinLnBrk="0" hangingPunct="1">
              <a:lnSpc>
                <a:spcPct val="90000"/>
              </a:lnSpc>
              <a:spcBef>
                <a:spcPts val="500"/>
              </a:spcBef>
              <a:buClr>
                <a:schemeClr val="tx1"/>
              </a:buClr>
              <a:buFont typeface="Wingdings" panose="05000000000000000000" pitchFamily="2" charset="2"/>
              <a:buNone/>
              <a:defRPr sz="1200" kern="1200">
                <a:solidFill>
                  <a:schemeClr val="bg1">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660066"/>
              </a:buClr>
              <a:buSzTx/>
              <a:buFont typeface="Arial" panose="020B0604020202020204" pitchFamily="34" charset="0"/>
              <a:buNone/>
              <a:tabLst/>
              <a:defRPr/>
            </a:pPr>
            <a:r>
              <a:rPr kumimoji="0" lang="en-US" sz="1050" b="0" i="0" u="none" strike="noStrike" kern="1200" cap="none" spc="0" normalizeH="0" baseline="0" noProof="0" dirty="0">
                <a:ln>
                  <a:noFill/>
                </a:ln>
                <a:solidFill>
                  <a:srgbClr val="F2F2F2">
                    <a:lumMod val="25000"/>
                  </a:srgbClr>
                </a:solidFill>
                <a:effectLst/>
                <a:uLnTx/>
                <a:uFillTx/>
                <a:latin typeface="+mn-lt"/>
                <a:ea typeface="+mn-ea"/>
                <a:cs typeface="+mn-cs"/>
              </a:rPr>
              <a:t>This project has received funding from the European Union’s Horizon 2020 research and innovation programme under grant agreement no 101021727. This material reflects only the authors’ view and European Commission is not responsible for any use that may be made of the information it contains.</a:t>
            </a:r>
          </a:p>
        </p:txBody>
      </p:sp>
      <p:pic>
        <p:nvPicPr>
          <p:cNvPr id="12" name="Kép 22">
            <a:extLst>
              <a:ext uri="{FF2B5EF4-FFF2-40B4-BE49-F238E27FC236}">
                <a16:creationId xmlns:a16="http://schemas.microsoft.com/office/drawing/2014/main" id="{525EECDF-2A65-4716-8F0E-F5A37559EAE6}"/>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871970" y="6362699"/>
            <a:ext cx="537730" cy="364645"/>
          </a:xfrm>
          <a:prstGeom prst="rect">
            <a:avLst/>
          </a:prstGeom>
          <a:noFill/>
        </p:spPr>
      </p:pic>
    </p:spTree>
    <p:extLst>
      <p:ext uri="{BB962C8B-B14F-4D97-AF65-F5344CB8AC3E}">
        <p14:creationId xmlns:p14="http://schemas.microsoft.com/office/powerpoint/2010/main" val="1674242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ftr="0" dt="0"/>
  <p:txStyles>
    <p:titleStyle>
      <a:lvl1pPr algn="l" defTabSz="914400" rtl="0" eaLnBrk="1" latinLnBrk="0" hangingPunct="1">
        <a:lnSpc>
          <a:spcPct val="90000"/>
        </a:lnSpc>
        <a:spcBef>
          <a:spcPct val="0"/>
        </a:spcBef>
        <a:buNone/>
        <a:defRPr sz="4000" kern="1200">
          <a:solidFill>
            <a:srgbClr val="838487"/>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838487"/>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ü"/>
        <a:defRPr sz="2000" kern="1200">
          <a:solidFill>
            <a:srgbClr val="838487"/>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1800" kern="1200">
          <a:solidFill>
            <a:srgbClr val="83848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7416" userDrawn="1">
          <p15:clr>
            <a:srgbClr val="F26B43"/>
          </p15:clr>
        </p15:guide>
        <p15:guide id="3" pos="7248" userDrawn="1">
          <p15:clr>
            <a:srgbClr val="F26B43"/>
          </p15:clr>
        </p15:guide>
        <p15:guide id="4" orient="horz" pos="3072" userDrawn="1">
          <p15:clr>
            <a:srgbClr val="F26B43"/>
          </p15:clr>
        </p15:guide>
        <p15:guide id="5" pos="264" userDrawn="1">
          <p15:clr>
            <a:srgbClr val="F26B43"/>
          </p15:clr>
        </p15:guide>
        <p15:guide id="6" pos="420" userDrawn="1">
          <p15:clr>
            <a:srgbClr val="F26B43"/>
          </p15:clr>
        </p15:guide>
        <p15:guide id="7" orient="horz" pos="864" userDrawn="1">
          <p15:clr>
            <a:srgbClr val="F26B43"/>
          </p15:clr>
        </p15:guide>
        <p15:guide id="8" orient="horz" pos="1152" userDrawn="1">
          <p15:clr>
            <a:srgbClr val="F26B43"/>
          </p15:clr>
        </p15:guide>
        <p15:guide id="9" orient="horz" pos="72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sv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3.png"/><Relationship Id="rId5" Type="http://schemas.microsoft.com/office/2007/relationships/hdphoto" Target="../media/hdphoto1.wdp"/><Relationship Id="rId4" Type="http://schemas.openxmlformats.org/officeDocument/2006/relationships/image" Target="../media/image32.png"/><Relationship Id="rId9" Type="http://schemas.microsoft.com/office/2007/relationships/hdphoto" Target="../media/hdphoto2.wdp"/></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tiff"/><Relationship Id="rId5" Type="http://schemas.openxmlformats.org/officeDocument/2006/relationships/image" Target="../media/image13.jpe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svg"/><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mailto:sofia.tsekeridou@netcompany-Intrasoft.com" TargetMode="External"/><Relationship Id="rId2" Type="http://schemas.openxmlformats.org/officeDocument/2006/relationships/hyperlink" Target="mailto:dimitrios.skias@netcompany-intrasoft.com" TargetMode="Externa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hyperlink" Target="https://84.88.40.110:334/ui/#/host/vms/12" TargetMode="External"/><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74.png"/></Relationships>
</file>

<file path=ppt/slides/_rels/slide6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jpeg"/><Relationship Id="rId7"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image" Target="../media/image81.png"/></Relationships>
</file>

<file path=ppt/slides/_rels/slide67.xml.rels><?xml version="1.0" encoding="UTF-8" standalone="yes"?>
<Relationships xmlns="http://schemas.openxmlformats.org/package/2006/relationships"><Relationship Id="rId8" Type="http://schemas.openxmlformats.org/officeDocument/2006/relationships/image" Target="../media/image86.png"/><Relationship Id="rId13" Type="http://schemas.microsoft.com/office/2007/relationships/hdphoto" Target="../media/hdphoto5.wdp"/><Relationship Id="rId18" Type="http://schemas.microsoft.com/office/2007/relationships/hdphoto" Target="../media/hdphoto7.wdp"/><Relationship Id="rId3" Type="http://schemas.openxmlformats.org/officeDocument/2006/relationships/image" Target="../media/image82.png"/><Relationship Id="rId7" Type="http://schemas.microsoft.com/office/2007/relationships/hdphoto" Target="../media/hdphoto3.wdp"/><Relationship Id="rId12" Type="http://schemas.openxmlformats.org/officeDocument/2006/relationships/image" Target="../media/image89.png"/><Relationship Id="rId17" Type="http://schemas.openxmlformats.org/officeDocument/2006/relationships/image" Target="../media/image92.png"/><Relationship Id="rId2" Type="http://schemas.openxmlformats.org/officeDocument/2006/relationships/notesSlide" Target="../notesSlides/notesSlide24.xml"/><Relationship Id="rId16" Type="http://schemas.microsoft.com/office/2007/relationships/hdphoto" Target="../media/hdphoto6.wdp"/><Relationship Id="rId1" Type="http://schemas.openxmlformats.org/officeDocument/2006/relationships/slideLayout" Target="../slideLayouts/slideLayout9.xml"/><Relationship Id="rId6" Type="http://schemas.openxmlformats.org/officeDocument/2006/relationships/image" Target="../media/image85.png"/><Relationship Id="rId11" Type="http://schemas.openxmlformats.org/officeDocument/2006/relationships/image" Target="../media/image88.png"/><Relationship Id="rId5" Type="http://schemas.openxmlformats.org/officeDocument/2006/relationships/image" Target="../media/image84.png"/><Relationship Id="rId15" Type="http://schemas.openxmlformats.org/officeDocument/2006/relationships/image" Target="../media/image91.png"/><Relationship Id="rId10" Type="http://schemas.openxmlformats.org/officeDocument/2006/relationships/image" Target="../media/image87.png"/><Relationship Id="rId19" Type="http://schemas.openxmlformats.org/officeDocument/2006/relationships/image" Target="../media/image7.png"/><Relationship Id="rId4" Type="http://schemas.openxmlformats.org/officeDocument/2006/relationships/image" Target="../media/image83.png"/><Relationship Id="rId9" Type="http://schemas.microsoft.com/office/2007/relationships/hdphoto" Target="../media/hdphoto4.wdp"/><Relationship Id="rId14" Type="http://schemas.openxmlformats.org/officeDocument/2006/relationships/image" Target="../media/image90.png"/></Relationships>
</file>

<file path=ppt/slides/_rels/slide68.xml.rels><?xml version="1.0" encoding="UTF-8" standalone="yes"?>
<Relationships xmlns="http://schemas.openxmlformats.org/package/2006/relationships"><Relationship Id="rId8" Type="http://schemas.openxmlformats.org/officeDocument/2006/relationships/image" Target="../media/image80.png"/><Relationship Id="rId13" Type="http://schemas.microsoft.com/office/2007/relationships/hdphoto" Target="../media/hdphoto8.wdp"/><Relationship Id="rId3" Type="http://schemas.openxmlformats.org/officeDocument/2006/relationships/image" Target="../media/image75.jpeg"/><Relationship Id="rId7" Type="http://schemas.openxmlformats.org/officeDocument/2006/relationships/image" Target="../media/image79.png"/><Relationship Id="rId12" Type="http://schemas.openxmlformats.org/officeDocument/2006/relationships/image" Target="../media/image95.png"/><Relationship Id="rId2" Type="http://schemas.openxmlformats.org/officeDocument/2006/relationships/notesSlide" Target="../notesSlides/notesSlide25.xml"/><Relationship Id="rId16" Type="http://schemas.openxmlformats.org/officeDocument/2006/relationships/image" Target="../media/image97.svg"/><Relationship Id="rId1" Type="http://schemas.openxmlformats.org/officeDocument/2006/relationships/slideLayout" Target="../slideLayouts/slideLayout8.xml"/><Relationship Id="rId6" Type="http://schemas.openxmlformats.org/officeDocument/2006/relationships/image" Target="../media/image78.png"/><Relationship Id="rId11" Type="http://schemas.openxmlformats.org/officeDocument/2006/relationships/image" Target="../media/image94.svg"/><Relationship Id="rId5" Type="http://schemas.openxmlformats.org/officeDocument/2006/relationships/image" Target="../media/image77.png"/><Relationship Id="rId15" Type="http://schemas.openxmlformats.org/officeDocument/2006/relationships/image" Target="../media/image96.png"/><Relationship Id="rId10" Type="http://schemas.openxmlformats.org/officeDocument/2006/relationships/image" Target="../media/image93.png"/><Relationship Id="rId4" Type="http://schemas.openxmlformats.org/officeDocument/2006/relationships/image" Target="../media/image76.png"/><Relationship Id="rId9" Type="http://schemas.openxmlformats.org/officeDocument/2006/relationships/image" Target="../media/image81.png"/><Relationship Id="rId14" Type="http://schemas.openxmlformats.org/officeDocument/2006/relationships/image" Target="../media/image82.png"/></Relationships>
</file>

<file path=ppt/slides/_rels/slide69.xml.rels><?xml version="1.0" encoding="UTF-8" standalone="yes"?>
<Relationships xmlns="http://schemas.openxmlformats.org/package/2006/relationships"><Relationship Id="rId8" Type="http://schemas.openxmlformats.org/officeDocument/2006/relationships/image" Target="../media/image86.png"/><Relationship Id="rId13" Type="http://schemas.microsoft.com/office/2007/relationships/hdphoto" Target="../media/hdphoto5.wdp"/><Relationship Id="rId18" Type="http://schemas.openxmlformats.org/officeDocument/2006/relationships/image" Target="../media/image7.png"/><Relationship Id="rId3" Type="http://schemas.openxmlformats.org/officeDocument/2006/relationships/image" Target="../media/image82.png"/><Relationship Id="rId21" Type="http://schemas.openxmlformats.org/officeDocument/2006/relationships/image" Target="../media/image94.svg"/><Relationship Id="rId7" Type="http://schemas.microsoft.com/office/2007/relationships/hdphoto" Target="../media/hdphoto3.wdp"/><Relationship Id="rId12" Type="http://schemas.openxmlformats.org/officeDocument/2006/relationships/image" Target="../media/image90.png"/><Relationship Id="rId17" Type="http://schemas.microsoft.com/office/2007/relationships/hdphoto" Target="../media/hdphoto7.wdp"/><Relationship Id="rId2" Type="http://schemas.openxmlformats.org/officeDocument/2006/relationships/notesSlide" Target="../notesSlides/notesSlide26.xml"/><Relationship Id="rId16" Type="http://schemas.openxmlformats.org/officeDocument/2006/relationships/image" Target="../media/image92.png"/><Relationship Id="rId20" Type="http://schemas.openxmlformats.org/officeDocument/2006/relationships/image" Target="../media/image93.png"/><Relationship Id="rId1" Type="http://schemas.openxmlformats.org/officeDocument/2006/relationships/slideLayout" Target="../slideLayouts/slideLayout9.xml"/><Relationship Id="rId6" Type="http://schemas.openxmlformats.org/officeDocument/2006/relationships/image" Target="../media/image85.png"/><Relationship Id="rId11" Type="http://schemas.openxmlformats.org/officeDocument/2006/relationships/image" Target="../media/image88.png"/><Relationship Id="rId5" Type="http://schemas.openxmlformats.org/officeDocument/2006/relationships/image" Target="../media/image84.png"/><Relationship Id="rId15" Type="http://schemas.microsoft.com/office/2007/relationships/hdphoto" Target="../media/hdphoto6.wdp"/><Relationship Id="rId23" Type="http://schemas.openxmlformats.org/officeDocument/2006/relationships/image" Target="../media/image97.svg"/><Relationship Id="rId10" Type="http://schemas.openxmlformats.org/officeDocument/2006/relationships/image" Target="../media/image87.png"/><Relationship Id="rId19" Type="http://schemas.openxmlformats.org/officeDocument/2006/relationships/image" Target="../media/image89.png"/><Relationship Id="rId4" Type="http://schemas.openxmlformats.org/officeDocument/2006/relationships/image" Target="../media/image83.png"/><Relationship Id="rId9" Type="http://schemas.microsoft.com/office/2007/relationships/hdphoto" Target="../media/hdphoto4.wdp"/><Relationship Id="rId14" Type="http://schemas.openxmlformats.org/officeDocument/2006/relationships/image" Target="../media/image91.png"/><Relationship Id="rId22" Type="http://schemas.openxmlformats.org/officeDocument/2006/relationships/image" Target="../media/image9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image" Target="../media/image86.png"/><Relationship Id="rId13" Type="http://schemas.microsoft.com/office/2007/relationships/hdphoto" Target="../media/hdphoto6.wdp"/><Relationship Id="rId18" Type="http://schemas.microsoft.com/office/2007/relationships/hdphoto" Target="../media/hdphoto5.wdp"/><Relationship Id="rId3" Type="http://schemas.openxmlformats.org/officeDocument/2006/relationships/image" Target="../media/image82.png"/><Relationship Id="rId7" Type="http://schemas.microsoft.com/office/2007/relationships/hdphoto" Target="../media/hdphoto3.wdp"/><Relationship Id="rId12" Type="http://schemas.openxmlformats.org/officeDocument/2006/relationships/image" Target="../media/image91.png"/><Relationship Id="rId17" Type="http://schemas.openxmlformats.org/officeDocument/2006/relationships/image" Target="../media/image90.png"/><Relationship Id="rId2" Type="http://schemas.openxmlformats.org/officeDocument/2006/relationships/notesSlide" Target="../notesSlides/notesSlide28.xml"/><Relationship Id="rId16" Type="http://schemas.openxmlformats.org/officeDocument/2006/relationships/image" Target="../media/image7.png"/><Relationship Id="rId20" Type="http://schemas.openxmlformats.org/officeDocument/2006/relationships/image" Target="../media/image102.png"/><Relationship Id="rId1" Type="http://schemas.openxmlformats.org/officeDocument/2006/relationships/slideLayout" Target="../slideLayouts/slideLayout9.xml"/><Relationship Id="rId6" Type="http://schemas.openxmlformats.org/officeDocument/2006/relationships/image" Target="../media/image85.png"/><Relationship Id="rId11" Type="http://schemas.openxmlformats.org/officeDocument/2006/relationships/image" Target="../media/image88.png"/><Relationship Id="rId5" Type="http://schemas.openxmlformats.org/officeDocument/2006/relationships/image" Target="../media/image84.png"/><Relationship Id="rId15" Type="http://schemas.microsoft.com/office/2007/relationships/hdphoto" Target="../media/hdphoto7.wdp"/><Relationship Id="rId10" Type="http://schemas.openxmlformats.org/officeDocument/2006/relationships/image" Target="../media/image87.png"/><Relationship Id="rId19" Type="http://schemas.openxmlformats.org/officeDocument/2006/relationships/image" Target="../media/image89.png"/><Relationship Id="rId4" Type="http://schemas.openxmlformats.org/officeDocument/2006/relationships/image" Target="../media/image83.png"/><Relationship Id="rId9" Type="http://schemas.microsoft.com/office/2007/relationships/hdphoto" Target="../media/hdphoto4.wdp"/><Relationship Id="rId14" Type="http://schemas.openxmlformats.org/officeDocument/2006/relationships/image" Target="../media/image92.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86CBD38-95CE-4247-BDA9-56A876F6DEA5}"/>
              </a:ext>
            </a:extLst>
          </p:cNvPr>
          <p:cNvPicPr>
            <a:picLocks noChangeAspect="1"/>
          </p:cNvPicPr>
          <p:nvPr/>
        </p:nvPicPr>
        <p:blipFill rotWithShape="1">
          <a:blip r:embed="rId2"/>
          <a:srcRect t="25122" r="4056" b="7389"/>
          <a:stretch/>
        </p:blipFill>
        <p:spPr>
          <a:xfrm>
            <a:off x="11151" y="1505415"/>
            <a:ext cx="11775688" cy="4371279"/>
          </a:xfrm>
          <a:prstGeom prst="rect">
            <a:avLst/>
          </a:prstGeom>
        </p:spPr>
      </p:pic>
    </p:spTree>
    <p:extLst>
      <p:ext uri="{BB962C8B-B14F-4D97-AF65-F5344CB8AC3E}">
        <p14:creationId xmlns:p14="http://schemas.microsoft.com/office/powerpoint/2010/main" val="32266084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2044659"/>
            <a:ext cx="10515600" cy="1133637"/>
          </a:xfrm>
        </p:spPr>
        <p:txBody>
          <a:bodyPr>
            <a:normAutofit fontScale="90000"/>
          </a:bodyPr>
          <a:lstStyle/>
          <a:p>
            <a:pPr algn="l"/>
            <a:r>
              <a:rPr lang="en-US" dirty="0"/>
              <a:t>Barcelona PUC Demo: 1</a:t>
            </a:r>
            <a:r>
              <a:rPr lang="en-US" baseline="30000" dirty="0"/>
              <a:t>st</a:t>
            </a:r>
            <a:r>
              <a:rPr lang="en-US" dirty="0"/>
              <a:t> Round of Pilots</a:t>
            </a:r>
            <a:endParaRPr lang="en-US" b="1" dirty="0">
              <a:highlight>
                <a:srgbClr val="FFFF00"/>
              </a:highlight>
            </a:endParaRPr>
          </a:p>
        </p:txBody>
      </p:sp>
      <p:sp>
        <p:nvSpPr>
          <p:cNvPr id="3" name="Text Placeholder 2"/>
          <p:cNvSpPr>
            <a:spLocks noGrp="1"/>
          </p:cNvSpPr>
          <p:nvPr>
            <p:ph type="body" idx="1"/>
          </p:nvPr>
        </p:nvSpPr>
        <p:spPr/>
        <p:txBody>
          <a:bodyPr>
            <a:normAutofit/>
          </a:bodyPr>
          <a:lstStyle/>
          <a:p>
            <a:r>
              <a:rPr lang="en-US" dirty="0"/>
              <a:t>IRIS Consortium</a:t>
            </a:r>
          </a:p>
        </p:txBody>
      </p:sp>
      <p:sp>
        <p:nvSpPr>
          <p:cNvPr id="4" name="Text Placeholder 3"/>
          <p:cNvSpPr>
            <a:spLocks noGrp="1"/>
          </p:cNvSpPr>
          <p:nvPr>
            <p:ph type="body" idx="13"/>
          </p:nvPr>
        </p:nvSpPr>
        <p:spPr>
          <a:xfrm>
            <a:off x="876300" y="5133975"/>
            <a:ext cx="6047014" cy="874939"/>
          </a:xfrm>
        </p:spPr>
        <p:txBody>
          <a:bodyPr>
            <a:normAutofit/>
          </a:bodyPr>
          <a:lstStyle/>
          <a:p>
            <a:r>
              <a:rPr lang="en-US" dirty="0"/>
              <a:t>PUC1 Demo Meeting|07/03/2024</a:t>
            </a:r>
          </a:p>
        </p:txBody>
      </p:sp>
    </p:spTree>
    <p:extLst>
      <p:ext uri="{BB962C8B-B14F-4D97-AF65-F5344CB8AC3E}">
        <p14:creationId xmlns:p14="http://schemas.microsoft.com/office/powerpoint/2010/main" val="225682305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8"/>
          <p:cNvSpPr txBox="1">
            <a:spLocks noGrp="1"/>
          </p:cNvSpPr>
          <p:nvPr>
            <p:ph type="body" idx="1"/>
          </p:nvPr>
        </p:nvSpPr>
        <p:spPr>
          <a:xfrm>
            <a:off x="4381820" y="1608314"/>
            <a:ext cx="7374751" cy="4572696"/>
          </a:xfrm>
          <a:prstGeom prst="rect">
            <a:avLst/>
          </a:prstGeom>
          <a:noFill/>
          <a:ln>
            <a:noFill/>
          </a:ln>
        </p:spPr>
        <p:txBody>
          <a:bodyPr spcFirstLastPara="1" wrap="square" lIns="91425" tIns="45700" rIns="91425" bIns="45700" anchor="t" anchorCtr="0">
            <a:noAutofit/>
          </a:bodyPr>
          <a:lstStyle/>
          <a:p>
            <a:pPr marL="514350" lvl="0" indent="-514350" algn="just" rtl="0">
              <a:lnSpc>
                <a:spcPct val="80000"/>
              </a:lnSpc>
              <a:spcBef>
                <a:spcPts val="0"/>
              </a:spcBef>
              <a:spcAft>
                <a:spcPts val="0"/>
              </a:spcAft>
              <a:buClr>
                <a:srgbClr val="626265"/>
              </a:buClr>
              <a:buSzPts val="2400"/>
              <a:buFont typeface="Open Sans"/>
              <a:buAutoNum type="arabicPeriod"/>
            </a:pPr>
            <a:r>
              <a:rPr lang="en-AU" dirty="0">
                <a:solidFill>
                  <a:schemeClr val="tx1">
                    <a:lumMod val="75000"/>
                  </a:schemeClr>
                </a:solidFill>
                <a:latin typeface="Calibri" panose="020F0502020204030204" pitchFamily="34" charset="0"/>
                <a:cs typeface="Calibri" panose="020F0502020204030204" pitchFamily="34" charset="0"/>
              </a:rPr>
              <a:t>List 3 values embedded in or promoted by IRIS technology which are relevant to your life or field of practice</a:t>
            </a:r>
          </a:p>
          <a:p>
            <a:pPr marL="514350" lvl="0" indent="-514350" algn="just" rtl="0">
              <a:lnSpc>
                <a:spcPct val="80000"/>
              </a:lnSpc>
              <a:spcBef>
                <a:spcPts val="0"/>
              </a:spcBef>
              <a:spcAft>
                <a:spcPts val="0"/>
              </a:spcAft>
              <a:buClr>
                <a:srgbClr val="626265"/>
              </a:buClr>
              <a:buSzPts val="2400"/>
              <a:buFont typeface="Open Sans"/>
              <a:buAutoNum type="arabicPeriod"/>
            </a:pPr>
            <a:endParaRPr lang="en-AU" dirty="0">
              <a:solidFill>
                <a:schemeClr val="tx1">
                  <a:lumMod val="75000"/>
                </a:schemeClr>
              </a:solidFill>
              <a:latin typeface="Calibri" panose="020F0502020204030204" pitchFamily="34" charset="0"/>
              <a:cs typeface="Calibri" panose="020F0502020204030204" pitchFamily="34" charset="0"/>
            </a:endParaRPr>
          </a:p>
          <a:p>
            <a:pPr marL="514350" lvl="0" indent="-514350" algn="just" rtl="0">
              <a:lnSpc>
                <a:spcPct val="80000"/>
              </a:lnSpc>
              <a:spcBef>
                <a:spcPts val="0"/>
              </a:spcBef>
              <a:spcAft>
                <a:spcPts val="0"/>
              </a:spcAft>
              <a:buClr>
                <a:srgbClr val="626265"/>
              </a:buClr>
              <a:buSzPts val="2400"/>
              <a:buFont typeface="Open Sans"/>
              <a:buAutoNum type="arabicPeriod"/>
            </a:pPr>
            <a:endParaRPr lang="en-AU" dirty="0">
              <a:solidFill>
                <a:schemeClr val="tx1">
                  <a:lumMod val="75000"/>
                </a:schemeClr>
              </a:solidFill>
              <a:latin typeface="Calibri" panose="020F0502020204030204" pitchFamily="34" charset="0"/>
              <a:cs typeface="Calibri" panose="020F0502020204030204" pitchFamily="34" charset="0"/>
            </a:endParaRPr>
          </a:p>
          <a:p>
            <a:pPr marL="514350" lvl="0" indent="-514350" algn="just" rtl="0">
              <a:lnSpc>
                <a:spcPct val="80000"/>
              </a:lnSpc>
              <a:spcBef>
                <a:spcPts val="0"/>
              </a:spcBef>
              <a:spcAft>
                <a:spcPts val="0"/>
              </a:spcAft>
              <a:buClr>
                <a:srgbClr val="626265"/>
              </a:buClr>
              <a:buSzPts val="2400"/>
              <a:buFont typeface="Open Sans"/>
              <a:buAutoNum type="arabicPeriod"/>
            </a:pPr>
            <a:endParaRPr lang="en-AU" dirty="0">
              <a:solidFill>
                <a:schemeClr val="tx1">
                  <a:lumMod val="75000"/>
                </a:schemeClr>
              </a:solidFill>
              <a:latin typeface="Calibri" panose="020F0502020204030204" pitchFamily="34" charset="0"/>
              <a:cs typeface="Calibri" panose="020F0502020204030204" pitchFamily="34" charset="0"/>
            </a:endParaRPr>
          </a:p>
          <a:p>
            <a:pPr marL="514350" lvl="0" indent="-514350" algn="just" rtl="0">
              <a:lnSpc>
                <a:spcPct val="80000"/>
              </a:lnSpc>
              <a:spcBef>
                <a:spcPts val="0"/>
              </a:spcBef>
              <a:spcAft>
                <a:spcPts val="0"/>
              </a:spcAft>
              <a:buClr>
                <a:srgbClr val="626265"/>
              </a:buClr>
              <a:buSzPts val="2400"/>
              <a:buFont typeface="Open Sans"/>
              <a:buAutoNum type="arabicPeriod"/>
            </a:pPr>
            <a:endParaRPr lang="en-AU" dirty="0">
              <a:solidFill>
                <a:schemeClr val="tx1">
                  <a:lumMod val="75000"/>
                </a:schemeClr>
              </a:solidFill>
              <a:latin typeface="Calibri" panose="020F0502020204030204" pitchFamily="34" charset="0"/>
              <a:cs typeface="Calibri" panose="020F0502020204030204" pitchFamily="34" charset="0"/>
            </a:endParaRPr>
          </a:p>
          <a:p>
            <a:pPr marL="514350" lvl="0" indent="-514350" algn="just" rtl="0">
              <a:lnSpc>
                <a:spcPct val="80000"/>
              </a:lnSpc>
              <a:spcBef>
                <a:spcPts val="0"/>
              </a:spcBef>
              <a:spcAft>
                <a:spcPts val="0"/>
              </a:spcAft>
              <a:buClr>
                <a:srgbClr val="626265"/>
              </a:buClr>
              <a:buSzPts val="2400"/>
              <a:buFont typeface="Open Sans"/>
              <a:buAutoNum type="arabicPeriod"/>
            </a:pPr>
            <a:r>
              <a:rPr lang="en-AU" dirty="0">
                <a:solidFill>
                  <a:schemeClr val="tx1">
                    <a:lumMod val="75000"/>
                  </a:schemeClr>
                </a:solidFill>
                <a:latin typeface="Calibri" panose="020F0502020204030204" pitchFamily="34" charset="0"/>
                <a:ea typeface="Calibri"/>
                <a:cs typeface="Calibri" panose="020F0502020204030204" pitchFamily="34" charset="0"/>
                <a:sym typeface="Calibri"/>
              </a:rPr>
              <a:t>Can you imagine situations where the use of IRIS might conflict with your own values, needs or desires? Why or why not?</a:t>
            </a:r>
            <a:r>
              <a:rPr lang="en-AU" dirty="0">
                <a:solidFill>
                  <a:schemeClr val="tx1">
                    <a:lumMod val="75000"/>
                  </a:schemeClr>
                </a:solidFill>
                <a:latin typeface="Calibri" panose="020F0502020204030204" pitchFamily="34" charset="0"/>
                <a:cs typeface="Calibri" panose="020F0502020204030204" pitchFamily="34" charset="0"/>
              </a:rPr>
              <a:t> </a:t>
            </a:r>
            <a:endParaRPr lang="en-AU" sz="2400" dirty="0">
              <a:solidFill>
                <a:schemeClr val="tx1">
                  <a:lumMod val="75000"/>
                </a:schemeClr>
              </a:solidFill>
              <a:latin typeface="Calibri" panose="020F0502020204030204" pitchFamily="34" charset="0"/>
              <a:cs typeface="Calibri" panose="020F0502020204030204" pitchFamily="34" charset="0"/>
            </a:endParaRPr>
          </a:p>
          <a:p>
            <a:pPr marL="228600" lvl="0" indent="-50800" algn="just" rtl="0">
              <a:lnSpc>
                <a:spcPct val="70000"/>
              </a:lnSpc>
              <a:spcBef>
                <a:spcPts val="1000"/>
              </a:spcBef>
              <a:spcAft>
                <a:spcPts val="0"/>
              </a:spcAft>
              <a:buClr>
                <a:srgbClr val="838487"/>
              </a:buClr>
              <a:buSzPts val="2380"/>
              <a:buFont typeface="Noto Sans Symbols"/>
              <a:buNone/>
            </a:pPr>
            <a:endParaRPr lang="en-AU" dirty="0">
              <a:solidFill>
                <a:srgbClr val="626265"/>
              </a:solidFill>
            </a:endParaRPr>
          </a:p>
          <a:p>
            <a:pPr marL="0" lvl="0" indent="0" algn="just" rtl="0">
              <a:lnSpc>
                <a:spcPct val="70000"/>
              </a:lnSpc>
              <a:spcBef>
                <a:spcPts val="1000"/>
              </a:spcBef>
              <a:spcAft>
                <a:spcPts val="0"/>
              </a:spcAft>
              <a:buClr>
                <a:srgbClr val="838487"/>
              </a:buClr>
              <a:buSzPts val="1530"/>
              <a:buNone/>
            </a:pPr>
            <a:endParaRPr lang="en-AU" dirty="0">
              <a:solidFill>
                <a:srgbClr val="626265"/>
              </a:solidFill>
            </a:endParaRPr>
          </a:p>
          <a:p>
            <a:pPr marL="228600" lvl="0" indent="-114300" algn="just" rtl="0">
              <a:lnSpc>
                <a:spcPct val="70000"/>
              </a:lnSpc>
              <a:spcBef>
                <a:spcPts val="1000"/>
              </a:spcBef>
              <a:spcAft>
                <a:spcPts val="0"/>
              </a:spcAft>
              <a:buClr>
                <a:srgbClr val="838487"/>
              </a:buClr>
              <a:buSzPts val="1530"/>
              <a:buFont typeface="Noto Sans Symbols"/>
              <a:buNone/>
            </a:pPr>
            <a:endParaRPr lang="en-AU" dirty="0"/>
          </a:p>
        </p:txBody>
      </p:sp>
      <p:sp>
        <p:nvSpPr>
          <p:cNvPr id="154" name="Google Shape;154;p8"/>
          <p:cNvSpPr txBox="1">
            <a:spLocks noGrp="1"/>
          </p:cNvSpPr>
          <p:nvPr>
            <p:ph type="sldNum" idx="12"/>
          </p:nvPr>
        </p:nvSpPr>
        <p:spPr>
          <a:xfrm>
            <a:off x="11049001" y="6273800"/>
            <a:ext cx="457199"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AU" smtClean="0"/>
              <a:t>100</a:t>
            </a:fld>
            <a:endParaRPr lang="en-AU"/>
          </a:p>
        </p:txBody>
      </p:sp>
      <p:pic>
        <p:nvPicPr>
          <p:cNvPr id="155" name="Google Shape;155;p8" descr="Customer review"/>
          <p:cNvPicPr preferRelativeResize="0"/>
          <p:nvPr/>
        </p:nvPicPr>
        <p:blipFill rotWithShape="1">
          <a:blip r:embed="rId3">
            <a:alphaModFix/>
          </a:blip>
          <a:srcRect/>
          <a:stretch/>
        </p:blipFill>
        <p:spPr>
          <a:xfrm>
            <a:off x="1321528" y="3739075"/>
            <a:ext cx="1035050" cy="1035050"/>
          </a:xfrm>
          <a:prstGeom prst="rect">
            <a:avLst/>
          </a:prstGeom>
          <a:noFill/>
          <a:ln>
            <a:noFill/>
          </a:ln>
        </p:spPr>
      </p:pic>
      <p:pic>
        <p:nvPicPr>
          <p:cNvPr id="156" name="Google Shape;156;p8" descr="Venn diagram"/>
          <p:cNvPicPr preferRelativeResize="0"/>
          <p:nvPr/>
        </p:nvPicPr>
        <p:blipFill rotWithShape="1">
          <a:blip r:embed="rId4">
            <a:alphaModFix/>
          </a:blip>
          <a:srcRect/>
          <a:stretch/>
        </p:blipFill>
        <p:spPr>
          <a:xfrm>
            <a:off x="2830778" y="4665452"/>
            <a:ext cx="1199080" cy="1118837"/>
          </a:xfrm>
          <a:prstGeom prst="rect">
            <a:avLst/>
          </a:prstGeom>
          <a:noFill/>
          <a:ln>
            <a:noFill/>
          </a:ln>
        </p:spPr>
      </p:pic>
      <p:pic>
        <p:nvPicPr>
          <p:cNvPr id="157" name="Google Shape;157;p8" descr="User"/>
          <p:cNvPicPr preferRelativeResize="0"/>
          <p:nvPr/>
        </p:nvPicPr>
        <p:blipFill rotWithShape="1">
          <a:blip r:embed="rId5">
            <a:alphaModFix/>
          </a:blip>
          <a:srcRect/>
          <a:stretch/>
        </p:blipFill>
        <p:spPr>
          <a:xfrm>
            <a:off x="1321528" y="1573893"/>
            <a:ext cx="914400" cy="914400"/>
          </a:xfrm>
          <a:prstGeom prst="rect">
            <a:avLst/>
          </a:prstGeom>
          <a:noFill/>
          <a:ln>
            <a:noFill/>
          </a:ln>
        </p:spPr>
      </p:pic>
      <p:pic>
        <p:nvPicPr>
          <p:cNvPr id="158" name="Google Shape;158;p8" descr="Pencil"/>
          <p:cNvPicPr preferRelativeResize="0"/>
          <p:nvPr/>
        </p:nvPicPr>
        <p:blipFill rotWithShape="1">
          <a:blip r:embed="rId6">
            <a:alphaModFix/>
          </a:blip>
          <a:srcRect/>
          <a:stretch/>
        </p:blipFill>
        <p:spPr>
          <a:xfrm>
            <a:off x="2973118" y="2488293"/>
            <a:ext cx="914400" cy="914400"/>
          </a:xfrm>
          <a:prstGeom prst="rect">
            <a:avLst/>
          </a:prstGeom>
          <a:noFill/>
          <a:ln>
            <a:noFill/>
          </a:ln>
        </p:spPr>
      </p:pic>
      <p:pic>
        <p:nvPicPr>
          <p:cNvPr id="159" name="Google Shape;159;p8" descr="Arrow Rotate right"/>
          <p:cNvPicPr preferRelativeResize="0"/>
          <p:nvPr/>
        </p:nvPicPr>
        <p:blipFill rotWithShape="1">
          <a:blip r:embed="rId7">
            <a:alphaModFix/>
          </a:blip>
          <a:srcRect/>
          <a:stretch/>
        </p:blipFill>
        <p:spPr>
          <a:xfrm flipH="1">
            <a:off x="1586104" y="2510015"/>
            <a:ext cx="1035051" cy="1035050"/>
          </a:xfrm>
          <a:prstGeom prst="rect">
            <a:avLst/>
          </a:prstGeom>
          <a:noFill/>
          <a:ln>
            <a:noFill/>
          </a:ln>
        </p:spPr>
      </p:pic>
      <p:sp>
        <p:nvSpPr>
          <p:cNvPr id="160" name="Google Shape;160;p8"/>
          <p:cNvSpPr/>
          <p:nvPr/>
        </p:nvSpPr>
        <p:spPr>
          <a:xfrm>
            <a:off x="7543214" y="2556162"/>
            <a:ext cx="1051959" cy="494965"/>
          </a:xfrm>
          <a:prstGeom prst="cube">
            <a:avLst>
              <a:gd name="adj" fmla="val 11804"/>
            </a:avLst>
          </a:prstGeom>
          <a:gradFill>
            <a:gsLst>
              <a:gs pos="0">
                <a:srgbClr val="8F9093"/>
              </a:gs>
              <a:gs pos="50000">
                <a:srgbClr val="828387"/>
              </a:gs>
              <a:gs pos="100000">
                <a:srgbClr val="727376"/>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AU" sz="1800" b="1">
                <a:solidFill>
                  <a:srgbClr val="FFFF00"/>
                </a:solidFill>
                <a:latin typeface="Quattrocento Sans"/>
                <a:ea typeface="Quattrocento Sans"/>
                <a:cs typeface="Quattrocento Sans"/>
                <a:sym typeface="Quattrocento Sans"/>
              </a:rPr>
              <a:t>5 min</a:t>
            </a:r>
          </a:p>
        </p:txBody>
      </p:sp>
      <p:pic>
        <p:nvPicPr>
          <p:cNvPr id="162" name="Google Shape;162;p8" descr="Arrow Rotate right"/>
          <p:cNvPicPr preferRelativeResize="0"/>
          <p:nvPr/>
        </p:nvPicPr>
        <p:blipFill rotWithShape="1">
          <a:blip r:embed="rId7">
            <a:alphaModFix/>
          </a:blip>
          <a:srcRect/>
          <a:stretch/>
        </p:blipFill>
        <p:spPr>
          <a:xfrm>
            <a:off x="2700824" y="3523343"/>
            <a:ext cx="1035050" cy="1035050"/>
          </a:xfrm>
          <a:prstGeom prst="rect">
            <a:avLst/>
          </a:prstGeom>
          <a:noFill/>
          <a:ln>
            <a:noFill/>
          </a:ln>
        </p:spPr>
      </p:pic>
      <p:pic>
        <p:nvPicPr>
          <p:cNvPr id="163" name="Google Shape;163;p8" descr="Arrow Rotate right"/>
          <p:cNvPicPr preferRelativeResize="0"/>
          <p:nvPr/>
        </p:nvPicPr>
        <p:blipFill rotWithShape="1">
          <a:blip r:embed="rId7">
            <a:alphaModFix/>
          </a:blip>
          <a:srcRect/>
          <a:stretch/>
        </p:blipFill>
        <p:spPr>
          <a:xfrm>
            <a:off x="2700824" y="1521112"/>
            <a:ext cx="1035050" cy="1035050"/>
          </a:xfrm>
          <a:prstGeom prst="rect">
            <a:avLst/>
          </a:prstGeom>
          <a:noFill/>
          <a:ln>
            <a:noFill/>
          </a:ln>
        </p:spPr>
      </p:pic>
      <p:sp>
        <p:nvSpPr>
          <p:cNvPr id="164" name="Google Shape;164;p8"/>
          <p:cNvSpPr txBox="1"/>
          <p:nvPr/>
        </p:nvSpPr>
        <p:spPr>
          <a:xfrm>
            <a:off x="1011433" y="342884"/>
            <a:ext cx="8686800" cy="103505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626265"/>
              </a:buClr>
              <a:buSzPts val="4000"/>
              <a:buFont typeface="Open Sans"/>
              <a:buNone/>
            </a:pPr>
            <a:r>
              <a:rPr lang="en-AU" sz="4000">
                <a:solidFill>
                  <a:srgbClr val="626265"/>
                </a:solidFill>
                <a:latin typeface="Open Sans"/>
                <a:ea typeface="Open Sans"/>
                <a:cs typeface="Open Sans"/>
                <a:sym typeface="Open Sans"/>
              </a:rPr>
              <a:t>2 – VALUES</a:t>
            </a:r>
          </a:p>
        </p:txBody>
      </p:sp>
      <p:sp>
        <p:nvSpPr>
          <p:cNvPr id="14" name="Google Shape;160;p8">
            <a:extLst>
              <a:ext uri="{FF2B5EF4-FFF2-40B4-BE49-F238E27FC236}">
                <a16:creationId xmlns:a16="http://schemas.microsoft.com/office/drawing/2014/main" id="{F795B9A5-B1F5-DC45-8BD6-F63FD13FEB77}"/>
              </a:ext>
            </a:extLst>
          </p:cNvPr>
          <p:cNvSpPr/>
          <p:nvPr/>
        </p:nvSpPr>
        <p:spPr>
          <a:xfrm>
            <a:off x="7543215" y="4774125"/>
            <a:ext cx="1051959" cy="494965"/>
          </a:xfrm>
          <a:prstGeom prst="cube">
            <a:avLst>
              <a:gd name="adj" fmla="val 11804"/>
            </a:avLst>
          </a:prstGeom>
          <a:gradFill>
            <a:gsLst>
              <a:gs pos="0">
                <a:srgbClr val="8F9093"/>
              </a:gs>
              <a:gs pos="50000">
                <a:srgbClr val="828387"/>
              </a:gs>
              <a:gs pos="100000">
                <a:srgbClr val="727376"/>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AU" sz="1800" b="1" dirty="0">
                <a:solidFill>
                  <a:srgbClr val="FFFF00"/>
                </a:solidFill>
                <a:latin typeface="Quattrocento Sans"/>
                <a:ea typeface="Quattrocento Sans"/>
                <a:cs typeface="Quattrocento Sans"/>
                <a:sym typeface="Quattrocento Sans"/>
              </a:rPr>
              <a:t>15 min</a:t>
            </a:r>
          </a:p>
        </p:txBody>
      </p:sp>
    </p:spTree>
    <p:extLst>
      <p:ext uri="{BB962C8B-B14F-4D97-AF65-F5344CB8AC3E}">
        <p14:creationId xmlns:p14="http://schemas.microsoft.com/office/powerpoint/2010/main" val="162651678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Thank you for your attention!</a:t>
            </a:r>
          </a:p>
        </p:txBody>
      </p:sp>
    </p:spTree>
    <p:extLst>
      <p:ext uri="{BB962C8B-B14F-4D97-AF65-F5344CB8AC3E}">
        <p14:creationId xmlns:p14="http://schemas.microsoft.com/office/powerpoint/2010/main" val="13737133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299FB-F46D-52E3-60D1-18CECDDC753E}"/>
              </a:ext>
            </a:extLst>
          </p:cNvPr>
          <p:cNvSpPr>
            <a:spLocks noGrp="1"/>
          </p:cNvSpPr>
          <p:nvPr>
            <p:ph type="title"/>
          </p:nvPr>
        </p:nvSpPr>
        <p:spPr/>
        <p:txBody>
          <a:bodyPr/>
          <a:lstStyle/>
          <a:p>
            <a:r>
              <a:rPr lang="en-US" dirty="0"/>
              <a:t>Agenda</a:t>
            </a:r>
            <a:endParaRPr lang="en-GB" dirty="0"/>
          </a:p>
        </p:txBody>
      </p:sp>
      <p:graphicFrame>
        <p:nvGraphicFramePr>
          <p:cNvPr id="5" name="Content Placeholder 4">
            <a:extLst>
              <a:ext uri="{FF2B5EF4-FFF2-40B4-BE49-F238E27FC236}">
                <a16:creationId xmlns:a16="http://schemas.microsoft.com/office/drawing/2014/main" id="{082D822C-215B-4A5A-41BB-9EAD1F732841}"/>
              </a:ext>
            </a:extLst>
          </p:cNvPr>
          <p:cNvGraphicFramePr>
            <a:graphicFrameLocks noGrp="1"/>
          </p:cNvGraphicFramePr>
          <p:nvPr>
            <p:ph idx="1"/>
          </p:nvPr>
        </p:nvGraphicFramePr>
        <p:xfrm>
          <a:off x="838200" y="1854200"/>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CDFA06DC-8E44-BB8C-8D1D-F2D1C4BD33F3}"/>
              </a:ext>
            </a:extLst>
          </p:cNvPr>
          <p:cNvSpPr>
            <a:spLocks noGrp="1"/>
          </p:cNvSpPr>
          <p:nvPr>
            <p:ph type="sldNum" sz="quarter" idx="12"/>
          </p:nvPr>
        </p:nvSpPr>
        <p:spPr/>
        <p:txBody>
          <a:bodyPr/>
          <a:lstStyle/>
          <a:p>
            <a:fld id="{57AC0E79-F531-4290-B37F-533038CC23F5}" type="slidenum">
              <a:rPr lang="en-US" smtClean="0"/>
              <a:pPr/>
              <a:t>11</a:t>
            </a:fld>
            <a:endParaRPr lang="en-US" dirty="0"/>
          </a:p>
        </p:txBody>
      </p:sp>
    </p:spTree>
    <p:extLst>
      <p:ext uri="{BB962C8B-B14F-4D97-AF65-F5344CB8AC3E}">
        <p14:creationId xmlns:p14="http://schemas.microsoft.com/office/powerpoint/2010/main" val="14137652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A3E77F5-FA22-1ED8-E1FC-0C366597D3E3}"/>
              </a:ext>
            </a:extLst>
          </p:cNvPr>
          <p:cNvSpPr>
            <a:spLocks noGrp="1"/>
          </p:cNvSpPr>
          <p:nvPr>
            <p:ph type="title"/>
          </p:nvPr>
        </p:nvSpPr>
        <p:spPr/>
        <p:txBody>
          <a:bodyPr/>
          <a:lstStyle/>
          <a:p>
            <a:r>
              <a:rPr lang="en-US" dirty="0"/>
              <a:t>PUC #1 - Overview</a:t>
            </a:r>
            <a:endParaRPr lang="en-GB" dirty="0"/>
          </a:p>
        </p:txBody>
      </p:sp>
      <p:pic>
        <p:nvPicPr>
          <p:cNvPr id="1026" name="Picture 2" descr="Barcelona City Guide: catch these events in the Catalonian capital | LineUp  Magazine">
            <a:extLst>
              <a:ext uri="{FF2B5EF4-FFF2-40B4-BE49-F238E27FC236}">
                <a16:creationId xmlns:a16="http://schemas.microsoft.com/office/drawing/2014/main" id="{33FC78A6-8332-2EF7-2B45-032E17859F3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52675" y="2202598"/>
            <a:ext cx="7315200" cy="41148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39969F8-3793-6C9F-2240-943FE0939132}"/>
              </a:ext>
            </a:extLst>
          </p:cNvPr>
          <p:cNvSpPr txBox="1"/>
          <p:nvPr/>
        </p:nvSpPr>
        <p:spPr>
          <a:xfrm>
            <a:off x="980343" y="1371601"/>
            <a:ext cx="7877907" cy="830997"/>
          </a:xfrm>
          <a:prstGeom prst="rect">
            <a:avLst/>
          </a:prstGeom>
          <a:noFill/>
        </p:spPr>
        <p:txBody>
          <a:bodyPr wrap="square" rtlCol="0">
            <a:spAutoFit/>
          </a:bodyPr>
          <a:lstStyle/>
          <a:p>
            <a:r>
              <a:rPr lang="en-US" sz="2400" b="1" i="0" u="none" strike="noStrike" baseline="0" dirty="0">
                <a:solidFill>
                  <a:srgbClr val="7030A1"/>
                </a:solidFill>
                <a:latin typeface="+mj-lt"/>
              </a:rPr>
              <a:t>Securing the smart city’s IoT and control systems against confidentiality &amp; integrity breaches</a:t>
            </a:r>
            <a:endParaRPr lang="en-GB" sz="2400" dirty="0">
              <a:latin typeface="+mj-lt"/>
            </a:endParaRPr>
          </a:p>
        </p:txBody>
      </p:sp>
    </p:spTree>
    <p:extLst>
      <p:ext uri="{BB962C8B-B14F-4D97-AF65-F5344CB8AC3E}">
        <p14:creationId xmlns:p14="http://schemas.microsoft.com/office/powerpoint/2010/main" val="2351395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204A8-FA3D-57FB-2E66-B969B769D6DC}"/>
              </a:ext>
            </a:extLst>
          </p:cNvPr>
          <p:cNvSpPr>
            <a:spLocks noGrp="1"/>
          </p:cNvSpPr>
          <p:nvPr>
            <p:ph type="title"/>
          </p:nvPr>
        </p:nvSpPr>
        <p:spPr/>
        <p:txBody>
          <a:bodyPr/>
          <a:lstStyle/>
          <a:p>
            <a:r>
              <a:rPr lang="en-US" dirty="0"/>
              <a:t>PUC #1 Description (1)</a:t>
            </a:r>
            <a:endParaRPr lang="en-GB" dirty="0"/>
          </a:p>
        </p:txBody>
      </p:sp>
      <p:sp>
        <p:nvSpPr>
          <p:cNvPr id="3" name="Content Placeholder 2">
            <a:extLst>
              <a:ext uri="{FF2B5EF4-FFF2-40B4-BE49-F238E27FC236}">
                <a16:creationId xmlns:a16="http://schemas.microsoft.com/office/drawing/2014/main" id="{4DBD02D0-97D8-AC1A-3282-7A6407586084}"/>
              </a:ext>
            </a:extLst>
          </p:cNvPr>
          <p:cNvSpPr>
            <a:spLocks noGrp="1"/>
          </p:cNvSpPr>
          <p:nvPr>
            <p:ph idx="1"/>
          </p:nvPr>
        </p:nvSpPr>
        <p:spPr/>
        <p:txBody>
          <a:bodyPr>
            <a:normAutofit/>
          </a:bodyPr>
          <a:lstStyle/>
          <a:p>
            <a:pPr marL="0" indent="0" algn="l">
              <a:buNone/>
            </a:pPr>
            <a:r>
              <a:rPr lang="en-US" sz="2000" b="1" i="0" u="none" strike="noStrike" baseline="0" dirty="0"/>
              <a:t>Test and validate IRIS platform </a:t>
            </a:r>
            <a:r>
              <a:rPr lang="en-US" sz="2000" i="0" u="none" strike="noStrike" baseline="0" dirty="0"/>
              <a:t>in the city of Barcelona:</a:t>
            </a:r>
          </a:p>
          <a:p>
            <a:pPr marL="457200" indent="-457200" algn="just">
              <a:buFont typeface="+mj-lt"/>
              <a:buAutoNum type="arabicPeriod"/>
            </a:pPr>
            <a:r>
              <a:rPr lang="en-US" sz="2000" b="1" i="0" u="none" strike="noStrike" baseline="0" dirty="0"/>
              <a:t>Leverage existing systems, IoT devices </a:t>
            </a:r>
            <a:r>
              <a:rPr lang="en-US" sz="2000" dirty="0"/>
              <a:t>(e.g., lampposts, parking, traffic, ambient sensors, RF sensors) </a:t>
            </a:r>
            <a:r>
              <a:rPr lang="en-US" sz="2000" i="0" u="none" strike="noStrike" baseline="0" dirty="0"/>
              <a:t>and </a:t>
            </a:r>
            <a:r>
              <a:rPr lang="en-US" sz="2000" b="1" i="0" u="none" strike="noStrike" baseline="0" dirty="0"/>
              <a:t>wireless access points </a:t>
            </a:r>
            <a:r>
              <a:rPr lang="en-US" sz="2000" dirty="0"/>
              <a:t>(SmallCells, LTE, Wi-Fi) with virtualization capabilities, </a:t>
            </a:r>
            <a:r>
              <a:rPr lang="en-US" sz="2000" i="0" u="none" strike="noStrike" baseline="0" dirty="0"/>
              <a:t>installed in tram station from the H2020 European Project Pledger. </a:t>
            </a:r>
          </a:p>
          <a:p>
            <a:pPr marL="457200" indent="-457200" algn="just">
              <a:buFont typeface="+mj-lt"/>
              <a:buAutoNum type="arabicPeriod"/>
            </a:pPr>
            <a:r>
              <a:rPr lang="en-US" sz="2000" i="0" u="none" strike="noStrike" baseline="0" dirty="0"/>
              <a:t>Ensure that the IRIS platform will be able to </a:t>
            </a:r>
            <a:r>
              <a:rPr lang="en-US" sz="2000" b="1" i="0" u="none" strike="noStrike" baseline="0" dirty="0"/>
              <a:t>successfully detect possible malicious traffic </a:t>
            </a:r>
            <a:r>
              <a:rPr lang="en-US" sz="2000" i="0" u="none" strike="noStrike" baseline="0" dirty="0"/>
              <a:t>to the IoT systems and their data telemetry, which may lead to their compromise.</a:t>
            </a:r>
          </a:p>
          <a:p>
            <a:pPr marL="457200" indent="-457200" algn="just">
              <a:buFont typeface="+mj-lt"/>
              <a:buAutoNum type="arabicPeriod"/>
            </a:pPr>
            <a:r>
              <a:rPr lang="en-US" sz="2000" i="0" u="none" strike="noStrike" baseline="0" dirty="0"/>
              <a:t>Test and validate IRIS ability to </a:t>
            </a:r>
            <a:r>
              <a:rPr lang="en-US" sz="2000" b="1" i="0" u="none" strike="noStrike" baseline="0" dirty="0"/>
              <a:t>report </a:t>
            </a:r>
            <a:r>
              <a:rPr lang="en-US" sz="2000" b="1" dirty="0"/>
              <a:t>efficiently and effectively </a:t>
            </a:r>
            <a:r>
              <a:rPr lang="en-US" sz="2000" dirty="0"/>
              <a:t>the impact </a:t>
            </a:r>
            <a:r>
              <a:rPr lang="en-US" sz="2000" i="0" u="none" strike="noStrike" baseline="0" dirty="0"/>
              <a:t>of possible breaches in the IoT and control systems.</a:t>
            </a:r>
          </a:p>
        </p:txBody>
      </p:sp>
      <p:sp>
        <p:nvSpPr>
          <p:cNvPr id="4" name="Slide Number Placeholder 3">
            <a:extLst>
              <a:ext uri="{FF2B5EF4-FFF2-40B4-BE49-F238E27FC236}">
                <a16:creationId xmlns:a16="http://schemas.microsoft.com/office/drawing/2014/main" id="{2C478FFB-B503-9A27-E6EF-BD7DD8E1EE27}"/>
              </a:ext>
            </a:extLst>
          </p:cNvPr>
          <p:cNvSpPr>
            <a:spLocks noGrp="1"/>
          </p:cNvSpPr>
          <p:nvPr>
            <p:ph type="sldNum" sz="quarter" idx="12"/>
          </p:nvPr>
        </p:nvSpPr>
        <p:spPr/>
        <p:txBody>
          <a:bodyPr/>
          <a:lstStyle/>
          <a:p>
            <a:fld id="{57AC0E79-F531-4290-B37F-533038CC23F5}" type="slidenum">
              <a:rPr lang="en-US" smtClean="0"/>
              <a:pPr/>
              <a:t>13</a:t>
            </a:fld>
            <a:endParaRPr lang="en-US" dirty="0"/>
          </a:p>
        </p:txBody>
      </p:sp>
      <p:pic>
        <p:nvPicPr>
          <p:cNvPr id="8" name="Graphic 7" descr="Bullseye with solid fill">
            <a:extLst>
              <a:ext uri="{FF2B5EF4-FFF2-40B4-BE49-F238E27FC236}">
                <a16:creationId xmlns:a16="http://schemas.microsoft.com/office/drawing/2014/main" id="{CE43143E-C98F-9B50-70B9-784E0AB69B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66000" y="4945538"/>
            <a:ext cx="1260000" cy="1260000"/>
          </a:xfrm>
          <a:prstGeom prst="rect">
            <a:avLst/>
          </a:prstGeom>
        </p:spPr>
      </p:pic>
    </p:spTree>
    <p:extLst>
      <p:ext uri="{BB962C8B-B14F-4D97-AF65-F5344CB8AC3E}">
        <p14:creationId xmlns:p14="http://schemas.microsoft.com/office/powerpoint/2010/main" val="41060800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D3504-3565-C719-2225-A9E9E20F1C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63A785-FD70-7F3B-DE66-726313EF6CB4}"/>
              </a:ext>
            </a:extLst>
          </p:cNvPr>
          <p:cNvSpPr>
            <a:spLocks noGrp="1"/>
          </p:cNvSpPr>
          <p:nvPr>
            <p:ph type="title"/>
          </p:nvPr>
        </p:nvSpPr>
        <p:spPr>
          <a:xfrm>
            <a:off x="814448" y="214576"/>
            <a:ext cx="9685709" cy="1035050"/>
          </a:xfrm>
        </p:spPr>
        <p:txBody>
          <a:bodyPr>
            <a:normAutofit/>
          </a:bodyPr>
          <a:lstStyle/>
          <a:p>
            <a:r>
              <a:rPr lang="en-US" dirty="0"/>
              <a:t>PUC #1 and IRIS platform Architecture</a:t>
            </a:r>
            <a:endParaRPr lang="en-GB" dirty="0"/>
          </a:p>
        </p:txBody>
      </p:sp>
      <p:pic>
        <p:nvPicPr>
          <p:cNvPr id="3" name="Picture 2">
            <a:extLst>
              <a:ext uri="{FF2B5EF4-FFF2-40B4-BE49-F238E27FC236}">
                <a16:creationId xmlns:a16="http://schemas.microsoft.com/office/drawing/2014/main" id="{1A717CD9-30F9-B3B6-1EA0-04F09EC09595}"/>
              </a:ext>
            </a:extLst>
          </p:cNvPr>
          <p:cNvPicPr>
            <a:picLocks noChangeAspect="1"/>
          </p:cNvPicPr>
          <p:nvPr/>
        </p:nvPicPr>
        <p:blipFill>
          <a:blip r:embed="rId2"/>
          <a:stretch>
            <a:fillRect/>
          </a:stretch>
        </p:blipFill>
        <p:spPr>
          <a:xfrm>
            <a:off x="1358343" y="1016559"/>
            <a:ext cx="9685710" cy="5293120"/>
          </a:xfrm>
          <a:prstGeom prst="rect">
            <a:avLst/>
          </a:prstGeom>
        </p:spPr>
      </p:pic>
    </p:spTree>
    <p:extLst>
      <p:ext uri="{BB962C8B-B14F-4D97-AF65-F5344CB8AC3E}">
        <p14:creationId xmlns:p14="http://schemas.microsoft.com/office/powerpoint/2010/main" val="1316647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CED91-F5F9-86A7-4D69-B1FCF91CA4C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0CF0391-EA35-5773-0E88-DBE2A6312E00}"/>
              </a:ext>
            </a:extLst>
          </p:cNvPr>
          <p:cNvPicPr>
            <a:picLocks noChangeAspect="1"/>
          </p:cNvPicPr>
          <p:nvPr/>
        </p:nvPicPr>
        <p:blipFill>
          <a:blip r:embed="rId2"/>
          <a:stretch>
            <a:fillRect/>
          </a:stretch>
        </p:blipFill>
        <p:spPr>
          <a:xfrm>
            <a:off x="1879185" y="955724"/>
            <a:ext cx="9060955" cy="5380102"/>
          </a:xfrm>
          <a:prstGeom prst="rect">
            <a:avLst/>
          </a:prstGeom>
        </p:spPr>
      </p:pic>
      <p:sp>
        <p:nvSpPr>
          <p:cNvPr id="2" name="Title 1">
            <a:extLst>
              <a:ext uri="{FF2B5EF4-FFF2-40B4-BE49-F238E27FC236}">
                <a16:creationId xmlns:a16="http://schemas.microsoft.com/office/drawing/2014/main" id="{DC3961BE-DA8D-3B22-9C64-53E53A22A90A}"/>
              </a:ext>
            </a:extLst>
          </p:cNvPr>
          <p:cNvSpPr>
            <a:spLocks noGrp="1"/>
          </p:cNvSpPr>
          <p:nvPr>
            <p:ph type="title"/>
          </p:nvPr>
        </p:nvSpPr>
        <p:spPr>
          <a:xfrm>
            <a:off x="814449" y="214576"/>
            <a:ext cx="8686800" cy="1035050"/>
          </a:xfrm>
        </p:spPr>
        <p:txBody>
          <a:bodyPr/>
          <a:lstStyle/>
          <a:p>
            <a:r>
              <a:rPr lang="en-US" dirty="0"/>
              <a:t>PUC #1 Architecture and IRIS tools</a:t>
            </a:r>
            <a:endParaRPr lang="en-GB" dirty="0"/>
          </a:p>
        </p:txBody>
      </p:sp>
      <p:sp>
        <p:nvSpPr>
          <p:cNvPr id="4" name="Slide Number Placeholder 3">
            <a:extLst>
              <a:ext uri="{FF2B5EF4-FFF2-40B4-BE49-F238E27FC236}">
                <a16:creationId xmlns:a16="http://schemas.microsoft.com/office/drawing/2014/main" id="{FA83E1AD-EED0-7610-767A-6B43025DFC6C}"/>
              </a:ext>
            </a:extLst>
          </p:cNvPr>
          <p:cNvSpPr>
            <a:spLocks noGrp="1"/>
          </p:cNvSpPr>
          <p:nvPr>
            <p:ph type="sldNum" sz="quarter" idx="12"/>
          </p:nvPr>
        </p:nvSpPr>
        <p:spPr/>
        <p:txBody>
          <a:bodyPr/>
          <a:lstStyle/>
          <a:p>
            <a:fld id="{57AC0E79-F531-4290-B37F-533038CC23F5}" type="slidenum">
              <a:rPr lang="en-US" smtClean="0"/>
              <a:pPr/>
              <a:t>15</a:t>
            </a:fld>
            <a:endParaRPr lang="en-US" dirty="0"/>
          </a:p>
        </p:txBody>
      </p:sp>
      <p:sp>
        <p:nvSpPr>
          <p:cNvPr id="294" name="Rectangle 293">
            <a:extLst>
              <a:ext uri="{FF2B5EF4-FFF2-40B4-BE49-F238E27FC236}">
                <a16:creationId xmlns:a16="http://schemas.microsoft.com/office/drawing/2014/main" id="{6FB4D955-DC37-E2F4-F0C6-47260AFA449C}"/>
              </a:ext>
            </a:extLst>
          </p:cNvPr>
          <p:cNvSpPr/>
          <p:nvPr/>
        </p:nvSpPr>
        <p:spPr bwMode="auto">
          <a:xfrm>
            <a:off x="1749139" y="1781400"/>
            <a:ext cx="2169718" cy="3728751"/>
          </a:xfrm>
          <a:prstGeom prst="rect">
            <a:avLst/>
          </a:prstGeom>
          <a:solidFill>
            <a:srgbClr val="FF0000">
              <a:alpha val="30000"/>
            </a:srgbClr>
          </a:solidFill>
          <a:ln w="9525" cap="flat" cmpd="sng" algn="ctr">
            <a:solidFill>
              <a:schemeClr val="tx1"/>
            </a:solidFill>
            <a:prstDash val="solid"/>
            <a:round/>
            <a:headEnd type="none" w="med" len="med"/>
            <a:tailEnd type="none" w="med" len="med"/>
          </a:ln>
        </p:spPr>
        <p:txBody>
          <a:bodyPr rtlCol="0" anchor="ctr"/>
          <a:lstStyle/>
          <a:p>
            <a:pPr algn="ctr"/>
            <a:endParaRPr lang="el-GR" dirty="0"/>
          </a:p>
        </p:txBody>
      </p:sp>
      <p:sp>
        <p:nvSpPr>
          <p:cNvPr id="295" name="Segnaposto contenuto 7">
            <a:extLst>
              <a:ext uri="{FF2B5EF4-FFF2-40B4-BE49-F238E27FC236}">
                <a16:creationId xmlns:a16="http://schemas.microsoft.com/office/drawing/2014/main" id="{777A9B8A-F25A-688D-2077-19F196286C4E}"/>
              </a:ext>
            </a:extLst>
          </p:cNvPr>
          <p:cNvSpPr txBox="1">
            <a:spLocks/>
          </p:cNvSpPr>
          <p:nvPr/>
        </p:nvSpPr>
        <p:spPr bwMode="auto">
          <a:xfrm>
            <a:off x="828800" y="5204903"/>
            <a:ext cx="2021278" cy="1021642"/>
          </a:xfrm>
          <a:prstGeom prst="rect">
            <a:avLst/>
          </a:prstGeom>
          <a:solidFill>
            <a:schemeClr val="bg1">
              <a:lumMod val="85000"/>
            </a:schemeClr>
          </a:solidFill>
        </p:spPr>
        <p:txBody>
          <a:bodyPr vert="horz" lIns="91440" tIns="45720" rIns="91440" bIns="45720" rtlCol="0">
            <a:normAutofit fontScale="92500" lnSpcReduction="20000"/>
          </a:bodyPr>
          <a:lstStyle>
            <a:lvl1pPr marL="0" indent="0" algn="l">
              <a:spcBef>
                <a:spcPts val="0"/>
              </a:spcBef>
              <a:spcAft>
                <a:spcPts val="0"/>
              </a:spcAft>
              <a:buClr>
                <a:srgbClr val="595959"/>
              </a:buClr>
              <a:buSzPct val="90000"/>
              <a:buFontTx/>
              <a:buNone/>
              <a:defRPr lang="en-US" sz="2200" b="0" i="0">
                <a:solidFill>
                  <a:schemeClr val="tx2"/>
                </a:solidFill>
                <a:latin typeface="+mn-lt"/>
                <a:ea typeface="+mn-ea"/>
                <a:cs typeface="Proxima Nova Alt Lt"/>
              </a:defRPr>
            </a:lvl1pPr>
            <a:lvl2pPr marL="360000" indent="-180000" algn="l">
              <a:spcBef>
                <a:spcPts val="0"/>
              </a:spcBef>
              <a:spcAft>
                <a:spcPts val="0"/>
              </a:spcAft>
              <a:buClr>
                <a:schemeClr val="bg2"/>
              </a:buClr>
              <a:buFont typeface="Arial"/>
              <a:buChar char="•"/>
              <a:defRPr sz="2000">
                <a:solidFill>
                  <a:schemeClr val="tx2"/>
                </a:solidFill>
                <a:latin typeface="+mn-lt"/>
                <a:ea typeface="+mn-ea"/>
              </a:defRPr>
            </a:lvl2pPr>
            <a:lvl3pPr marL="720000" indent="-180000" algn="l">
              <a:spcBef>
                <a:spcPts val="0"/>
              </a:spcBef>
              <a:spcAft>
                <a:spcPts val="0"/>
              </a:spcAft>
              <a:buClr>
                <a:srgbClr val="F0AD2C"/>
              </a:buClr>
              <a:buFont typeface="Courier New"/>
              <a:buChar char="o"/>
              <a:defRPr sz="1800">
                <a:solidFill>
                  <a:schemeClr val="tx2"/>
                </a:solidFill>
                <a:latin typeface="+mn-lt"/>
                <a:ea typeface="+mn-ea"/>
              </a:defRPr>
            </a:lvl3pPr>
            <a:lvl4pPr marL="1080000" indent="-180000" algn="l">
              <a:spcBef>
                <a:spcPts val="0"/>
              </a:spcBef>
              <a:spcAft>
                <a:spcPts val="0"/>
              </a:spcAft>
              <a:buClr>
                <a:srgbClr val="F0AD2C"/>
              </a:buClr>
              <a:buFont typeface="Wingdings"/>
              <a:buChar char="§"/>
              <a:defRPr sz="1600">
                <a:solidFill>
                  <a:schemeClr val="tx2"/>
                </a:solidFill>
                <a:latin typeface="+mn-lt"/>
                <a:ea typeface="+mn-ea"/>
              </a:defRPr>
            </a:lvl4pPr>
            <a:lvl5pPr marL="1545362" indent="-285750" algn="l">
              <a:spcBef>
                <a:spcPts val="0"/>
              </a:spcBef>
              <a:spcAft>
                <a:spcPts val="0"/>
              </a:spcAft>
              <a:buClr>
                <a:srgbClr val="F0AD2C"/>
              </a:buClr>
              <a:buSzPct val="80000"/>
              <a:buFont typeface="Wingdings"/>
              <a:buChar char="ü"/>
              <a:defRPr sz="1400">
                <a:solidFill>
                  <a:schemeClr val="tx2"/>
                </a:solidFill>
                <a:latin typeface="+mn-lt"/>
                <a:ea typeface="+mn-ea"/>
              </a:defRPr>
            </a:lvl5pPr>
            <a:lvl6pPr marL="2794000" indent="-357188" algn="l">
              <a:spcBef>
                <a:spcPts val="0"/>
              </a:spcBef>
              <a:spcAft>
                <a:spcPts val="0"/>
              </a:spcAft>
              <a:buChar char="»"/>
              <a:defRPr>
                <a:solidFill>
                  <a:srgbClr val="000099"/>
                </a:solidFill>
                <a:latin typeface="+mn-lt"/>
                <a:ea typeface="+mn-ea"/>
              </a:defRPr>
            </a:lvl6pPr>
            <a:lvl7pPr marL="3251200" indent="-357188" algn="l">
              <a:spcBef>
                <a:spcPts val="0"/>
              </a:spcBef>
              <a:spcAft>
                <a:spcPts val="0"/>
              </a:spcAft>
              <a:buChar char="»"/>
              <a:defRPr>
                <a:solidFill>
                  <a:srgbClr val="000099"/>
                </a:solidFill>
                <a:latin typeface="+mn-lt"/>
                <a:ea typeface="+mn-ea"/>
              </a:defRPr>
            </a:lvl7pPr>
            <a:lvl8pPr marL="3708400" indent="-357188" algn="l">
              <a:spcBef>
                <a:spcPts val="0"/>
              </a:spcBef>
              <a:spcAft>
                <a:spcPts val="0"/>
              </a:spcAft>
              <a:buChar char="»"/>
              <a:defRPr>
                <a:solidFill>
                  <a:srgbClr val="000099"/>
                </a:solidFill>
                <a:latin typeface="+mn-lt"/>
                <a:ea typeface="+mn-ea"/>
              </a:defRPr>
            </a:lvl8pPr>
            <a:lvl9pPr marL="4165600" indent="-357188" algn="l">
              <a:spcBef>
                <a:spcPts val="0"/>
              </a:spcBef>
              <a:spcAft>
                <a:spcPts val="0"/>
              </a:spcAft>
              <a:buChar char="»"/>
              <a:defRPr>
                <a:solidFill>
                  <a:srgbClr val="000099"/>
                </a:solidFill>
                <a:latin typeface="+mn-lt"/>
                <a:ea typeface="+mn-ea"/>
              </a:defRPr>
            </a:lvl9pPr>
          </a:lstStyle>
          <a:p>
            <a:pPr>
              <a:defRPr/>
            </a:pPr>
            <a:r>
              <a:rPr lang="en-US" sz="2000" b="1" dirty="0">
                <a:solidFill>
                  <a:srgbClr val="000000"/>
                </a:solidFill>
              </a:rPr>
              <a:t>Infrastructure:</a:t>
            </a:r>
          </a:p>
          <a:p>
            <a:pPr marL="285750" indent="-285750">
              <a:buFont typeface="Arial" panose="020B0604020202020204" pitchFamily="34" charset="0"/>
              <a:buChar char="•"/>
              <a:defRPr/>
            </a:pPr>
            <a:r>
              <a:rPr lang="it-IT" sz="1800" dirty="0">
                <a:solidFill>
                  <a:srgbClr val="000000"/>
                </a:solidFill>
              </a:rPr>
              <a:t>IMI</a:t>
            </a:r>
          </a:p>
          <a:p>
            <a:pPr marL="285750" indent="-285750">
              <a:buFont typeface="Arial" panose="020B0604020202020204" pitchFamily="34" charset="0"/>
              <a:buChar char="•"/>
              <a:defRPr/>
            </a:pPr>
            <a:r>
              <a:rPr lang="it-IT" sz="1800" dirty="0">
                <a:solidFill>
                  <a:srgbClr val="000000"/>
                </a:solidFill>
              </a:rPr>
              <a:t>CISCO</a:t>
            </a:r>
          </a:p>
          <a:p>
            <a:pPr marL="285750" indent="-285750">
              <a:buFont typeface="Arial" panose="020B0604020202020204" pitchFamily="34" charset="0"/>
              <a:buChar char="•"/>
              <a:defRPr/>
            </a:pPr>
            <a:r>
              <a:rPr lang="it-IT" sz="1800" dirty="0">
                <a:solidFill>
                  <a:srgbClr val="000000"/>
                </a:solidFill>
              </a:rPr>
              <a:t>UPC</a:t>
            </a:r>
          </a:p>
          <a:p>
            <a:pPr lvl="1" indent="0">
              <a:buNone/>
              <a:defRPr/>
            </a:pPr>
            <a:endParaRPr lang="en-GB" sz="1800" dirty="0">
              <a:latin typeface="Calibri" panose="020F0502020204030204" pitchFamily="34" charset="0"/>
              <a:ea typeface="Calibri" panose="020F0502020204030204" pitchFamily="34" charset="0"/>
            </a:endParaRPr>
          </a:p>
        </p:txBody>
      </p:sp>
      <p:sp>
        <p:nvSpPr>
          <p:cNvPr id="296" name="Rectangle 295">
            <a:extLst>
              <a:ext uri="{FF2B5EF4-FFF2-40B4-BE49-F238E27FC236}">
                <a16:creationId xmlns:a16="http://schemas.microsoft.com/office/drawing/2014/main" id="{99CB28DF-145F-1DB3-9A07-F1E1A5E66063}"/>
              </a:ext>
            </a:extLst>
          </p:cNvPr>
          <p:cNvSpPr/>
          <p:nvPr/>
        </p:nvSpPr>
        <p:spPr bwMode="auto">
          <a:xfrm>
            <a:off x="4283285" y="1966020"/>
            <a:ext cx="1725629" cy="3238883"/>
          </a:xfrm>
          <a:prstGeom prst="rect">
            <a:avLst/>
          </a:prstGeom>
          <a:solidFill>
            <a:srgbClr val="FF0000">
              <a:alpha val="30000"/>
            </a:srgbClr>
          </a:solidFill>
          <a:ln w="9525" cap="flat" cmpd="sng" algn="ctr">
            <a:solidFill>
              <a:schemeClr val="tx1"/>
            </a:solidFill>
            <a:prstDash val="solid"/>
            <a:round/>
            <a:headEnd type="none" w="med" len="med"/>
            <a:tailEnd type="none" w="med" len="med"/>
          </a:ln>
        </p:spPr>
        <p:txBody>
          <a:bodyPr rtlCol="0" anchor="ctr"/>
          <a:lstStyle/>
          <a:p>
            <a:pPr algn="ctr"/>
            <a:endParaRPr lang="el-GR" dirty="0"/>
          </a:p>
        </p:txBody>
      </p:sp>
      <p:sp>
        <p:nvSpPr>
          <p:cNvPr id="297" name="Segnaposto contenuto 7">
            <a:extLst>
              <a:ext uri="{FF2B5EF4-FFF2-40B4-BE49-F238E27FC236}">
                <a16:creationId xmlns:a16="http://schemas.microsoft.com/office/drawing/2014/main" id="{0F091040-89CE-591E-22AA-FD06FD955D3D}"/>
              </a:ext>
            </a:extLst>
          </p:cNvPr>
          <p:cNvSpPr txBox="1">
            <a:spLocks/>
          </p:cNvSpPr>
          <p:nvPr/>
        </p:nvSpPr>
        <p:spPr bwMode="auto">
          <a:xfrm>
            <a:off x="4626923" y="4999330"/>
            <a:ext cx="2169717" cy="1021642"/>
          </a:xfrm>
          <a:prstGeom prst="rect">
            <a:avLst/>
          </a:prstGeom>
          <a:solidFill>
            <a:schemeClr val="bg1">
              <a:lumMod val="85000"/>
            </a:schemeClr>
          </a:solidFill>
        </p:spPr>
        <p:txBody>
          <a:bodyPr vert="horz" lIns="91440" tIns="45720" rIns="91440" bIns="45720" rtlCol="0">
            <a:normAutofit fontScale="92500" lnSpcReduction="20000"/>
          </a:bodyPr>
          <a:lstStyle>
            <a:lvl1pPr marL="0" indent="0" algn="l">
              <a:spcBef>
                <a:spcPts val="0"/>
              </a:spcBef>
              <a:spcAft>
                <a:spcPts val="0"/>
              </a:spcAft>
              <a:buClr>
                <a:srgbClr val="595959"/>
              </a:buClr>
              <a:buSzPct val="90000"/>
              <a:buFontTx/>
              <a:buNone/>
              <a:defRPr lang="en-US" sz="2200" b="0" i="0">
                <a:solidFill>
                  <a:schemeClr val="tx2"/>
                </a:solidFill>
                <a:latin typeface="+mn-lt"/>
                <a:ea typeface="+mn-ea"/>
                <a:cs typeface="Proxima Nova Alt Lt"/>
              </a:defRPr>
            </a:lvl1pPr>
            <a:lvl2pPr marL="360000" indent="-180000" algn="l">
              <a:spcBef>
                <a:spcPts val="0"/>
              </a:spcBef>
              <a:spcAft>
                <a:spcPts val="0"/>
              </a:spcAft>
              <a:buClr>
                <a:schemeClr val="bg2"/>
              </a:buClr>
              <a:buFont typeface="Arial"/>
              <a:buChar char="•"/>
              <a:defRPr sz="2000">
                <a:solidFill>
                  <a:schemeClr val="tx2"/>
                </a:solidFill>
                <a:latin typeface="+mn-lt"/>
                <a:ea typeface="+mn-ea"/>
              </a:defRPr>
            </a:lvl2pPr>
            <a:lvl3pPr marL="720000" indent="-180000" algn="l">
              <a:spcBef>
                <a:spcPts val="0"/>
              </a:spcBef>
              <a:spcAft>
                <a:spcPts val="0"/>
              </a:spcAft>
              <a:buClr>
                <a:srgbClr val="F0AD2C"/>
              </a:buClr>
              <a:buFont typeface="Courier New"/>
              <a:buChar char="o"/>
              <a:defRPr sz="1800">
                <a:solidFill>
                  <a:schemeClr val="tx2"/>
                </a:solidFill>
                <a:latin typeface="+mn-lt"/>
                <a:ea typeface="+mn-ea"/>
              </a:defRPr>
            </a:lvl3pPr>
            <a:lvl4pPr marL="1080000" indent="-180000" algn="l">
              <a:spcBef>
                <a:spcPts val="0"/>
              </a:spcBef>
              <a:spcAft>
                <a:spcPts val="0"/>
              </a:spcAft>
              <a:buClr>
                <a:srgbClr val="F0AD2C"/>
              </a:buClr>
              <a:buFont typeface="Wingdings"/>
              <a:buChar char="§"/>
              <a:defRPr sz="1600">
                <a:solidFill>
                  <a:schemeClr val="tx2"/>
                </a:solidFill>
                <a:latin typeface="+mn-lt"/>
                <a:ea typeface="+mn-ea"/>
              </a:defRPr>
            </a:lvl4pPr>
            <a:lvl5pPr marL="1545362" indent="-285750" algn="l">
              <a:spcBef>
                <a:spcPts val="0"/>
              </a:spcBef>
              <a:spcAft>
                <a:spcPts val="0"/>
              </a:spcAft>
              <a:buClr>
                <a:srgbClr val="F0AD2C"/>
              </a:buClr>
              <a:buSzPct val="80000"/>
              <a:buFont typeface="Wingdings"/>
              <a:buChar char="ü"/>
              <a:defRPr sz="1400">
                <a:solidFill>
                  <a:schemeClr val="tx2"/>
                </a:solidFill>
                <a:latin typeface="+mn-lt"/>
                <a:ea typeface="+mn-ea"/>
              </a:defRPr>
            </a:lvl5pPr>
            <a:lvl6pPr marL="2794000" indent="-357188" algn="l">
              <a:spcBef>
                <a:spcPts val="0"/>
              </a:spcBef>
              <a:spcAft>
                <a:spcPts val="0"/>
              </a:spcAft>
              <a:buChar char="»"/>
              <a:defRPr>
                <a:solidFill>
                  <a:srgbClr val="000099"/>
                </a:solidFill>
                <a:latin typeface="+mn-lt"/>
                <a:ea typeface="+mn-ea"/>
              </a:defRPr>
            </a:lvl6pPr>
            <a:lvl7pPr marL="3251200" indent="-357188" algn="l">
              <a:spcBef>
                <a:spcPts val="0"/>
              </a:spcBef>
              <a:spcAft>
                <a:spcPts val="0"/>
              </a:spcAft>
              <a:buChar char="»"/>
              <a:defRPr>
                <a:solidFill>
                  <a:srgbClr val="000099"/>
                </a:solidFill>
                <a:latin typeface="+mn-lt"/>
                <a:ea typeface="+mn-ea"/>
              </a:defRPr>
            </a:lvl7pPr>
            <a:lvl8pPr marL="3708400" indent="-357188" algn="l">
              <a:spcBef>
                <a:spcPts val="0"/>
              </a:spcBef>
              <a:spcAft>
                <a:spcPts val="0"/>
              </a:spcAft>
              <a:buChar char="»"/>
              <a:defRPr>
                <a:solidFill>
                  <a:srgbClr val="000099"/>
                </a:solidFill>
                <a:latin typeface="+mn-lt"/>
                <a:ea typeface="+mn-ea"/>
              </a:defRPr>
            </a:lvl8pPr>
            <a:lvl9pPr marL="4165600" indent="-357188" algn="l">
              <a:spcBef>
                <a:spcPts val="0"/>
              </a:spcBef>
              <a:spcAft>
                <a:spcPts val="0"/>
              </a:spcAft>
              <a:buChar char="»"/>
              <a:defRPr>
                <a:solidFill>
                  <a:srgbClr val="000099"/>
                </a:solidFill>
                <a:latin typeface="+mn-lt"/>
                <a:ea typeface="+mn-ea"/>
              </a:defRPr>
            </a:lvl9pPr>
          </a:lstStyle>
          <a:p>
            <a:pPr>
              <a:defRPr/>
            </a:pPr>
            <a:r>
              <a:rPr lang="en-US" sz="2000" b="1" dirty="0">
                <a:solidFill>
                  <a:srgbClr val="000000"/>
                </a:solidFill>
              </a:rPr>
              <a:t>ATA:</a:t>
            </a:r>
          </a:p>
          <a:p>
            <a:pPr marL="285750" indent="-285750">
              <a:buFont typeface="Arial" panose="020B0604020202020204" pitchFamily="34" charset="0"/>
              <a:buChar char="•"/>
              <a:defRPr/>
            </a:pPr>
            <a:r>
              <a:rPr lang="it-IT" sz="1800" dirty="0">
                <a:solidFill>
                  <a:srgbClr val="000000"/>
                </a:solidFill>
              </a:rPr>
              <a:t>VDM (ATOS)</a:t>
            </a:r>
          </a:p>
          <a:p>
            <a:pPr marL="285750" indent="-285750">
              <a:buFont typeface="Arial" panose="020B0604020202020204" pitchFamily="34" charset="0"/>
              <a:buChar char="•"/>
              <a:defRPr/>
            </a:pPr>
            <a:r>
              <a:rPr lang="it-IT" sz="1800" dirty="0">
                <a:solidFill>
                  <a:srgbClr val="000000"/>
                </a:solidFill>
              </a:rPr>
              <a:t>Nightwatch (CLS)</a:t>
            </a:r>
          </a:p>
          <a:p>
            <a:pPr marL="285750" indent="-285750">
              <a:buFont typeface="Arial" panose="020B0604020202020204" pitchFamily="34" charset="0"/>
              <a:buChar char="•"/>
              <a:defRPr/>
            </a:pPr>
            <a:r>
              <a:rPr lang="it-IT" sz="1800" dirty="0">
                <a:solidFill>
                  <a:srgbClr val="000000"/>
                </a:solidFill>
              </a:rPr>
              <a:t>RRR (CLS)</a:t>
            </a:r>
          </a:p>
          <a:p>
            <a:pPr lvl="1" indent="0">
              <a:buNone/>
              <a:defRPr/>
            </a:pPr>
            <a:endParaRPr lang="en-GB" sz="1800" dirty="0">
              <a:latin typeface="Calibri" panose="020F0502020204030204" pitchFamily="34" charset="0"/>
              <a:ea typeface="Calibri" panose="020F0502020204030204" pitchFamily="34" charset="0"/>
            </a:endParaRPr>
          </a:p>
        </p:txBody>
      </p:sp>
      <p:sp>
        <p:nvSpPr>
          <p:cNvPr id="298" name="Rectangle 297">
            <a:extLst>
              <a:ext uri="{FF2B5EF4-FFF2-40B4-BE49-F238E27FC236}">
                <a16:creationId xmlns:a16="http://schemas.microsoft.com/office/drawing/2014/main" id="{CB4EF377-9929-0338-655D-C0D23B221425}"/>
              </a:ext>
            </a:extLst>
          </p:cNvPr>
          <p:cNvSpPr/>
          <p:nvPr/>
        </p:nvSpPr>
        <p:spPr bwMode="auto">
          <a:xfrm>
            <a:off x="6641891" y="2149434"/>
            <a:ext cx="2430857" cy="3115782"/>
          </a:xfrm>
          <a:prstGeom prst="rect">
            <a:avLst/>
          </a:prstGeom>
          <a:solidFill>
            <a:srgbClr val="FF0000">
              <a:alpha val="30000"/>
            </a:srgbClr>
          </a:solidFill>
          <a:ln w="9525" cap="flat" cmpd="sng" algn="ctr">
            <a:solidFill>
              <a:schemeClr val="tx1"/>
            </a:solidFill>
            <a:prstDash val="solid"/>
            <a:round/>
            <a:headEnd type="none" w="med" len="med"/>
            <a:tailEnd type="none" w="med" len="med"/>
          </a:ln>
        </p:spPr>
        <p:txBody>
          <a:bodyPr rtlCol="0" anchor="ctr"/>
          <a:lstStyle/>
          <a:p>
            <a:pPr algn="ctr"/>
            <a:endParaRPr lang="el-GR" dirty="0"/>
          </a:p>
        </p:txBody>
      </p:sp>
      <p:sp>
        <p:nvSpPr>
          <p:cNvPr id="299" name="Segnaposto contenuto 7">
            <a:extLst>
              <a:ext uri="{FF2B5EF4-FFF2-40B4-BE49-F238E27FC236}">
                <a16:creationId xmlns:a16="http://schemas.microsoft.com/office/drawing/2014/main" id="{9FCF473A-D8E2-2C5C-A9EC-2C199F40BD10}"/>
              </a:ext>
            </a:extLst>
          </p:cNvPr>
          <p:cNvSpPr txBox="1">
            <a:spLocks/>
          </p:cNvSpPr>
          <p:nvPr/>
        </p:nvSpPr>
        <p:spPr bwMode="auto">
          <a:xfrm>
            <a:off x="6796640" y="1280416"/>
            <a:ext cx="2169717" cy="1021642"/>
          </a:xfrm>
          <a:prstGeom prst="rect">
            <a:avLst/>
          </a:prstGeom>
          <a:solidFill>
            <a:schemeClr val="bg1">
              <a:lumMod val="85000"/>
            </a:schemeClr>
          </a:solidFill>
        </p:spPr>
        <p:txBody>
          <a:bodyPr vert="horz" lIns="91440" tIns="45720" rIns="91440" bIns="45720" rtlCol="0">
            <a:normAutofit fontScale="92500" lnSpcReduction="20000"/>
          </a:bodyPr>
          <a:lstStyle>
            <a:lvl1pPr marL="0" indent="0" algn="l">
              <a:spcBef>
                <a:spcPts val="0"/>
              </a:spcBef>
              <a:spcAft>
                <a:spcPts val="0"/>
              </a:spcAft>
              <a:buClr>
                <a:srgbClr val="595959"/>
              </a:buClr>
              <a:buSzPct val="90000"/>
              <a:buFontTx/>
              <a:buNone/>
              <a:defRPr lang="en-US" sz="2200" b="0" i="0">
                <a:solidFill>
                  <a:schemeClr val="tx2"/>
                </a:solidFill>
                <a:latin typeface="+mn-lt"/>
                <a:ea typeface="+mn-ea"/>
                <a:cs typeface="Proxima Nova Alt Lt"/>
              </a:defRPr>
            </a:lvl1pPr>
            <a:lvl2pPr marL="360000" indent="-180000" algn="l">
              <a:spcBef>
                <a:spcPts val="0"/>
              </a:spcBef>
              <a:spcAft>
                <a:spcPts val="0"/>
              </a:spcAft>
              <a:buClr>
                <a:schemeClr val="bg2"/>
              </a:buClr>
              <a:buFont typeface="Arial"/>
              <a:buChar char="•"/>
              <a:defRPr sz="2000">
                <a:solidFill>
                  <a:schemeClr val="tx2"/>
                </a:solidFill>
                <a:latin typeface="+mn-lt"/>
                <a:ea typeface="+mn-ea"/>
              </a:defRPr>
            </a:lvl2pPr>
            <a:lvl3pPr marL="720000" indent="-180000" algn="l">
              <a:spcBef>
                <a:spcPts val="0"/>
              </a:spcBef>
              <a:spcAft>
                <a:spcPts val="0"/>
              </a:spcAft>
              <a:buClr>
                <a:srgbClr val="F0AD2C"/>
              </a:buClr>
              <a:buFont typeface="Courier New"/>
              <a:buChar char="o"/>
              <a:defRPr sz="1800">
                <a:solidFill>
                  <a:schemeClr val="tx2"/>
                </a:solidFill>
                <a:latin typeface="+mn-lt"/>
                <a:ea typeface="+mn-ea"/>
              </a:defRPr>
            </a:lvl3pPr>
            <a:lvl4pPr marL="1080000" indent="-180000" algn="l">
              <a:spcBef>
                <a:spcPts val="0"/>
              </a:spcBef>
              <a:spcAft>
                <a:spcPts val="0"/>
              </a:spcAft>
              <a:buClr>
                <a:srgbClr val="F0AD2C"/>
              </a:buClr>
              <a:buFont typeface="Wingdings"/>
              <a:buChar char="§"/>
              <a:defRPr sz="1600">
                <a:solidFill>
                  <a:schemeClr val="tx2"/>
                </a:solidFill>
                <a:latin typeface="+mn-lt"/>
                <a:ea typeface="+mn-ea"/>
              </a:defRPr>
            </a:lvl4pPr>
            <a:lvl5pPr marL="1545362" indent="-285750" algn="l">
              <a:spcBef>
                <a:spcPts val="0"/>
              </a:spcBef>
              <a:spcAft>
                <a:spcPts val="0"/>
              </a:spcAft>
              <a:buClr>
                <a:srgbClr val="F0AD2C"/>
              </a:buClr>
              <a:buSzPct val="80000"/>
              <a:buFont typeface="Wingdings"/>
              <a:buChar char="ü"/>
              <a:defRPr sz="1400">
                <a:solidFill>
                  <a:schemeClr val="tx2"/>
                </a:solidFill>
                <a:latin typeface="+mn-lt"/>
                <a:ea typeface="+mn-ea"/>
              </a:defRPr>
            </a:lvl5pPr>
            <a:lvl6pPr marL="2794000" indent="-357188" algn="l">
              <a:spcBef>
                <a:spcPts val="0"/>
              </a:spcBef>
              <a:spcAft>
                <a:spcPts val="0"/>
              </a:spcAft>
              <a:buChar char="»"/>
              <a:defRPr>
                <a:solidFill>
                  <a:srgbClr val="000099"/>
                </a:solidFill>
                <a:latin typeface="+mn-lt"/>
                <a:ea typeface="+mn-ea"/>
              </a:defRPr>
            </a:lvl6pPr>
            <a:lvl7pPr marL="3251200" indent="-357188" algn="l">
              <a:spcBef>
                <a:spcPts val="0"/>
              </a:spcBef>
              <a:spcAft>
                <a:spcPts val="0"/>
              </a:spcAft>
              <a:buChar char="»"/>
              <a:defRPr>
                <a:solidFill>
                  <a:srgbClr val="000099"/>
                </a:solidFill>
                <a:latin typeface="+mn-lt"/>
                <a:ea typeface="+mn-ea"/>
              </a:defRPr>
            </a:lvl7pPr>
            <a:lvl8pPr marL="3708400" indent="-357188" algn="l">
              <a:spcBef>
                <a:spcPts val="0"/>
              </a:spcBef>
              <a:spcAft>
                <a:spcPts val="0"/>
              </a:spcAft>
              <a:buChar char="»"/>
              <a:defRPr>
                <a:solidFill>
                  <a:srgbClr val="000099"/>
                </a:solidFill>
                <a:latin typeface="+mn-lt"/>
                <a:ea typeface="+mn-ea"/>
              </a:defRPr>
            </a:lvl8pPr>
            <a:lvl9pPr marL="4165600" indent="-357188" algn="l">
              <a:spcBef>
                <a:spcPts val="0"/>
              </a:spcBef>
              <a:spcAft>
                <a:spcPts val="0"/>
              </a:spcAft>
              <a:buChar char="»"/>
              <a:defRPr>
                <a:solidFill>
                  <a:srgbClr val="000099"/>
                </a:solidFill>
                <a:latin typeface="+mn-lt"/>
                <a:ea typeface="+mn-ea"/>
              </a:defRPr>
            </a:lvl9pPr>
          </a:lstStyle>
          <a:p>
            <a:pPr>
              <a:defRPr/>
            </a:pPr>
            <a:r>
              <a:rPr lang="en-US" sz="2000" b="1" dirty="0">
                <a:solidFill>
                  <a:srgbClr val="000000"/>
                </a:solidFill>
              </a:rPr>
              <a:t>CTI:</a:t>
            </a:r>
          </a:p>
          <a:p>
            <a:pPr marL="285750" indent="-285750">
              <a:buFont typeface="Arial" panose="020B0604020202020204" pitchFamily="34" charset="0"/>
              <a:buChar char="•"/>
              <a:defRPr/>
            </a:pPr>
            <a:r>
              <a:rPr lang="it-IT" sz="1800" dirty="0">
                <a:solidFill>
                  <a:srgbClr val="000000"/>
                </a:solidFill>
              </a:rPr>
              <a:t>ATIO (ICCS)</a:t>
            </a:r>
          </a:p>
          <a:p>
            <a:pPr marL="285750" indent="-285750">
              <a:buFont typeface="Arial" panose="020B0604020202020204" pitchFamily="34" charset="0"/>
              <a:buChar char="•"/>
              <a:defRPr/>
            </a:pPr>
            <a:r>
              <a:rPr lang="it-IT" sz="1800" dirty="0">
                <a:solidFill>
                  <a:srgbClr val="000000"/>
                </a:solidFill>
              </a:rPr>
              <a:t>CTI Sharing and Storage (CERTH)</a:t>
            </a:r>
          </a:p>
          <a:p>
            <a:pPr>
              <a:defRPr/>
            </a:pPr>
            <a:endParaRPr lang="it-IT" sz="1800" dirty="0">
              <a:solidFill>
                <a:srgbClr val="000000"/>
              </a:solidFill>
            </a:endParaRPr>
          </a:p>
          <a:p>
            <a:pPr lvl="1" indent="0">
              <a:buNone/>
              <a:defRPr/>
            </a:pPr>
            <a:endParaRPr lang="en-GB" sz="1800" dirty="0">
              <a:latin typeface="Calibri" panose="020F0502020204030204" pitchFamily="34" charset="0"/>
              <a:ea typeface="Calibri" panose="020F0502020204030204" pitchFamily="34" charset="0"/>
            </a:endParaRPr>
          </a:p>
        </p:txBody>
      </p:sp>
      <p:sp>
        <p:nvSpPr>
          <p:cNvPr id="300" name="Rectangle 299">
            <a:extLst>
              <a:ext uri="{FF2B5EF4-FFF2-40B4-BE49-F238E27FC236}">
                <a16:creationId xmlns:a16="http://schemas.microsoft.com/office/drawing/2014/main" id="{44BDD4E5-68B4-915B-FAEE-60F0B20D8C6E}"/>
              </a:ext>
            </a:extLst>
          </p:cNvPr>
          <p:cNvSpPr/>
          <p:nvPr/>
        </p:nvSpPr>
        <p:spPr bwMode="auto">
          <a:xfrm>
            <a:off x="6564013" y="1791236"/>
            <a:ext cx="4484988" cy="4609563"/>
          </a:xfrm>
          <a:prstGeom prst="rect">
            <a:avLst/>
          </a:prstGeom>
          <a:solidFill>
            <a:srgbClr val="FF0000">
              <a:alpha val="30000"/>
            </a:srgbClr>
          </a:solidFill>
          <a:ln w="9525" cap="flat" cmpd="sng" algn="ctr">
            <a:solidFill>
              <a:schemeClr val="tx1"/>
            </a:solidFill>
            <a:prstDash val="solid"/>
            <a:round/>
            <a:headEnd type="none" w="med" len="med"/>
            <a:tailEnd type="none" w="med" len="med"/>
          </a:ln>
        </p:spPr>
        <p:txBody>
          <a:bodyPr rtlCol="0" anchor="ctr"/>
          <a:lstStyle/>
          <a:p>
            <a:pPr algn="ctr"/>
            <a:endParaRPr lang="el-GR" dirty="0"/>
          </a:p>
        </p:txBody>
      </p:sp>
      <p:sp>
        <p:nvSpPr>
          <p:cNvPr id="301" name="Segnaposto contenuto 7">
            <a:extLst>
              <a:ext uri="{FF2B5EF4-FFF2-40B4-BE49-F238E27FC236}">
                <a16:creationId xmlns:a16="http://schemas.microsoft.com/office/drawing/2014/main" id="{F7AFAD06-F163-0FF4-89AF-467C550FBF8E}"/>
              </a:ext>
            </a:extLst>
          </p:cNvPr>
          <p:cNvSpPr txBox="1">
            <a:spLocks/>
          </p:cNvSpPr>
          <p:nvPr/>
        </p:nvSpPr>
        <p:spPr bwMode="auto">
          <a:xfrm>
            <a:off x="9799623" y="3196504"/>
            <a:ext cx="1706577" cy="365125"/>
          </a:xfrm>
          <a:prstGeom prst="rect">
            <a:avLst/>
          </a:prstGeom>
          <a:solidFill>
            <a:schemeClr val="bg1">
              <a:lumMod val="85000"/>
            </a:schemeClr>
          </a:solidFill>
        </p:spPr>
        <p:txBody>
          <a:bodyPr vert="horz" lIns="91440" tIns="45720" rIns="91440" bIns="45720" rtlCol="0">
            <a:normAutofit fontScale="92500" lnSpcReduction="10000"/>
          </a:bodyPr>
          <a:lstStyle>
            <a:lvl1pPr marL="0" indent="0" algn="l">
              <a:spcBef>
                <a:spcPts val="0"/>
              </a:spcBef>
              <a:spcAft>
                <a:spcPts val="0"/>
              </a:spcAft>
              <a:buClr>
                <a:srgbClr val="595959"/>
              </a:buClr>
              <a:buSzPct val="90000"/>
              <a:buFontTx/>
              <a:buNone/>
              <a:defRPr lang="en-US" sz="2200" b="0" i="0">
                <a:solidFill>
                  <a:schemeClr val="tx2"/>
                </a:solidFill>
                <a:latin typeface="+mn-lt"/>
                <a:ea typeface="+mn-ea"/>
                <a:cs typeface="Proxima Nova Alt Lt"/>
              </a:defRPr>
            </a:lvl1pPr>
            <a:lvl2pPr marL="360000" indent="-180000" algn="l">
              <a:spcBef>
                <a:spcPts val="0"/>
              </a:spcBef>
              <a:spcAft>
                <a:spcPts val="0"/>
              </a:spcAft>
              <a:buClr>
                <a:schemeClr val="bg2"/>
              </a:buClr>
              <a:buFont typeface="Arial"/>
              <a:buChar char="•"/>
              <a:defRPr sz="2000">
                <a:solidFill>
                  <a:schemeClr val="tx2"/>
                </a:solidFill>
                <a:latin typeface="+mn-lt"/>
                <a:ea typeface="+mn-ea"/>
              </a:defRPr>
            </a:lvl2pPr>
            <a:lvl3pPr marL="720000" indent="-180000" algn="l">
              <a:spcBef>
                <a:spcPts val="0"/>
              </a:spcBef>
              <a:spcAft>
                <a:spcPts val="0"/>
              </a:spcAft>
              <a:buClr>
                <a:srgbClr val="F0AD2C"/>
              </a:buClr>
              <a:buFont typeface="Courier New"/>
              <a:buChar char="o"/>
              <a:defRPr sz="1800">
                <a:solidFill>
                  <a:schemeClr val="tx2"/>
                </a:solidFill>
                <a:latin typeface="+mn-lt"/>
                <a:ea typeface="+mn-ea"/>
              </a:defRPr>
            </a:lvl3pPr>
            <a:lvl4pPr marL="1080000" indent="-180000" algn="l">
              <a:spcBef>
                <a:spcPts val="0"/>
              </a:spcBef>
              <a:spcAft>
                <a:spcPts val="0"/>
              </a:spcAft>
              <a:buClr>
                <a:srgbClr val="F0AD2C"/>
              </a:buClr>
              <a:buFont typeface="Wingdings"/>
              <a:buChar char="§"/>
              <a:defRPr sz="1600">
                <a:solidFill>
                  <a:schemeClr val="tx2"/>
                </a:solidFill>
                <a:latin typeface="+mn-lt"/>
                <a:ea typeface="+mn-ea"/>
              </a:defRPr>
            </a:lvl4pPr>
            <a:lvl5pPr marL="1545362" indent="-285750" algn="l">
              <a:spcBef>
                <a:spcPts val="0"/>
              </a:spcBef>
              <a:spcAft>
                <a:spcPts val="0"/>
              </a:spcAft>
              <a:buClr>
                <a:srgbClr val="F0AD2C"/>
              </a:buClr>
              <a:buSzPct val="80000"/>
              <a:buFont typeface="Wingdings"/>
              <a:buChar char="ü"/>
              <a:defRPr sz="1400">
                <a:solidFill>
                  <a:schemeClr val="tx2"/>
                </a:solidFill>
                <a:latin typeface="+mn-lt"/>
                <a:ea typeface="+mn-ea"/>
              </a:defRPr>
            </a:lvl5pPr>
            <a:lvl6pPr marL="2794000" indent="-357188" algn="l">
              <a:spcBef>
                <a:spcPts val="0"/>
              </a:spcBef>
              <a:spcAft>
                <a:spcPts val="0"/>
              </a:spcAft>
              <a:buChar char="»"/>
              <a:defRPr>
                <a:solidFill>
                  <a:srgbClr val="000099"/>
                </a:solidFill>
                <a:latin typeface="+mn-lt"/>
                <a:ea typeface="+mn-ea"/>
              </a:defRPr>
            </a:lvl6pPr>
            <a:lvl7pPr marL="3251200" indent="-357188" algn="l">
              <a:spcBef>
                <a:spcPts val="0"/>
              </a:spcBef>
              <a:spcAft>
                <a:spcPts val="0"/>
              </a:spcAft>
              <a:buChar char="»"/>
              <a:defRPr>
                <a:solidFill>
                  <a:srgbClr val="000099"/>
                </a:solidFill>
                <a:latin typeface="+mn-lt"/>
                <a:ea typeface="+mn-ea"/>
              </a:defRPr>
            </a:lvl7pPr>
            <a:lvl8pPr marL="3708400" indent="-357188" algn="l">
              <a:spcBef>
                <a:spcPts val="0"/>
              </a:spcBef>
              <a:spcAft>
                <a:spcPts val="0"/>
              </a:spcAft>
              <a:buChar char="»"/>
              <a:defRPr>
                <a:solidFill>
                  <a:srgbClr val="000099"/>
                </a:solidFill>
                <a:latin typeface="+mn-lt"/>
                <a:ea typeface="+mn-ea"/>
              </a:defRPr>
            </a:lvl8pPr>
            <a:lvl9pPr marL="4165600" indent="-357188" algn="l">
              <a:spcBef>
                <a:spcPts val="0"/>
              </a:spcBef>
              <a:spcAft>
                <a:spcPts val="0"/>
              </a:spcAft>
              <a:buChar char="»"/>
              <a:defRPr>
                <a:solidFill>
                  <a:srgbClr val="000099"/>
                </a:solidFill>
                <a:latin typeface="+mn-lt"/>
                <a:ea typeface="+mn-ea"/>
              </a:defRPr>
            </a:lvl9pPr>
          </a:lstStyle>
          <a:p>
            <a:pPr>
              <a:defRPr/>
            </a:pPr>
            <a:r>
              <a:rPr lang="en-US" sz="2000" b="1" dirty="0">
                <a:solidFill>
                  <a:srgbClr val="000000"/>
                </a:solidFill>
              </a:rPr>
              <a:t>EME (INTRA)</a:t>
            </a:r>
            <a:endParaRPr lang="it-IT" sz="1800" dirty="0">
              <a:solidFill>
                <a:srgbClr val="000000"/>
              </a:solidFill>
            </a:endParaRPr>
          </a:p>
          <a:p>
            <a:pPr>
              <a:defRPr/>
            </a:pPr>
            <a:endParaRPr lang="it-IT" sz="1800" dirty="0">
              <a:solidFill>
                <a:srgbClr val="000000"/>
              </a:solidFill>
            </a:endParaRPr>
          </a:p>
          <a:p>
            <a:pPr lvl="1" indent="0">
              <a:buNone/>
              <a:defRPr/>
            </a:pPr>
            <a:endParaRPr lang="en-GB" sz="1800" dirty="0">
              <a:latin typeface="Calibri" panose="020F0502020204030204" pitchFamily="34" charset="0"/>
              <a:ea typeface="Calibri" panose="020F0502020204030204" pitchFamily="34" charset="0"/>
            </a:endParaRPr>
          </a:p>
        </p:txBody>
      </p:sp>
      <p:cxnSp>
        <p:nvCxnSpPr>
          <p:cNvPr id="304" name="Connector: Elbow 66">
            <a:extLst>
              <a:ext uri="{FF2B5EF4-FFF2-40B4-BE49-F238E27FC236}">
                <a16:creationId xmlns:a16="http://schemas.microsoft.com/office/drawing/2014/main" id="{C2A6F379-D2C9-2B7B-70B8-DEA274876C97}"/>
              </a:ext>
            </a:extLst>
          </p:cNvPr>
          <p:cNvCxnSpPr>
            <a:cxnSpLocks/>
          </p:cNvCxnSpPr>
          <p:nvPr/>
        </p:nvCxnSpPr>
        <p:spPr>
          <a:xfrm>
            <a:off x="6893454" y="2725650"/>
            <a:ext cx="228074" cy="161400"/>
          </a:xfrm>
          <a:prstGeom prst="bentConnector3">
            <a:avLst>
              <a:gd name="adj1" fmla="val 50000"/>
            </a:avLst>
          </a:prstGeom>
          <a:ln w="158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874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4"/>
                                        </p:tgtEl>
                                        <p:attrNameLst>
                                          <p:attrName>style.visibility</p:attrName>
                                        </p:attrNameLst>
                                      </p:cBhvr>
                                      <p:to>
                                        <p:strVal val="visible"/>
                                      </p:to>
                                    </p:set>
                                    <p:animEffect transition="in" filter="wipe(down)">
                                      <p:cBhvr>
                                        <p:cTn id="7" dur="500"/>
                                        <p:tgtEl>
                                          <p:spTgt spid="29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95"/>
                                        </p:tgtEl>
                                        <p:attrNameLst>
                                          <p:attrName>style.visibility</p:attrName>
                                        </p:attrNameLst>
                                      </p:cBhvr>
                                      <p:to>
                                        <p:strVal val="visible"/>
                                      </p:to>
                                    </p:set>
                                    <p:animEffect transition="in" filter="fade">
                                      <p:cBhvr>
                                        <p:cTn id="12" dur="1000"/>
                                        <p:tgtEl>
                                          <p:spTgt spid="295"/>
                                        </p:tgtEl>
                                      </p:cBhvr>
                                    </p:animEffect>
                                    <p:anim calcmode="lin" valueType="num">
                                      <p:cBhvr>
                                        <p:cTn id="13" dur="1000" fill="hold"/>
                                        <p:tgtEl>
                                          <p:spTgt spid="295"/>
                                        </p:tgtEl>
                                        <p:attrNameLst>
                                          <p:attrName>ppt_x</p:attrName>
                                        </p:attrNameLst>
                                      </p:cBhvr>
                                      <p:tavLst>
                                        <p:tav tm="0">
                                          <p:val>
                                            <p:strVal val="#ppt_x"/>
                                          </p:val>
                                        </p:tav>
                                        <p:tav tm="100000">
                                          <p:val>
                                            <p:strVal val="#ppt_x"/>
                                          </p:val>
                                        </p:tav>
                                      </p:tavLst>
                                    </p:anim>
                                    <p:anim calcmode="lin" valueType="num">
                                      <p:cBhvr>
                                        <p:cTn id="14" dur="1000" fill="hold"/>
                                        <p:tgtEl>
                                          <p:spTgt spid="29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94"/>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295"/>
                                        </p:tgtEl>
                                      </p:cBhvr>
                                    </p:animEffect>
                                    <p:set>
                                      <p:cBhvr>
                                        <p:cTn id="21" dur="1" fill="hold">
                                          <p:stCondLst>
                                            <p:cond delay="499"/>
                                          </p:stCondLst>
                                        </p:cTn>
                                        <p:tgtEl>
                                          <p:spTgt spid="29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96"/>
                                        </p:tgtEl>
                                        <p:attrNameLst>
                                          <p:attrName>style.visibility</p:attrName>
                                        </p:attrNameLst>
                                      </p:cBhvr>
                                      <p:to>
                                        <p:strVal val="visible"/>
                                      </p:to>
                                    </p:set>
                                    <p:animEffect transition="in" filter="wipe(down)">
                                      <p:cBhvr>
                                        <p:cTn id="26" dur="500"/>
                                        <p:tgtEl>
                                          <p:spTgt spid="296"/>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97"/>
                                        </p:tgtEl>
                                        <p:attrNameLst>
                                          <p:attrName>style.visibility</p:attrName>
                                        </p:attrNameLst>
                                      </p:cBhvr>
                                      <p:to>
                                        <p:strVal val="visible"/>
                                      </p:to>
                                    </p:set>
                                    <p:animEffect transition="in" filter="fade">
                                      <p:cBhvr>
                                        <p:cTn id="31" dur="1000"/>
                                        <p:tgtEl>
                                          <p:spTgt spid="297"/>
                                        </p:tgtEl>
                                      </p:cBhvr>
                                    </p:animEffect>
                                    <p:anim calcmode="lin" valueType="num">
                                      <p:cBhvr>
                                        <p:cTn id="32" dur="1000" fill="hold"/>
                                        <p:tgtEl>
                                          <p:spTgt spid="297"/>
                                        </p:tgtEl>
                                        <p:attrNameLst>
                                          <p:attrName>ppt_x</p:attrName>
                                        </p:attrNameLst>
                                      </p:cBhvr>
                                      <p:tavLst>
                                        <p:tav tm="0">
                                          <p:val>
                                            <p:strVal val="#ppt_x"/>
                                          </p:val>
                                        </p:tav>
                                        <p:tav tm="100000">
                                          <p:val>
                                            <p:strVal val="#ppt_x"/>
                                          </p:val>
                                        </p:tav>
                                      </p:tavLst>
                                    </p:anim>
                                    <p:anim calcmode="lin" valueType="num">
                                      <p:cBhvr>
                                        <p:cTn id="33" dur="1000" fill="hold"/>
                                        <p:tgtEl>
                                          <p:spTgt spid="29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296"/>
                                        </p:tgtEl>
                                      </p:cBhvr>
                                    </p:animEffect>
                                    <p:set>
                                      <p:cBhvr>
                                        <p:cTn id="38" dur="1" fill="hold">
                                          <p:stCondLst>
                                            <p:cond delay="499"/>
                                          </p:stCondLst>
                                        </p:cTn>
                                        <p:tgtEl>
                                          <p:spTgt spid="296"/>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297"/>
                                        </p:tgtEl>
                                      </p:cBhvr>
                                    </p:animEffect>
                                    <p:set>
                                      <p:cBhvr>
                                        <p:cTn id="41" dur="1" fill="hold">
                                          <p:stCondLst>
                                            <p:cond delay="499"/>
                                          </p:stCondLst>
                                        </p:cTn>
                                        <p:tgtEl>
                                          <p:spTgt spid="297"/>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98"/>
                                        </p:tgtEl>
                                        <p:attrNameLst>
                                          <p:attrName>style.visibility</p:attrName>
                                        </p:attrNameLst>
                                      </p:cBhvr>
                                      <p:to>
                                        <p:strVal val="visible"/>
                                      </p:to>
                                    </p:set>
                                    <p:animEffect transition="in" filter="wipe(down)">
                                      <p:cBhvr>
                                        <p:cTn id="46" dur="500"/>
                                        <p:tgtEl>
                                          <p:spTgt spid="298"/>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99"/>
                                        </p:tgtEl>
                                        <p:attrNameLst>
                                          <p:attrName>style.visibility</p:attrName>
                                        </p:attrNameLst>
                                      </p:cBhvr>
                                      <p:to>
                                        <p:strVal val="visible"/>
                                      </p:to>
                                    </p:set>
                                    <p:animEffect transition="in" filter="fade">
                                      <p:cBhvr>
                                        <p:cTn id="51" dur="1000"/>
                                        <p:tgtEl>
                                          <p:spTgt spid="299"/>
                                        </p:tgtEl>
                                      </p:cBhvr>
                                    </p:animEffect>
                                    <p:anim calcmode="lin" valueType="num">
                                      <p:cBhvr>
                                        <p:cTn id="52" dur="1000" fill="hold"/>
                                        <p:tgtEl>
                                          <p:spTgt spid="299"/>
                                        </p:tgtEl>
                                        <p:attrNameLst>
                                          <p:attrName>ppt_x</p:attrName>
                                        </p:attrNameLst>
                                      </p:cBhvr>
                                      <p:tavLst>
                                        <p:tav tm="0">
                                          <p:val>
                                            <p:strVal val="#ppt_x"/>
                                          </p:val>
                                        </p:tav>
                                        <p:tav tm="100000">
                                          <p:val>
                                            <p:strVal val="#ppt_x"/>
                                          </p:val>
                                        </p:tav>
                                      </p:tavLst>
                                    </p:anim>
                                    <p:anim calcmode="lin" valueType="num">
                                      <p:cBhvr>
                                        <p:cTn id="53" dur="1000" fill="hold"/>
                                        <p:tgtEl>
                                          <p:spTgt spid="299"/>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298"/>
                                        </p:tgtEl>
                                      </p:cBhvr>
                                    </p:animEffect>
                                    <p:set>
                                      <p:cBhvr>
                                        <p:cTn id="58" dur="1" fill="hold">
                                          <p:stCondLst>
                                            <p:cond delay="499"/>
                                          </p:stCondLst>
                                        </p:cTn>
                                        <p:tgtEl>
                                          <p:spTgt spid="298"/>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299"/>
                                        </p:tgtEl>
                                      </p:cBhvr>
                                    </p:animEffect>
                                    <p:set>
                                      <p:cBhvr>
                                        <p:cTn id="61" dur="1" fill="hold">
                                          <p:stCondLst>
                                            <p:cond delay="499"/>
                                          </p:stCondLst>
                                        </p:cTn>
                                        <p:tgtEl>
                                          <p:spTgt spid="299"/>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300"/>
                                        </p:tgtEl>
                                        <p:attrNameLst>
                                          <p:attrName>style.visibility</p:attrName>
                                        </p:attrNameLst>
                                      </p:cBhvr>
                                      <p:to>
                                        <p:strVal val="visible"/>
                                      </p:to>
                                    </p:set>
                                    <p:animEffect transition="in" filter="wipe(down)">
                                      <p:cBhvr>
                                        <p:cTn id="66" dur="500"/>
                                        <p:tgtEl>
                                          <p:spTgt spid="300"/>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301"/>
                                        </p:tgtEl>
                                        <p:attrNameLst>
                                          <p:attrName>style.visibility</p:attrName>
                                        </p:attrNameLst>
                                      </p:cBhvr>
                                      <p:to>
                                        <p:strVal val="visible"/>
                                      </p:to>
                                    </p:set>
                                    <p:animEffect transition="in" filter="fade">
                                      <p:cBhvr>
                                        <p:cTn id="71" dur="1000"/>
                                        <p:tgtEl>
                                          <p:spTgt spid="301"/>
                                        </p:tgtEl>
                                      </p:cBhvr>
                                    </p:animEffect>
                                    <p:anim calcmode="lin" valueType="num">
                                      <p:cBhvr>
                                        <p:cTn id="72" dur="1000" fill="hold"/>
                                        <p:tgtEl>
                                          <p:spTgt spid="301"/>
                                        </p:tgtEl>
                                        <p:attrNameLst>
                                          <p:attrName>ppt_x</p:attrName>
                                        </p:attrNameLst>
                                      </p:cBhvr>
                                      <p:tavLst>
                                        <p:tav tm="0">
                                          <p:val>
                                            <p:strVal val="#ppt_x"/>
                                          </p:val>
                                        </p:tav>
                                        <p:tav tm="100000">
                                          <p:val>
                                            <p:strVal val="#ppt_x"/>
                                          </p:val>
                                        </p:tav>
                                      </p:tavLst>
                                    </p:anim>
                                    <p:anim calcmode="lin" valueType="num">
                                      <p:cBhvr>
                                        <p:cTn id="73" dur="1000" fill="hold"/>
                                        <p:tgtEl>
                                          <p:spTgt spid="301"/>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grpId="1" nodeType="clickEffect">
                                  <p:stCondLst>
                                    <p:cond delay="0"/>
                                  </p:stCondLst>
                                  <p:childTnLst>
                                    <p:set>
                                      <p:cBhvr>
                                        <p:cTn id="77" dur="1" fill="hold">
                                          <p:stCondLst>
                                            <p:cond delay="0"/>
                                          </p:stCondLst>
                                        </p:cTn>
                                        <p:tgtEl>
                                          <p:spTgt spid="300"/>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30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 grpId="0" animBg="1"/>
      <p:bldP spid="294" grpId="1" animBg="1"/>
      <p:bldP spid="295" grpId="0" animBg="1"/>
      <p:bldP spid="295" grpId="1" animBg="1"/>
      <p:bldP spid="296" grpId="0" animBg="1"/>
      <p:bldP spid="296" grpId="1" animBg="1"/>
      <p:bldP spid="297" grpId="0" animBg="1"/>
      <p:bldP spid="297" grpId="1" animBg="1"/>
      <p:bldP spid="298" grpId="0" animBg="1"/>
      <p:bldP spid="298" grpId="1" animBg="1"/>
      <p:bldP spid="299" grpId="0" animBg="1"/>
      <p:bldP spid="299" grpId="1" animBg="1"/>
      <p:bldP spid="300" grpId="0" animBg="1"/>
      <p:bldP spid="300" grpId="1" animBg="1"/>
      <p:bldP spid="301" grpId="0" animBg="1"/>
      <p:bldP spid="301"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F8424-1CB7-DC60-B4A9-136AEBCB341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3A171F4-CF1D-17A2-9787-086836D08CE6}"/>
              </a:ext>
            </a:extLst>
          </p:cNvPr>
          <p:cNvPicPr>
            <a:picLocks noChangeAspect="1"/>
          </p:cNvPicPr>
          <p:nvPr/>
        </p:nvPicPr>
        <p:blipFill>
          <a:blip r:embed="rId2"/>
          <a:stretch>
            <a:fillRect/>
          </a:stretch>
        </p:blipFill>
        <p:spPr>
          <a:xfrm>
            <a:off x="1879185" y="955724"/>
            <a:ext cx="9060955" cy="5380102"/>
          </a:xfrm>
          <a:prstGeom prst="rect">
            <a:avLst/>
          </a:prstGeom>
        </p:spPr>
      </p:pic>
      <p:sp>
        <p:nvSpPr>
          <p:cNvPr id="2" name="Title 1">
            <a:extLst>
              <a:ext uri="{FF2B5EF4-FFF2-40B4-BE49-F238E27FC236}">
                <a16:creationId xmlns:a16="http://schemas.microsoft.com/office/drawing/2014/main" id="{40649253-0A46-4F19-1EC9-1AB18F9C6346}"/>
              </a:ext>
            </a:extLst>
          </p:cNvPr>
          <p:cNvSpPr>
            <a:spLocks noGrp="1"/>
          </p:cNvSpPr>
          <p:nvPr>
            <p:ph type="title"/>
          </p:nvPr>
        </p:nvSpPr>
        <p:spPr>
          <a:xfrm>
            <a:off x="814449" y="214576"/>
            <a:ext cx="8686800" cy="1035050"/>
          </a:xfrm>
        </p:spPr>
        <p:txBody>
          <a:bodyPr/>
          <a:lstStyle/>
          <a:p>
            <a:r>
              <a:rPr lang="en-US" dirty="0"/>
              <a:t>PUC #1 Architecture and IRIS tools</a:t>
            </a:r>
            <a:endParaRPr lang="en-GB" dirty="0"/>
          </a:p>
        </p:txBody>
      </p:sp>
      <p:sp>
        <p:nvSpPr>
          <p:cNvPr id="4" name="Slide Number Placeholder 3">
            <a:extLst>
              <a:ext uri="{FF2B5EF4-FFF2-40B4-BE49-F238E27FC236}">
                <a16:creationId xmlns:a16="http://schemas.microsoft.com/office/drawing/2014/main" id="{96122165-D67B-9F33-E365-42DD10902BD4}"/>
              </a:ext>
            </a:extLst>
          </p:cNvPr>
          <p:cNvSpPr>
            <a:spLocks noGrp="1"/>
          </p:cNvSpPr>
          <p:nvPr>
            <p:ph type="sldNum" sz="quarter" idx="12"/>
          </p:nvPr>
        </p:nvSpPr>
        <p:spPr/>
        <p:txBody>
          <a:bodyPr/>
          <a:lstStyle/>
          <a:p>
            <a:fld id="{57AC0E79-F531-4290-B37F-533038CC23F5}" type="slidenum">
              <a:rPr lang="en-US" smtClean="0"/>
              <a:pPr/>
              <a:t>16</a:t>
            </a:fld>
            <a:endParaRPr lang="en-US" dirty="0"/>
          </a:p>
        </p:txBody>
      </p:sp>
      <p:sp>
        <p:nvSpPr>
          <p:cNvPr id="296" name="Rectangle 295">
            <a:extLst>
              <a:ext uri="{FF2B5EF4-FFF2-40B4-BE49-F238E27FC236}">
                <a16:creationId xmlns:a16="http://schemas.microsoft.com/office/drawing/2014/main" id="{A15FD164-2FCF-D393-2F5B-94BA87DA2E34}"/>
              </a:ext>
            </a:extLst>
          </p:cNvPr>
          <p:cNvSpPr/>
          <p:nvPr/>
        </p:nvSpPr>
        <p:spPr bwMode="auto">
          <a:xfrm>
            <a:off x="4500748" y="2588821"/>
            <a:ext cx="1270660" cy="475013"/>
          </a:xfrm>
          <a:prstGeom prst="rect">
            <a:avLst/>
          </a:prstGeom>
          <a:solidFill>
            <a:srgbClr val="FF0000">
              <a:alpha val="30000"/>
            </a:srgbClr>
          </a:solidFill>
          <a:ln w="9525" cap="flat" cmpd="sng" algn="ctr">
            <a:solidFill>
              <a:schemeClr val="tx1"/>
            </a:solidFill>
            <a:prstDash val="solid"/>
            <a:round/>
            <a:headEnd type="none" w="med" len="med"/>
            <a:tailEnd type="none" w="med" len="med"/>
          </a:ln>
        </p:spPr>
        <p:txBody>
          <a:bodyPr rtlCol="0" anchor="ctr"/>
          <a:lstStyle/>
          <a:p>
            <a:pPr algn="ctr"/>
            <a:endParaRPr lang="el-GR" dirty="0"/>
          </a:p>
        </p:txBody>
      </p:sp>
      <p:sp>
        <p:nvSpPr>
          <p:cNvPr id="297" name="Segnaposto contenuto 7">
            <a:extLst>
              <a:ext uri="{FF2B5EF4-FFF2-40B4-BE49-F238E27FC236}">
                <a16:creationId xmlns:a16="http://schemas.microsoft.com/office/drawing/2014/main" id="{729C8726-25D1-818E-689D-9DF46ECBEFC3}"/>
              </a:ext>
            </a:extLst>
          </p:cNvPr>
          <p:cNvSpPr txBox="1">
            <a:spLocks/>
          </p:cNvSpPr>
          <p:nvPr/>
        </p:nvSpPr>
        <p:spPr bwMode="auto">
          <a:xfrm>
            <a:off x="5470072" y="3089790"/>
            <a:ext cx="2169717" cy="715192"/>
          </a:xfrm>
          <a:prstGeom prst="rect">
            <a:avLst/>
          </a:prstGeom>
          <a:solidFill>
            <a:schemeClr val="bg1">
              <a:lumMod val="85000"/>
            </a:schemeClr>
          </a:solidFill>
        </p:spPr>
        <p:txBody>
          <a:bodyPr vert="horz" lIns="91440" tIns="45720" rIns="91440" bIns="45720" rtlCol="0">
            <a:normAutofit/>
          </a:bodyPr>
          <a:lstStyle>
            <a:lvl1pPr marL="0" indent="0" algn="l">
              <a:spcBef>
                <a:spcPts val="0"/>
              </a:spcBef>
              <a:spcAft>
                <a:spcPts val="0"/>
              </a:spcAft>
              <a:buClr>
                <a:srgbClr val="595959"/>
              </a:buClr>
              <a:buSzPct val="90000"/>
              <a:buFontTx/>
              <a:buNone/>
              <a:defRPr lang="en-US" sz="2200" b="0" i="0">
                <a:solidFill>
                  <a:schemeClr val="tx2"/>
                </a:solidFill>
                <a:latin typeface="+mn-lt"/>
                <a:ea typeface="+mn-ea"/>
                <a:cs typeface="Proxima Nova Alt Lt"/>
              </a:defRPr>
            </a:lvl1pPr>
            <a:lvl2pPr marL="360000" indent="-180000" algn="l">
              <a:spcBef>
                <a:spcPts val="0"/>
              </a:spcBef>
              <a:spcAft>
                <a:spcPts val="0"/>
              </a:spcAft>
              <a:buClr>
                <a:schemeClr val="bg2"/>
              </a:buClr>
              <a:buFont typeface="Arial"/>
              <a:buChar char="•"/>
              <a:defRPr sz="2000">
                <a:solidFill>
                  <a:schemeClr val="tx2"/>
                </a:solidFill>
                <a:latin typeface="+mn-lt"/>
                <a:ea typeface="+mn-ea"/>
              </a:defRPr>
            </a:lvl2pPr>
            <a:lvl3pPr marL="720000" indent="-180000" algn="l">
              <a:spcBef>
                <a:spcPts val="0"/>
              </a:spcBef>
              <a:spcAft>
                <a:spcPts val="0"/>
              </a:spcAft>
              <a:buClr>
                <a:srgbClr val="F0AD2C"/>
              </a:buClr>
              <a:buFont typeface="Courier New"/>
              <a:buChar char="o"/>
              <a:defRPr sz="1800">
                <a:solidFill>
                  <a:schemeClr val="tx2"/>
                </a:solidFill>
                <a:latin typeface="+mn-lt"/>
                <a:ea typeface="+mn-ea"/>
              </a:defRPr>
            </a:lvl3pPr>
            <a:lvl4pPr marL="1080000" indent="-180000" algn="l">
              <a:spcBef>
                <a:spcPts val="0"/>
              </a:spcBef>
              <a:spcAft>
                <a:spcPts val="0"/>
              </a:spcAft>
              <a:buClr>
                <a:srgbClr val="F0AD2C"/>
              </a:buClr>
              <a:buFont typeface="Wingdings"/>
              <a:buChar char="§"/>
              <a:defRPr sz="1600">
                <a:solidFill>
                  <a:schemeClr val="tx2"/>
                </a:solidFill>
                <a:latin typeface="+mn-lt"/>
                <a:ea typeface="+mn-ea"/>
              </a:defRPr>
            </a:lvl4pPr>
            <a:lvl5pPr marL="1545362" indent="-285750" algn="l">
              <a:spcBef>
                <a:spcPts val="0"/>
              </a:spcBef>
              <a:spcAft>
                <a:spcPts val="0"/>
              </a:spcAft>
              <a:buClr>
                <a:srgbClr val="F0AD2C"/>
              </a:buClr>
              <a:buSzPct val="80000"/>
              <a:buFont typeface="Wingdings"/>
              <a:buChar char="ü"/>
              <a:defRPr sz="1400">
                <a:solidFill>
                  <a:schemeClr val="tx2"/>
                </a:solidFill>
                <a:latin typeface="+mn-lt"/>
                <a:ea typeface="+mn-ea"/>
              </a:defRPr>
            </a:lvl5pPr>
            <a:lvl6pPr marL="2794000" indent="-357188" algn="l">
              <a:spcBef>
                <a:spcPts val="0"/>
              </a:spcBef>
              <a:spcAft>
                <a:spcPts val="0"/>
              </a:spcAft>
              <a:buChar char="»"/>
              <a:defRPr>
                <a:solidFill>
                  <a:srgbClr val="000099"/>
                </a:solidFill>
                <a:latin typeface="+mn-lt"/>
                <a:ea typeface="+mn-ea"/>
              </a:defRPr>
            </a:lvl6pPr>
            <a:lvl7pPr marL="3251200" indent="-357188" algn="l">
              <a:spcBef>
                <a:spcPts val="0"/>
              </a:spcBef>
              <a:spcAft>
                <a:spcPts val="0"/>
              </a:spcAft>
              <a:buChar char="»"/>
              <a:defRPr>
                <a:solidFill>
                  <a:srgbClr val="000099"/>
                </a:solidFill>
                <a:latin typeface="+mn-lt"/>
                <a:ea typeface="+mn-ea"/>
              </a:defRPr>
            </a:lvl7pPr>
            <a:lvl8pPr marL="3708400" indent="-357188" algn="l">
              <a:spcBef>
                <a:spcPts val="0"/>
              </a:spcBef>
              <a:spcAft>
                <a:spcPts val="0"/>
              </a:spcAft>
              <a:buChar char="»"/>
              <a:defRPr>
                <a:solidFill>
                  <a:srgbClr val="000099"/>
                </a:solidFill>
                <a:latin typeface="+mn-lt"/>
                <a:ea typeface="+mn-ea"/>
              </a:defRPr>
            </a:lvl8pPr>
            <a:lvl9pPr marL="4165600" indent="-357188" algn="l">
              <a:spcBef>
                <a:spcPts val="0"/>
              </a:spcBef>
              <a:spcAft>
                <a:spcPts val="0"/>
              </a:spcAft>
              <a:buChar char="»"/>
              <a:defRPr>
                <a:solidFill>
                  <a:srgbClr val="000099"/>
                </a:solidFill>
                <a:latin typeface="+mn-lt"/>
                <a:ea typeface="+mn-ea"/>
              </a:defRPr>
            </a:lvl9pPr>
          </a:lstStyle>
          <a:p>
            <a:pPr>
              <a:defRPr/>
            </a:pPr>
            <a:r>
              <a:rPr lang="en-US" sz="2000" b="1" dirty="0">
                <a:solidFill>
                  <a:srgbClr val="000000"/>
                </a:solidFill>
              </a:rPr>
              <a:t>ATA:</a:t>
            </a:r>
          </a:p>
          <a:p>
            <a:pPr marL="285750" indent="-285750">
              <a:buFont typeface="Arial" panose="020B0604020202020204" pitchFamily="34" charset="0"/>
              <a:buChar char="•"/>
              <a:defRPr/>
            </a:pPr>
            <a:r>
              <a:rPr lang="it-IT" sz="1800" dirty="0">
                <a:solidFill>
                  <a:srgbClr val="000000"/>
                </a:solidFill>
              </a:rPr>
              <a:t>VDM (ATOS)</a:t>
            </a:r>
          </a:p>
        </p:txBody>
      </p:sp>
      <p:cxnSp>
        <p:nvCxnSpPr>
          <p:cNvPr id="304" name="Connector: Elbow 66">
            <a:extLst>
              <a:ext uri="{FF2B5EF4-FFF2-40B4-BE49-F238E27FC236}">
                <a16:creationId xmlns:a16="http://schemas.microsoft.com/office/drawing/2014/main" id="{EBDFFCC5-538D-A8CF-B38B-AEE9B3BCF9D3}"/>
              </a:ext>
            </a:extLst>
          </p:cNvPr>
          <p:cNvCxnSpPr>
            <a:cxnSpLocks/>
          </p:cNvCxnSpPr>
          <p:nvPr/>
        </p:nvCxnSpPr>
        <p:spPr>
          <a:xfrm>
            <a:off x="6893454" y="2725650"/>
            <a:ext cx="228074" cy="161400"/>
          </a:xfrm>
          <a:prstGeom prst="bentConnector3">
            <a:avLst>
              <a:gd name="adj1" fmla="val 50000"/>
            </a:avLst>
          </a:prstGeom>
          <a:ln w="158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353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6"/>
                                        </p:tgtEl>
                                        <p:attrNameLst>
                                          <p:attrName>style.visibility</p:attrName>
                                        </p:attrNameLst>
                                      </p:cBhvr>
                                      <p:to>
                                        <p:strVal val="visible"/>
                                      </p:to>
                                    </p:set>
                                    <p:animEffect transition="in" filter="wipe(down)">
                                      <p:cBhvr>
                                        <p:cTn id="7" dur="500"/>
                                        <p:tgtEl>
                                          <p:spTgt spid="29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97"/>
                                        </p:tgtEl>
                                        <p:attrNameLst>
                                          <p:attrName>style.visibility</p:attrName>
                                        </p:attrNameLst>
                                      </p:cBhvr>
                                      <p:to>
                                        <p:strVal val="visible"/>
                                      </p:to>
                                    </p:set>
                                    <p:animEffect transition="in" filter="fade">
                                      <p:cBhvr>
                                        <p:cTn id="12" dur="1000"/>
                                        <p:tgtEl>
                                          <p:spTgt spid="297"/>
                                        </p:tgtEl>
                                      </p:cBhvr>
                                    </p:animEffect>
                                    <p:anim calcmode="lin" valueType="num">
                                      <p:cBhvr>
                                        <p:cTn id="13" dur="1000" fill="hold"/>
                                        <p:tgtEl>
                                          <p:spTgt spid="297"/>
                                        </p:tgtEl>
                                        <p:attrNameLst>
                                          <p:attrName>ppt_x</p:attrName>
                                        </p:attrNameLst>
                                      </p:cBhvr>
                                      <p:tavLst>
                                        <p:tav tm="0">
                                          <p:val>
                                            <p:strVal val="#ppt_x"/>
                                          </p:val>
                                        </p:tav>
                                        <p:tav tm="100000">
                                          <p:val>
                                            <p:strVal val="#ppt_x"/>
                                          </p:val>
                                        </p:tav>
                                      </p:tavLst>
                                    </p:anim>
                                    <p:anim calcmode="lin" valueType="num">
                                      <p:cBhvr>
                                        <p:cTn id="14" dur="1000" fill="hold"/>
                                        <p:tgtEl>
                                          <p:spTgt spid="29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296"/>
                                        </p:tgtEl>
                                      </p:cBhvr>
                                    </p:animEffect>
                                    <p:set>
                                      <p:cBhvr>
                                        <p:cTn id="19" dur="1" fill="hold">
                                          <p:stCondLst>
                                            <p:cond delay="499"/>
                                          </p:stCondLst>
                                        </p:cTn>
                                        <p:tgtEl>
                                          <p:spTgt spid="296"/>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297"/>
                                        </p:tgtEl>
                                      </p:cBhvr>
                                    </p:animEffect>
                                    <p:set>
                                      <p:cBhvr>
                                        <p:cTn id="22" dur="1" fill="hold">
                                          <p:stCondLst>
                                            <p:cond delay="499"/>
                                          </p:stCondLst>
                                        </p:cTn>
                                        <p:tgtEl>
                                          <p:spTgt spid="2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 grpId="0" animBg="1"/>
      <p:bldP spid="296" grpId="1" animBg="1"/>
      <p:bldP spid="297" grpId="0" animBg="1"/>
      <p:bldP spid="297"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74AEA-FDDF-D5A3-5841-84E1A70621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C9D944-F853-CA94-0F09-173B5343F408}"/>
              </a:ext>
            </a:extLst>
          </p:cNvPr>
          <p:cNvSpPr>
            <a:spLocks noGrp="1"/>
          </p:cNvSpPr>
          <p:nvPr>
            <p:ph type="title"/>
          </p:nvPr>
        </p:nvSpPr>
        <p:spPr>
          <a:xfrm>
            <a:off x="650501" y="1945331"/>
            <a:ext cx="10757727" cy="1786941"/>
          </a:xfrm>
          <a:ln>
            <a:noFill/>
          </a:ln>
        </p:spPr>
        <p:txBody>
          <a:bodyPr>
            <a:noAutofit/>
          </a:bodyPr>
          <a:lstStyle/>
          <a:p>
            <a:r>
              <a:rPr lang="en-US" sz="5400" dirty="0">
                <a:solidFill>
                  <a:schemeClr val="tx1">
                    <a:lumMod val="60000"/>
                    <a:lumOff val="40000"/>
                  </a:schemeClr>
                </a:solidFill>
              </a:rPr>
              <a:t>Vulnerability Discovery Manager</a:t>
            </a:r>
            <a:br>
              <a:rPr lang="en-US" sz="5400" dirty="0">
                <a:solidFill>
                  <a:schemeClr val="tx1">
                    <a:lumMod val="60000"/>
                    <a:lumOff val="40000"/>
                  </a:schemeClr>
                </a:solidFill>
              </a:rPr>
            </a:br>
            <a:r>
              <a:rPr lang="en-US" sz="5400" dirty="0">
                <a:solidFill>
                  <a:schemeClr val="tx1">
                    <a:lumMod val="60000"/>
                    <a:lumOff val="40000"/>
                  </a:schemeClr>
                </a:solidFill>
              </a:rPr>
              <a:t>(VDM)</a:t>
            </a:r>
          </a:p>
        </p:txBody>
      </p:sp>
      <p:sp>
        <p:nvSpPr>
          <p:cNvPr id="8" name="Text Placeholder 7">
            <a:extLst>
              <a:ext uri="{FF2B5EF4-FFF2-40B4-BE49-F238E27FC236}">
                <a16:creationId xmlns:a16="http://schemas.microsoft.com/office/drawing/2014/main" id="{8210EC19-3444-955F-7E4D-481ED8391BF3}"/>
              </a:ext>
            </a:extLst>
          </p:cNvPr>
          <p:cNvSpPr>
            <a:spLocks noGrp="1"/>
          </p:cNvSpPr>
          <p:nvPr>
            <p:ph type="body" idx="1"/>
          </p:nvPr>
        </p:nvSpPr>
        <p:spPr>
          <a:xfrm>
            <a:off x="777240" y="4809505"/>
            <a:ext cx="5219700" cy="1294115"/>
          </a:xfrm>
        </p:spPr>
        <p:txBody>
          <a:bodyPr>
            <a:normAutofit/>
          </a:bodyPr>
          <a:lstStyle/>
          <a:p>
            <a:r>
              <a:rPr lang="en-US" dirty="0"/>
              <a:t>Susana González / </a:t>
            </a:r>
            <a:r>
              <a:rPr lang="en-US" dirty="0" err="1"/>
              <a:t>Eviden</a:t>
            </a:r>
            <a:endParaRPr lang="en-US" dirty="0"/>
          </a:p>
        </p:txBody>
      </p:sp>
      <p:sp>
        <p:nvSpPr>
          <p:cNvPr id="3" name="CustomShape 2">
            <a:extLst>
              <a:ext uri="{FF2B5EF4-FFF2-40B4-BE49-F238E27FC236}">
                <a16:creationId xmlns:a16="http://schemas.microsoft.com/office/drawing/2014/main" id="{B1B342C5-D547-2416-5273-4BABB328F9FD}"/>
              </a:ext>
            </a:extLst>
          </p:cNvPr>
          <p:cNvSpPr/>
          <p:nvPr/>
        </p:nvSpPr>
        <p:spPr>
          <a:xfrm>
            <a:off x="1177636" y="3901944"/>
            <a:ext cx="10123715" cy="851604"/>
          </a:xfrm>
          <a:prstGeom prst="rect">
            <a:avLst/>
          </a:prstGeom>
          <a:noFill/>
          <a:ln>
            <a:noFill/>
          </a:ln>
        </p:spPr>
        <p:style>
          <a:lnRef idx="0">
            <a:scrgbClr r="0" g="0" b="0"/>
          </a:lnRef>
          <a:fillRef idx="0">
            <a:scrgbClr r="0" g="0" b="0"/>
          </a:fillRef>
          <a:effectRef idx="0">
            <a:scrgbClr r="0" g="0" b="0"/>
          </a:effectRef>
          <a:fontRef idx="minor"/>
        </p:style>
        <p:txBody>
          <a:bodyPr/>
          <a:lstStyle/>
          <a:p>
            <a:r>
              <a:rPr lang="fr-FR" sz="3600" b="0" strike="noStrike" spc="-1" dirty="0">
                <a:solidFill>
                  <a:srgbClr val="838487"/>
                </a:solidFill>
                <a:latin typeface="Calibri"/>
              </a:rPr>
              <a:t>IoT &amp; AI-provision </a:t>
            </a:r>
            <a:r>
              <a:rPr lang="fr-FR" sz="3600" b="0" strike="noStrike" spc="-1" dirty="0" err="1">
                <a:solidFill>
                  <a:srgbClr val="838487"/>
                </a:solidFill>
                <a:latin typeface="Calibri"/>
              </a:rPr>
              <a:t>risk</a:t>
            </a:r>
            <a:r>
              <a:rPr lang="fr-FR" sz="3600" b="0" strike="noStrike" spc="-1" dirty="0">
                <a:solidFill>
                  <a:srgbClr val="838487"/>
                </a:solidFill>
                <a:latin typeface="Calibri"/>
              </a:rPr>
              <a:t> and </a:t>
            </a:r>
            <a:r>
              <a:rPr lang="fr-FR" sz="3600" b="0" strike="noStrike" spc="-1" dirty="0" err="1">
                <a:solidFill>
                  <a:srgbClr val="838487"/>
                </a:solidFill>
                <a:latin typeface="Calibri"/>
              </a:rPr>
              <a:t>vulnerability</a:t>
            </a:r>
            <a:r>
              <a:rPr lang="fr-FR" sz="3600" b="0" strike="noStrike" spc="-1" dirty="0">
                <a:solidFill>
                  <a:srgbClr val="838487"/>
                </a:solidFill>
                <a:latin typeface="Calibri"/>
              </a:rPr>
              <a:t> </a:t>
            </a:r>
            <a:r>
              <a:rPr lang="fr-FR" sz="3600" b="0" strike="noStrike" spc="-1" dirty="0" err="1">
                <a:solidFill>
                  <a:srgbClr val="838487"/>
                </a:solidFill>
                <a:latin typeface="Calibri"/>
              </a:rPr>
              <a:t>assessment</a:t>
            </a:r>
            <a:endParaRPr lang="es-ES" sz="3600" dirty="0"/>
          </a:p>
        </p:txBody>
      </p:sp>
    </p:spTree>
    <p:extLst>
      <p:ext uri="{BB962C8B-B14F-4D97-AF65-F5344CB8AC3E}">
        <p14:creationId xmlns:p14="http://schemas.microsoft.com/office/powerpoint/2010/main" val="29559674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TextShape 1"/>
          <p:cNvSpPr txBox="1"/>
          <p:nvPr/>
        </p:nvSpPr>
        <p:spPr>
          <a:xfrm>
            <a:off x="938442" y="1675940"/>
            <a:ext cx="9599460" cy="4350960"/>
          </a:xfrm>
          <a:prstGeom prst="rect">
            <a:avLst/>
          </a:prstGeom>
          <a:noFill/>
          <a:ln>
            <a:noFill/>
          </a:ln>
        </p:spPr>
        <p:txBody>
          <a:bodyPr>
            <a:noAutofit/>
          </a:bodyPr>
          <a:lstStyle/>
          <a:p>
            <a:pPr marL="285840" indent="-284400">
              <a:lnSpc>
                <a:spcPct val="100000"/>
              </a:lnSpc>
              <a:spcBef>
                <a:spcPts val="201"/>
              </a:spcBef>
              <a:spcAft>
                <a:spcPts val="201"/>
              </a:spcAft>
              <a:buClr>
                <a:srgbClr val="838487"/>
              </a:buClr>
              <a:buFont typeface="Arial"/>
              <a:buChar char="•"/>
            </a:pPr>
            <a:r>
              <a:rPr lang="en-US" b="1" strike="noStrike" spc="-1" dirty="0">
                <a:solidFill>
                  <a:srgbClr val="838487"/>
                </a:solidFill>
                <a:latin typeface="+mj-lt"/>
                <a:ea typeface="Calibri"/>
                <a:cs typeface="Calibri" panose="020F0502020204030204" pitchFamily="34" charset="0"/>
              </a:rPr>
              <a:t>Description:</a:t>
            </a:r>
            <a:r>
              <a:rPr lang="en-US" b="1" strike="noStrike" spc="-1" dirty="0">
                <a:solidFill>
                  <a:srgbClr val="838487"/>
                </a:solidFill>
                <a:latin typeface="Calibri" panose="020F0502020204030204" pitchFamily="34" charset="0"/>
                <a:ea typeface="Calibri"/>
                <a:cs typeface="Calibri" panose="020F0502020204030204" pitchFamily="34" charset="0"/>
              </a:rPr>
              <a:t> </a:t>
            </a:r>
          </a:p>
          <a:p>
            <a:pPr lvl="1" algn="just">
              <a:spcAft>
                <a:spcPts val="800"/>
              </a:spcAft>
            </a:pPr>
            <a:r>
              <a:rPr lang="en-GB" sz="1600" dirty="0">
                <a:effectLst/>
                <a:latin typeface="Open Sans" panose="020B0606030504020204" pitchFamily="34" charset="0"/>
                <a:ea typeface="Calibri" panose="020F0502020204030204" pitchFamily="34" charset="0"/>
                <a:cs typeface="Arial" panose="020B0604020202020204" pitchFamily="34" charset="0"/>
              </a:rPr>
              <a:t>The </a:t>
            </a:r>
            <a:r>
              <a:rPr lang="en-GB" sz="1600" b="1" dirty="0">
                <a:solidFill>
                  <a:srgbClr val="7F4F9F"/>
                </a:solidFill>
                <a:effectLst/>
                <a:latin typeface="Open Sans" panose="020B0606030504020204" pitchFamily="34" charset="0"/>
                <a:ea typeface="Calibri" panose="020F0502020204030204" pitchFamily="34" charset="0"/>
                <a:cs typeface="Arial" panose="020B0604020202020204" pitchFamily="34" charset="0"/>
              </a:rPr>
              <a:t>Vulnerability Discovery Manager (VDM) </a:t>
            </a:r>
            <a:r>
              <a:rPr lang="en-GB" sz="1600" dirty="0">
                <a:effectLst/>
                <a:latin typeface="Open Sans" panose="020B0606030504020204" pitchFamily="34" charset="0"/>
                <a:ea typeface="Calibri" panose="020F0502020204030204" pitchFamily="34" charset="0"/>
                <a:cs typeface="Arial" panose="020B0604020202020204" pitchFamily="34" charset="0"/>
              </a:rPr>
              <a:t>is one of the components included in the </a:t>
            </a:r>
            <a:r>
              <a:rPr lang="en-GB" sz="1600" b="1" dirty="0">
                <a:solidFill>
                  <a:srgbClr val="7F4F9F"/>
                </a:solidFill>
                <a:effectLst/>
                <a:latin typeface="Open Sans" panose="020B0606030504020204" pitchFamily="34" charset="0"/>
                <a:ea typeface="Calibri" panose="020F0502020204030204" pitchFamily="34" charset="0"/>
                <a:cs typeface="Arial" panose="020B0604020202020204" pitchFamily="34" charset="0"/>
              </a:rPr>
              <a:t>IoT and AI-Provision Risk and Vulnerability Assessment Module</a:t>
            </a:r>
            <a:r>
              <a:rPr lang="en-GB" sz="1600" b="1" dirty="0">
                <a:effectLst/>
                <a:latin typeface="Open Sans" panose="020B0606030504020204" pitchFamily="34" charset="0"/>
                <a:ea typeface="Calibri" panose="020F0502020204030204" pitchFamily="34" charset="0"/>
                <a:cs typeface="Arial" panose="020B0604020202020204" pitchFamily="34" charset="0"/>
              </a:rPr>
              <a:t> </a:t>
            </a:r>
            <a:r>
              <a:rPr lang="en-GB" sz="1600" dirty="0">
                <a:effectLst/>
                <a:latin typeface="Open Sans" panose="020B0606030504020204" pitchFamily="34" charset="0"/>
                <a:ea typeface="Calibri" panose="020F0502020204030204" pitchFamily="34" charset="0"/>
                <a:cs typeface="Arial" panose="020B0604020202020204" pitchFamily="34" charset="0"/>
              </a:rPr>
              <a:t>of the IRIS Platform. The VDM is used for the dynamic identification, analysis and reporting of vulnerabilities detected on networks with IoT devices and AI-provision systems. </a:t>
            </a:r>
            <a:endParaRPr lang="es-ES" sz="1600" dirty="0">
              <a:effectLst/>
              <a:latin typeface="Open Sans" panose="020B0606030504020204" pitchFamily="34" charset="0"/>
              <a:ea typeface="Calibri" panose="020F0502020204030204" pitchFamily="34" charset="0"/>
              <a:cs typeface="Arial" panose="020B0604020202020204" pitchFamily="34" charset="0"/>
            </a:endParaRPr>
          </a:p>
          <a:p>
            <a:pPr marL="285840" indent="-284400">
              <a:spcBef>
                <a:spcPts val="201"/>
              </a:spcBef>
              <a:spcAft>
                <a:spcPts val="201"/>
              </a:spcAft>
              <a:buClr>
                <a:srgbClr val="838487"/>
              </a:buClr>
              <a:buFont typeface="Arial"/>
              <a:buChar char="•"/>
            </a:pPr>
            <a:r>
              <a:rPr lang="en-GB" b="1" spc="-1" dirty="0">
                <a:solidFill>
                  <a:srgbClr val="838487"/>
                </a:solidFill>
                <a:latin typeface="+mj-lt"/>
                <a:cs typeface="Calibri" panose="020F0502020204030204" pitchFamily="34" charset="0"/>
              </a:rPr>
              <a:t>Main functionalities</a:t>
            </a:r>
            <a:r>
              <a:rPr lang="en-GB" spc="-1" dirty="0">
                <a:solidFill>
                  <a:srgbClr val="838487"/>
                </a:solidFill>
                <a:latin typeface="+mj-lt"/>
                <a:cs typeface="Calibri" panose="020F0502020204030204" pitchFamily="34" charset="0"/>
              </a:rPr>
              <a:t>:</a:t>
            </a:r>
          </a:p>
          <a:p>
            <a:pPr marL="800100" lvl="1" indent="-342900" algn="just">
              <a:buFont typeface="Wingdings" panose="05000000000000000000" pitchFamily="2" charset="2"/>
              <a:buChar char="v"/>
            </a:pPr>
            <a:r>
              <a:rPr lang="en-GB" sz="1600" dirty="0">
                <a:solidFill>
                  <a:srgbClr val="7F4F9F"/>
                </a:solidFill>
                <a:effectLst/>
                <a:latin typeface="Open Sans" panose="020B0606030504020204" pitchFamily="34" charset="0"/>
                <a:ea typeface="Calibri" panose="020F0502020204030204" pitchFamily="34" charset="0"/>
                <a:cs typeface="Arial" panose="020B0604020202020204" pitchFamily="34" charset="0"/>
              </a:rPr>
              <a:t>Dynamic identification of vulnerabilities </a:t>
            </a:r>
            <a:r>
              <a:rPr lang="en-GB" sz="1600" dirty="0">
                <a:effectLst/>
                <a:latin typeface="Open Sans" panose="020B0606030504020204" pitchFamily="34" charset="0"/>
                <a:ea typeface="Calibri" panose="020F0502020204030204" pitchFamily="34" charset="0"/>
                <a:cs typeface="Arial" panose="020B0604020202020204" pitchFamily="34" charset="0"/>
              </a:rPr>
              <a:t>on the target infrastructure.</a:t>
            </a:r>
            <a:endParaRPr lang="es-ES" sz="1600" dirty="0">
              <a:effectLst/>
              <a:latin typeface="Open Sans" panose="020B0606030504020204" pitchFamily="34" charset="0"/>
              <a:ea typeface="Calibri" panose="020F0502020204030204" pitchFamily="34" charset="0"/>
              <a:cs typeface="Arial" panose="020B0604020202020204" pitchFamily="34" charset="0"/>
            </a:endParaRPr>
          </a:p>
          <a:p>
            <a:pPr marL="800100" lvl="1" indent="-342900" algn="just">
              <a:buFont typeface="Wingdings" panose="05000000000000000000" pitchFamily="2" charset="2"/>
              <a:buChar char="v"/>
            </a:pPr>
            <a:r>
              <a:rPr lang="en-GB" sz="1600" dirty="0">
                <a:solidFill>
                  <a:srgbClr val="7F4F9F"/>
                </a:solidFill>
                <a:effectLst/>
                <a:latin typeface="Open Sans" panose="020B0606030504020204" pitchFamily="34" charset="0"/>
                <a:ea typeface="Calibri" panose="020F0502020204030204" pitchFamily="34" charset="0"/>
                <a:cs typeface="Arial" panose="020B0604020202020204" pitchFamily="34" charset="0"/>
              </a:rPr>
              <a:t>Impact assessment </a:t>
            </a:r>
            <a:r>
              <a:rPr lang="en-GB" sz="1600" dirty="0">
                <a:effectLst/>
                <a:latin typeface="Open Sans" panose="020B0606030504020204" pitchFamily="34" charset="0"/>
                <a:ea typeface="Calibri" panose="020F0502020204030204" pitchFamily="34" charset="0"/>
                <a:cs typeface="Arial" panose="020B0604020202020204" pitchFamily="34" charset="0"/>
              </a:rPr>
              <a:t>to classify and assign priorities to the vulnerabilities detected (enrichment with CWE, CAPEC</a:t>
            </a:r>
            <a:r>
              <a:rPr lang="en-GB" sz="1600" dirty="0">
                <a:latin typeface="Open Sans" panose="020B0606030504020204" pitchFamily="34" charset="0"/>
                <a:ea typeface="Calibri" panose="020F0502020204030204" pitchFamily="34" charset="0"/>
                <a:cs typeface="Arial" panose="020B0604020202020204" pitchFamily="34" charset="0"/>
              </a:rPr>
              <a:t> and</a:t>
            </a:r>
            <a:r>
              <a:rPr lang="en-GB" sz="1600" dirty="0">
                <a:effectLst/>
                <a:latin typeface="Open Sans" panose="020B0606030504020204" pitchFamily="34" charset="0"/>
                <a:ea typeface="Calibri" panose="020F0502020204030204" pitchFamily="34" charset="0"/>
                <a:cs typeface="Arial" panose="020B0604020202020204" pitchFamily="34" charset="0"/>
              </a:rPr>
              <a:t> MITRE ATT&amp;CK) .</a:t>
            </a:r>
            <a:endParaRPr lang="es-ES" sz="1600" dirty="0">
              <a:effectLst/>
              <a:latin typeface="Open Sans" panose="020B0606030504020204" pitchFamily="34" charset="0"/>
              <a:ea typeface="Calibri" panose="020F0502020204030204" pitchFamily="34" charset="0"/>
              <a:cs typeface="Arial" panose="020B0604020202020204" pitchFamily="34" charset="0"/>
            </a:endParaRPr>
          </a:p>
          <a:p>
            <a:pPr marL="800100" lvl="1" indent="-342900" algn="just">
              <a:buFont typeface="Wingdings" panose="05000000000000000000" pitchFamily="2" charset="2"/>
              <a:buChar char="v"/>
            </a:pPr>
            <a:r>
              <a:rPr lang="en-GB" sz="1600" dirty="0">
                <a:solidFill>
                  <a:srgbClr val="7F4F9F"/>
                </a:solidFill>
                <a:latin typeface="Open Sans" panose="020B0606030504020204" pitchFamily="34" charset="0"/>
                <a:ea typeface="Calibri" panose="020F0502020204030204" pitchFamily="34" charset="0"/>
                <a:cs typeface="Arial" panose="020B0604020202020204" pitchFamily="34" charset="0"/>
              </a:rPr>
              <a:t>R</a:t>
            </a:r>
            <a:r>
              <a:rPr lang="en-GB" sz="1600" dirty="0">
                <a:solidFill>
                  <a:srgbClr val="7F4F9F"/>
                </a:solidFill>
                <a:effectLst/>
                <a:latin typeface="Open Sans" panose="020B0606030504020204" pitchFamily="34" charset="0"/>
                <a:ea typeface="Calibri" panose="020F0502020204030204" pitchFamily="34" charset="0"/>
                <a:cs typeface="Arial" panose="020B0604020202020204" pitchFamily="34" charset="0"/>
              </a:rPr>
              <a:t>isk assessment </a:t>
            </a:r>
            <a:r>
              <a:rPr lang="en-GB" sz="1600" dirty="0">
                <a:effectLst/>
                <a:latin typeface="Open Sans" panose="020B0606030504020204" pitchFamily="34" charset="0"/>
                <a:ea typeface="Calibri" panose="020F0502020204030204" pitchFamily="34" charset="0"/>
                <a:cs typeface="Arial" panose="020B0604020202020204" pitchFamily="34" charset="0"/>
              </a:rPr>
              <a:t>of the infrastructure considering the vulnerabilities identified and the relevance of the assets where they were found to suggest mitigation measures.</a:t>
            </a:r>
            <a:endParaRPr lang="es-ES" sz="1600" dirty="0">
              <a:effectLst/>
              <a:latin typeface="Open Sans" panose="020B0606030504020204" pitchFamily="34" charset="0"/>
              <a:ea typeface="Calibri" panose="020F0502020204030204" pitchFamily="34" charset="0"/>
              <a:cs typeface="Arial" panose="020B0604020202020204" pitchFamily="34" charset="0"/>
            </a:endParaRPr>
          </a:p>
          <a:p>
            <a:pPr marL="800100" lvl="1" indent="-342900" algn="just">
              <a:buFont typeface="Wingdings" panose="05000000000000000000" pitchFamily="2" charset="2"/>
              <a:buChar char="v"/>
            </a:pPr>
            <a:r>
              <a:rPr lang="en-GB" sz="1600" dirty="0">
                <a:solidFill>
                  <a:srgbClr val="7F4F9F"/>
                </a:solidFill>
                <a:latin typeface="Open Sans" panose="020B0606030504020204" pitchFamily="34" charset="0"/>
                <a:ea typeface="Calibri" panose="020F0502020204030204" pitchFamily="34" charset="0"/>
                <a:cs typeface="Arial" panose="020B0604020202020204" pitchFamily="34" charset="0"/>
              </a:rPr>
              <a:t>I</a:t>
            </a:r>
            <a:r>
              <a:rPr lang="en-GB" sz="1600" dirty="0">
                <a:solidFill>
                  <a:srgbClr val="7F4F9F"/>
                </a:solidFill>
                <a:effectLst/>
                <a:latin typeface="Open Sans" panose="020B0606030504020204" pitchFamily="34" charset="0"/>
                <a:ea typeface="Calibri" panose="020F0502020204030204" pitchFamily="34" charset="0"/>
                <a:cs typeface="Arial" panose="020B0604020202020204" pitchFamily="34" charset="0"/>
              </a:rPr>
              <a:t>ntelligence sharing functionalities </a:t>
            </a:r>
            <a:r>
              <a:rPr lang="en-GB" sz="1600" dirty="0">
                <a:effectLst/>
                <a:latin typeface="Open Sans" panose="020B0606030504020204" pitchFamily="34" charset="0"/>
                <a:ea typeface="Calibri" panose="020F0502020204030204" pitchFamily="34" charset="0"/>
                <a:cs typeface="Arial" panose="020B0604020202020204" pitchFamily="34" charset="0"/>
              </a:rPr>
              <a:t>so the information about the vulnerabilities can be shared with authorized CERTS and CSIRTs.</a:t>
            </a:r>
            <a:endParaRPr lang="es-ES" sz="1600" dirty="0">
              <a:effectLst/>
              <a:latin typeface="Open Sans" panose="020B0606030504020204" pitchFamily="34" charset="0"/>
              <a:ea typeface="Calibri" panose="020F0502020204030204" pitchFamily="34" charset="0"/>
              <a:cs typeface="Arial" panose="020B0604020202020204" pitchFamily="34" charset="0"/>
            </a:endParaRPr>
          </a:p>
          <a:p>
            <a:pPr marL="800100" lvl="1" indent="-342900" algn="just">
              <a:spcAft>
                <a:spcPts val="800"/>
              </a:spcAft>
              <a:buFont typeface="Wingdings" panose="05000000000000000000" pitchFamily="2" charset="2"/>
              <a:buChar char="v"/>
            </a:pPr>
            <a:r>
              <a:rPr lang="en-GB" sz="1600" dirty="0">
                <a:effectLst/>
                <a:latin typeface="Open Sans" panose="020B0606030504020204" pitchFamily="34" charset="0"/>
                <a:ea typeface="Calibri" panose="020F0502020204030204" pitchFamily="34" charset="0"/>
                <a:cs typeface="Arial" panose="020B0604020202020204" pitchFamily="34" charset="0"/>
              </a:rPr>
              <a:t>A </a:t>
            </a:r>
            <a:r>
              <a:rPr lang="en-GB" sz="1600" dirty="0">
                <a:solidFill>
                  <a:srgbClr val="7F4F9F"/>
                </a:solidFill>
                <a:effectLst/>
                <a:latin typeface="Open Sans" panose="020B0606030504020204" pitchFamily="34" charset="0"/>
                <a:ea typeface="Calibri" panose="020F0502020204030204" pitchFamily="34" charset="0"/>
                <a:cs typeface="Arial" panose="020B0604020202020204" pitchFamily="34" charset="0"/>
              </a:rPr>
              <a:t>novel automated </a:t>
            </a:r>
            <a:r>
              <a:rPr lang="en-GB" sz="1600" dirty="0" err="1">
                <a:solidFill>
                  <a:srgbClr val="7F4F9F"/>
                </a:solidFill>
                <a:effectLst/>
                <a:latin typeface="Open Sans" panose="020B0606030504020204" pitchFamily="34" charset="0"/>
                <a:ea typeface="Calibri" panose="020F0502020204030204" pitchFamily="34" charset="0"/>
                <a:cs typeface="Arial" panose="020B0604020202020204" pitchFamily="34" charset="0"/>
              </a:rPr>
              <a:t>pentesting</a:t>
            </a:r>
            <a:r>
              <a:rPr lang="en-GB" sz="1600" dirty="0">
                <a:solidFill>
                  <a:srgbClr val="7F4F9F"/>
                </a:solidFill>
                <a:effectLst/>
                <a:latin typeface="Open Sans" panose="020B0606030504020204" pitchFamily="34" charset="0"/>
                <a:ea typeface="Calibri" panose="020F0502020204030204" pitchFamily="34" charset="0"/>
                <a:cs typeface="Arial" panose="020B0604020202020204" pitchFamily="34" charset="0"/>
              </a:rPr>
              <a:t> AI-based engine </a:t>
            </a:r>
            <a:r>
              <a:rPr lang="en-GB" sz="1600" dirty="0">
                <a:effectLst/>
                <a:latin typeface="Open Sans" panose="020B0606030504020204" pitchFamily="34" charset="0"/>
                <a:ea typeface="Calibri" panose="020F0502020204030204" pitchFamily="34" charset="0"/>
                <a:cs typeface="Arial" panose="020B0604020202020204" pitchFamily="34" charset="0"/>
              </a:rPr>
              <a:t>to orchestrate penetration activities.</a:t>
            </a:r>
            <a:endParaRPr lang="es-ES" sz="1600" dirty="0">
              <a:effectLst/>
              <a:latin typeface="Open Sans" panose="020B0606030504020204" pitchFamily="34" charset="0"/>
              <a:ea typeface="Calibri" panose="020F0502020204030204" pitchFamily="34" charset="0"/>
              <a:cs typeface="Arial" panose="020B0604020202020204" pitchFamily="34" charset="0"/>
            </a:endParaRPr>
          </a:p>
          <a:p>
            <a:pPr marL="285840" indent="-284400">
              <a:lnSpc>
                <a:spcPct val="100000"/>
              </a:lnSpc>
              <a:spcBef>
                <a:spcPts val="201"/>
              </a:spcBef>
              <a:spcAft>
                <a:spcPts val="201"/>
              </a:spcAft>
              <a:buClr>
                <a:srgbClr val="838487"/>
              </a:buClr>
              <a:buFont typeface="Arial"/>
              <a:buChar char="•"/>
            </a:pPr>
            <a:endParaRPr lang="en-GB" spc="-1" dirty="0">
              <a:solidFill>
                <a:srgbClr val="838487"/>
              </a:solidFill>
              <a:latin typeface="Calibri" panose="020F0502020204030204" pitchFamily="34" charset="0"/>
              <a:cs typeface="Calibri" panose="020F0502020204030204" pitchFamily="34" charset="0"/>
            </a:endParaRPr>
          </a:p>
          <a:p>
            <a:pPr marL="360">
              <a:spcBef>
                <a:spcPts val="1001"/>
              </a:spcBef>
              <a:buClr>
                <a:srgbClr val="838487"/>
              </a:buClr>
            </a:pPr>
            <a:endParaRPr lang="en-GB" sz="2000" b="0" strike="noStrike" spc="-1" dirty="0">
              <a:solidFill>
                <a:srgbClr val="838487"/>
              </a:solidFill>
              <a:latin typeface="Calibri" panose="020F0502020204030204" pitchFamily="34" charset="0"/>
              <a:cs typeface="Calibri" panose="020F0502020204030204" pitchFamily="34" charset="0"/>
            </a:endParaRPr>
          </a:p>
        </p:txBody>
      </p:sp>
      <p:sp>
        <p:nvSpPr>
          <p:cNvPr id="162" name="TextShape 4"/>
          <p:cNvSpPr txBox="1"/>
          <p:nvPr/>
        </p:nvSpPr>
        <p:spPr>
          <a:xfrm>
            <a:off x="838080" y="336600"/>
            <a:ext cx="8768880" cy="1034640"/>
          </a:xfrm>
          <a:prstGeom prst="rect">
            <a:avLst/>
          </a:prstGeom>
          <a:noFill/>
          <a:ln>
            <a:noFill/>
          </a:ln>
        </p:spPr>
        <p:txBody>
          <a:bodyPr anchor="ctr">
            <a:normAutofit fontScale="97000"/>
          </a:bodyPr>
          <a:lstStyle/>
          <a:p>
            <a:pPr>
              <a:lnSpc>
                <a:spcPct val="90000"/>
              </a:lnSpc>
            </a:pPr>
            <a:r>
              <a:rPr lang="en-US" sz="4000" spc="-1" dirty="0">
                <a:solidFill>
                  <a:srgbClr val="838487"/>
                </a:solidFill>
                <a:latin typeface="Calibri"/>
              </a:rPr>
              <a:t>Vulnerability Discovery Manager</a:t>
            </a:r>
          </a:p>
          <a:p>
            <a:pPr>
              <a:lnSpc>
                <a:spcPct val="90000"/>
              </a:lnSpc>
            </a:pPr>
            <a:r>
              <a:rPr lang="en-US" sz="2900" b="0" strike="noStrike" spc="-1" dirty="0">
                <a:solidFill>
                  <a:srgbClr val="7F4E9F"/>
                </a:solidFill>
                <a:latin typeface="Calibri"/>
              </a:rPr>
              <a:t>An Overview</a:t>
            </a:r>
            <a:endParaRPr lang="en-US" sz="2700" b="0" strike="noStrike" spc="-1" dirty="0">
              <a:solidFill>
                <a:srgbClr val="7F4E9F"/>
              </a:solidFill>
              <a:latin typeface="Calibri"/>
            </a:endParaRPr>
          </a:p>
        </p:txBody>
      </p:sp>
      <p:sp>
        <p:nvSpPr>
          <p:cNvPr id="5" name="TextShape 3">
            <a:extLst>
              <a:ext uri="{FF2B5EF4-FFF2-40B4-BE49-F238E27FC236}">
                <a16:creationId xmlns:a16="http://schemas.microsoft.com/office/drawing/2014/main" id="{672D5CE1-6570-FD56-FD00-98F68B9514B8}"/>
              </a:ext>
            </a:extLst>
          </p:cNvPr>
          <p:cNvSpPr txBox="1"/>
          <p:nvPr/>
        </p:nvSpPr>
        <p:spPr>
          <a:xfrm>
            <a:off x="11475900" y="6339802"/>
            <a:ext cx="456840" cy="364680"/>
          </a:xfrm>
          <a:prstGeom prst="rect">
            <a:avLst/>
          </a:prstGeom>
          <a:noFill/>
          <a:ln>
            <a:noFill/>
          </a:ln>
        </p:spPr>
        <p:txBody>
          <a:bodyPr lIns="90000" tIns="45000" rIns="90000" bIns="45000">
            <a:noAutofit/>
          </a:bodyPr>
          <a:lstStyle/>
          <a:p>
            <a:pPr>
              <a:lnSpc>
                <a:spcPct val="100000"/>
              </a:lnSpc>
            </a:pPr>
            <a:fld id="{6ED50FE8-5B6B-4B70-A123-5BCD4882C9C5}" type="slidenum">
              <a:rPr lang="en-US" sz="1100" b="0" strike="noStrike" spc="-1">
                <a:solidFill>
                  <a:srgbClr val="838487"/>
                </a:solidFill>
                <a:latin typeface="Calibri"/>
              </a:rPr>
              <a:t>18</a:t>
            </a:fld>
            <a:endParaRPr lang="en-US" sz="1100" b="0" strike="noStrike" spc="-1">
              <a:latin typeface="Times New Roman"/>
            </a:endParaRPr>
          </a:p>
        </p:txBody>
      </p:sp>
    </p:spTree>
    <p:extLst>
      <p:ext uri="{BB962C8B-B14F-4D97-AF65-F5344CB8AC3E}">
        <p14:creationId xmlns:p14="http://schemas.microsoft.com/office/powerpoint/2010/main" val="36131039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1AB69-6D6A-39DB-0E97-A70892801FC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E689FC3-24D6-DEE7-247B-EAFE79FBFC31}"/>
              </a:ext>
            </a:extLst>
          </p:cNvPr>
          <p:cNvPicPr>
            <a:picLocks noChangeAspect="1"/>
          </p:cNvPicPr>
          <p:nvPr/>
        </p:nvPicPr>
        <p:blipFill>
          <a:blip r:embed="rId3"/>
          <a:stretch>
            <a:fillRect/>
          </a:stretch>
        </p:blipFill>
        <p:spPr>
          <a:xfrm>
            <a:off x="1879185" y="955724"/>
            <a:ext cx="9060955" cy="5380102"/>
          </a:xfrm>
          <a:prstGeom prst="rect">
            <a:avLst/>
          </a:prstGeom>
        </p:spPr>
      </p:pic>
      <p:sp>
        <p:nvSpPr>
          <p:cNvPr id="2" name="Title 1">
            <a:extLst>
              <a:ext uri="{FF2B5EF4-FFF2-40B4-BE49-F238E27FC236}">
                <a16:creationId xmlns:a16="http://schemas.microsoft.com/office/drawing/2014/main" id="{7DA1FD6C-3BE7-05EA-DF06-9CBC1A67CF6D}"/>
              </a:ext>
            </a:extLst>
          </p:cNvPr>
          <p:cNvSpPr>
            <a:spLocks noGrp="1"/>
          </p:cNvSpPr>
          <p:nvPr>
            <p:ph type="title"/>
          </p:nvPr>
        </p:nvSpPr>
        <p:spPr>
          <a:xfrm>
            <a:off x="814449" y="214576"/>
            <a:ext cx="8686800" cy="1035050"/>
          </a:xfrm>
        </p:spPr>
        <p:txBody>
          <a:bodyPr/>
          <a:lstStyle/>
          <a:p>
            <a:r>
              <a:rPr lang="en-US" dirty="0"/>
              <a:t>PUC #1 Architecture and IRIS tools</a:t>
            </a:r>
            <a:endParaRPr lang="en-GB" dirty="0"/>
          </a:p>
        </p:txBody>
      </p:sp>
      <p:sp>
        <p:nvSpPr>
          <p:cNvPr id="4" name="Slide Number Placeholder 3">
            <a:extLst>
              <a:ext uri="{FF2B5EF4-FFF2-40B4-BE49-F238E27FC236}">
                <a16:creationId xmlns:a16="http://schemas.microsoft.com/office/drawing/2014/main" id="{43F29E4A-0D69-D50C-F07D-E28AA3EBD507}"/>
              </a:ext>
            </a:extLst>
          </p:cNvPr>
          <p:cNvSpPr>
            <a:spLocks noGrp="1"/>
          </p:cNvSpPr>
          <p:nvPr>
            <p:ph type="sldNum" sz="quarter" idx="12"/>
          </p:nvPr>
        </p:nvSpPr>
        <p:spPr/>
        <p:txBody>
          <a:bodyPr/>
          <a:lstStyle/>
          <a:p>
            <a:fld id="{57AC0E79-F531-4290-B37F-533038CC23F5}" type="slidenum">
              <a:rPr lang="en-US" smtClean="0"/>
              <a:pPr/>
              <a:t>19</a:t>
            </a:fld>
            <a:endParaRPr lang="en-US" dirty="0"/>
          </a:p>
        </p:txBody>
      </p:sp>
      <p:sp>
        <p:nvSpPr>
          <p:cNvPr id="296" name="Rectangle 295">
            <a:extLst>
              <a:ext uri="{FF2B5EF4-FFF2-40B4-BE49-F238E27FC236}">
                <a16:creationId xmlns:a16="http://schemas.microsoft.com/office/drawing/2014/main" id="{EDB4D295-ECD2-7E0D-E383-1EC07E52E48E}"/>
              </a:ext>
            </a:extLst>
          </p:cNvPr>
          <p:cNvSpPr/>
          <p:nvPr/>
        </p:nvSpPr>
        <p:spPr bwMode="auto">
          <a:xfrm>
            <a:off x="4500748" y="2588821"/>
            <a:ext cx="1270660" cy="475013"/>
          </a:xfrm>
          <a:prstGeom prst="rect">
            <a:avLst/>
          </a:prstGeom>
          <a:solidFill>
            <a:srgbClr val="FF0000">
              <a:alpha val="30000"/>
            </a:srgbClr>
          </a:solidFill>
          <a:ln w="9525" cap="flat" cmpd="sng" algn="ctr">
            <a:solidFill>
              <a:schemeClr val="tx1"/>
            </a:solidFill>
            <a:prstDash val="solid"/>
            <a:round/>
            <a:headEnd type="none" w="med" len="med"/>
            <a:tailEnd type="none" w="med" len="med"/>
          </a:ln>
        </p:spPr>
        <p:txBody>
          <a:bodyPr rtlCol="0" anchor="ctr"/>
          <a:lstStyle/>
          <a:p>
            <a:pPr algn="ctr"/>
            <a:endParaRPr lang="el-GR" dirty="0"/>
          </a:p>
        </p:txBody>
      </p:sp>
      <p:cxnSp>
        <p:nvCxnSpPr>
          <p:cNvPr id="304" name="Connector: Elbow 66">
            <a:extLst>
              <a:ext uri="{FF2B5EF4-FFF2-40B4-BE49-F238E27FC236}">
                <a16:creationId xmlns:a16="http://schemas.microsoft.com/office/drawing/2014/main" id="{8047F7CC-F618-A764-DADD-8EC291591B9A}"/>
              </a:ext>
            </a:extLst>
          </p:cNvPr>
          <p:cNvCxnSpPr>
            <a:cxnSpLocks/>
          </p:cNvCxnSpPr>
          <p:nvPr/>
        </p:nvCxnSpPr>
        <p:spPr>
          <a:xfrm>
            <a:off x="6893454" y="2725650"/>
            <a:ext cx="228074" cy="161400"/>
          </a:xfrm>
          <a:prstGeom prst="bentConnector3">
            <a:avLst>
              <a:gd name="adj1" fmla="val 50000"/>
            </a:avLst>
          </a:prstGeom>
          <a:ln w="158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428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6"/>
                                        </p:tgtEl>
                                        <p:attrNameLst>
                                          <p:attrName>style.visibility</p:attrName>
                                        </p:attrNameLst>
                                      </p:cBhvr>
                                      <p:to>
                                        <p:strVal val="visible"/>
                                      </p:to>
                                    </p:set>
                                    <p:animEffect transition="in" filter="wipe(down)">
                                      <p:cBhvr>
                                        <p:cTn id="7" dur="500"/>
                                        <p:tgtEl>
                                          <p:spTgt spid="2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96"/>
                                        </p:tgtEl>
                                      </p:cBhvr>
                                    </p:animEffect>
                                    <p:set>
                                      <p:cBhvr>
                                        <p:cTn id="12" dur="1" fill="hold">
                                          <p:stCondLst>
                                            <p:cond delay="499"/>
                                          </p:stCondLst>
                                        </p:cTn>
                                        <p:tgtEl>
                                          <p:spTgt spid="2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 grpId="0" animBg="1"/>
      <p:bldP spid="29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271" y="2563058"/>
            <a:ext cx="10515600" cy="1893163"/>
          </a:xfrm>
        </p:spPr>
        <p:txBody>
          <a:bodyPr>
            <a:normAutofit fontScale="90000"/>
          </a:bodyPr>
          <a:lstStyle/>
          <a:p>
            <a:r>
              <a:rPr lang="en-US" b="1" dirty="0"/>
              <a:t>IRIS</a:t>
            </a:r>
            <a:br>
              <a:rPr lang="en-US" b="1" dirty="0"/>
            </a:br>
            <a:br>
              <a:rPr lang="en-US" dirty="0"/>
            </a:br>
            <a:r>
              <a:rPr lang="en-US" dirty="0"/>
              <a:t>A collaborative CERT/CSIRT platform </a:t>
            </a:r>
            <a:br>
              <a:rPr lang="en-US" dirty="0"/>
            </a:br>
            <a:r>
              <a:rPr lang="en-US" dirty="0"/>
              <a:t>to combat cyber-threats </a:t>
            </a:r>
            <a:br>
              <a:rPr lang="en-US" dirty="0"/>
            </a:br>
            <a:r>
              <a:rPr lang="en-US" dirty="0"/>
              <a:t>in </a:t>
            </a:r>
            <a:r>
              <a:rPr lang="en-US" b="1" dirty="0"/>
              <a:t>IoT and AI-driven systems</a:t>
            </a:r>
          </a:p>
        </p:txBody>
      </p:sp>
      <p:sp>
        <p:nvSpPr>
          <p:cNvPr id="3" name="Text Placeholder 2"/>
          <p:cNvSpPr>
            <a:spLocks noGrp="1"/>
          </p:cNvSpPr>
          <p:nvPr>
            <p:ph type="body" idx="1"/>
          </p:nvPr>
        </p:nvSpPr>
        <p:spPr>
          <a:xfrm>
            <a:off x="876300" y="4937510"/>
            <a:ext cx="5219700" cy="611187"/>
          </a:xfrm>
        </p:spPr>
        <p:txBody>
          <a:bodyPr>
            <a:normAutofit fontScale="70000" lnSpcReduction="20000"/>
          </a:bodyPr>
          <a:lstStyle/>
          <a:p>
            <a:r>
              <a:rPr lang="en-US" dirty="0"/>
              <a:t>Gonçalo Cadete (INOV)</a:t>
            </a:r>
          </a:p>
          <a:p>
            <a:r>
              <a:rPr lang="en-US" dirty="0"/>
              <a:t>René Serral </a:t>
            </a:r>
            <a:r>
              <a:rPr lang="en-US" dirty="0" err="1"/>
              <a:t>Gracià</a:t>
            </a:r>
            <a:r>
              <a:rPr lang="en-US" dirty="0"/>
              <a:t> (UPC)</a:t>
            </a:r>
          </a:p>
        </p:txBody>
      </p:sp>
      <p:sp>
        <p:nvSpPr>
          <p:cNvPr id="4" name="Text Placeholder 3"/>
          <p:cNvSpPr>
            <a:spLocks noGrp="1"/>
          </p:cNvSpPr>
          <p:nvPr>
            <p:ph type="body" sz="quarter" idx="13"/>
          </p:nvPr>
        </p:nvSpPr>
        <p:spPr>
          <a:xfrm>
            <a:off x="876300" y="5721876"/>
            <a:ext cx="5219700" cy="561975"/>
          </a:xfrm>
        </p:spPr>
        <p:txBody>
          <a:bodyPr>
            <a:normAutofit/>
          </a:bodyPr>
          <a:lstStyle/>
          <a:p>
            <a:r>
              <a:rPr lang="en-US" sz="2000" b="1" dirty="0"/>
              <a:t>07/03/2024</a:t>
            </a:r>
          </a:p>
        </p:txBody>
      </p:sp>
      <p:pic>
        <p:nvPicPr>
          <p:cNvPr id="15" name="Picture 14">
            <a:extLst>
              <a:ext uri="{FF2B5EF4-FFF2-40B4-BE49-F238E27FC236}">
                <a16:creationId xmlns:a16="http://schemas.microsoft.com/office/drawing/2014/main" id="{62B6CBD2-ACA5-49EF-920F-DC32B6C912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1209" y="4344917"/>
            <a:ext cx="3550901" cy="1171123"/>
          </a:xfrm>
          <a:prstGeom prst="rect">
            <a:avLst/>
          </a:prstGeom>
        </p:spPr>
      </p:pic>
      <p:pic>
        <p:nvPicPr>
          <p:cNvPr id="6" name="Picture 5">
            <a:extLst>
              <a:ext uri="{FF2B5EF4-FFF2-40B4-BE49-F238E27FC236}">
                <a16:creationId xmlns:a16="http://schemas.microsoft.com/office/drawing/2014/main" id="{1B80FCC3-BFE2-4F93-8006-D12B4584D6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9680" y="5454841"/>
            <a:ext cx="833958" cy="833958"/>
          </a:xfrm>
          <a:prstGeom prst="rect">
            <a:avLst/>
          </a:prstGeom>
        </p:spPr>
      </p:pic>
    </p:spTree>
    <p:extLst>
      <p:ext uri="{BB962C8B-B14F-4D97-AF65-F5344CB8AC3E}">
        <p14:creationId xmlns:p14="http://schemas.microsoft.com/office/powerpoint/2010/main" val="8664206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04E6B-003D-54AA-3996-1F491AECD7A7}"/>
            </a:ext>
          </a:extLst>
        </p:cNvPr>
        <p:cNvGrpSpPr/>
        <p:nvPr/>
      </p:nvGrpSpPr>
      <p:grpSpPr>
        <a:xfrm>
          <a:off x="0" y="0"/>
          <a:ext cx="0" cy="0"/>
          <a:chOff x="0" y="0"/>
          <a:chExt cx="0" cy="0"/>
        </a:xfrm>
      </p:grpSpPr>
      <p:sp>
        <p:nvSpPr>
          <p:cNvPr id="162" name="TextShape 4">
            <a:extLst>
              <a:ext uri="{FF2B5EF4-FFF2-40B4-BE49-F238E27FC236}">
                <a16:creationId xmlns:a16="http://schemas.microsoft.com/office/drawing/2014/main" id="{3BC3522A-67A5-D253-8E32-E1EADB48F754}"/>
              </a:ext>
            </a:extLst>
          </p:cNvPr>
          <p:cNvSpPr txBox="1"/>
          <p:nvPr/>
        </p:nvSpPr>
        <p:spPr>
          <a:xfrm>
            <a:off x="838080" y="336600"/>
            <a:ext cx="8768880" cy="1034640"/>
          </a:xfrm>
          <a:prstGeom prst="rect">
            <a:avLst/>
          </a:prstGeom>
          <a:noFill/>
          <a:ln>
            <a:noFill/>
          </a:ln>
        </p:spPr>
        <p:txBody>
          <a:bodyPr anchor="ctr">
            <a:normAutofit fontScale="97000"/>
          </a:bodyPr>
          <a:lstStyle/>
          <a:p>
            <a:pPr>
              <a:lnSpc>
                <a:spcPct val="90000"/>
              </a:lnSpc>
            </a:pPr>
            <a:r>
              <a:rPr lang="en-US" sz="4000" spc="-1" dirty="0">
                <a:solidFill>
                  <a:srgbClr val="838487"/>
                </a:solidFill>
                <a:latin typeface="Calibri"/>
              </a:rPr>
              <a:t>Vulnerability Discovery Manager</a:t>
            </a:r>
          </a:p>
          <a:p>
            <a:pPr>
              <a:lnSpc>
                <a:spcPct val="90000"/>
              </a:lnSpc>
            </a:pPr>
            <a:r>
              <a:rPr lang="en-US" sz="2900" b="0" strike="noStrike" spc="-1" dirty="0">
                <a:solidFill>
                  <a:srgbClr val="7F4E9F"/>
                </a:solidFill>
                <a:latin typeface="Calibri"/>
              </a:rPr>
              <a:t>Architecture and main innovations</a:t>
            </a:r>
            <a:endParaRPr lang="en-US" sz="2700" b="0" strike="noStrike" spc="-1" dirty="0">
              <a:solidFill>
                <a:srgbClr val="7F4E9F"/>
              </a:solidFill>
              <a:latin typeface="Calibri"/>
            </a:endParaRPr>
          </a:p>
        </p:txBody>
      </p:sp>
      <p:sp>
        <p:nvSpPr>
          <p:cNvPr id="5" name="TextShape 3">
            <a:extLst>
              <a:ext uri="{FF2B5EF4-FFF2-40B4-BE49-F238E27FC236}">
                <a16:creationId xmlns:a16="http://schemas.microsoft.com/office/drawing/2014/main" id="{0B5139FF-A5D0-89AA-4EDB-C817654668E7}"/>
              </a:ext>
            </a:extLst>
          </p:cNvPr>
          <p:cNvSpPr txBox="1"/>
          <p:nvPr/>
        </p:nvSpPr>
        <p:spPr>
          <a:xfrm>
            <a:off x="11475900" y="6339802"/>
            <a:ext cx="456840" cy="364680"/>
          </a:xfrm>
          <a:prstGeom prst="rect">
            <a:avLst/>
          </a:prstGeom>
          <a:noFill/>
          <a:ln>
            <a:noFill/>
          </a:ln>
        </p:spPr>
        <p:txBody>
          <a:bodyPr lIns="90000" tIns="45000" rIns="90000" bIns="45000">
            <a:noAutofit/>
          </a:bodyPr>
          <a:lstStyle/>
          <a:p>
            <a:pPr>
              <a:lnSpc>
                <a:spcPct val="100000"/>
              </a:lnSpc>
            </a:pPr>
            <a:fld id="{6ED50FE8-5B6B-4B70-A123-5BCD4882C9C5}" type="slidenum">
              <a:rPr lang="en-US" sz="1100" b="0" strike="noStrike" spc="-1">
                <a:solidFill>
                  <a:srgbClr val="838487"/>
                </a:solidFill>
                <a:latin typeface="Calibri"/>
              </a:rPr>
              <a:t>20</a:t>
            </a:fld>
            <a:endParaRPr lang="en-US" sz="1100" b="0" strike="noStrike" spc="-1">
              <a:latin typeface="Times New Roman"/>
            </a:endParaRPr>
          </a:p>
        </p:txBody>
      </p:sp>
      <p:pic>
        <p:nvPicPr>
          <p:cNvPr id="2" name="Imagen 1" descr="Diagrama&#10;&#10;Descripción generada automáticamente">
            <a:extLst>
              <a:ext uri="{FF2B5EF4-FFF2-40B4-BE49-F238E27FC236}">
                <a16:creationId xmlns:a16="http://schemas.microsoft.com/office/drawing/2014/main" id="{3E2AB4E8-607D-5FE2-BCF2-9BAD50A38E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9499" y="1553276"/>
            <a:ext cx="7373241" cy="4396521"/>
          </a:xfrm>
          <a:prstGeom prst="rect">
            <a:avLst/>
          </a:prstGeom>
        </p:spPr>
      </p:pic>
      <p:sp>
        <p:nvSpPr>
          <p:cNvPr id="4" name="CuadroTexto 3">
            <a:extLst>
              <a:ext uri="{FF2B5EF4-FFF2-40B4-BE49-F238E27FC236}">
                <a16:creationId xmlns:a16="http://schemas.microsoft.com/office/drawing/2014/main" id="{73DA3F75-1F92-BAAD-434E-786A777B01D5}"/>
              </a:ext>
            </a:extLst>
          </p:cNvPr>
          <p:cNvSpPr txBox="1"/>
          <p:nvPr/>
        </p:nvSpPr>
        <p:spPr>
          <a:xfrm>
            <a:off x="838080" y="2013228"/>
            <a:ext cx="3541950" cy="3108543"/>
          </a:xfrm>
          <a:prstGeom prst="rect">
            <a:avLst/>
          </a:prstGeom>
          <a:noFill/>
        </p:spPr>
        <p:txBody>
          <a:bodyPr wrap="square">
            <a:spAutoFit/>
          </a:bodyPr>
          <a:lstStyle/>
          <a:p>
            <a:pPr algn="just">
              <a:buClr>
                <a:schemeClr val="bg2">
                  <a:lumMod val="50000"/>
                </a:schemeClr>
              </a:buClr>
            </a:pPr>
            <a:r>
              <a:rPr lang="en-US" b="1" dirty="0">
                <a:latin typeface="+mj-lt"/>
                <a:cs typeface="Calibri" panose="020F0502020204030204" pitchFamily="34" charset="0"/>
              </a:rPr>
              <a:t>Main innovations: </a:t>
            </a:r>
          </a:p>
          <a:p>
            <a:pPr algn="just">
              <a:buClr>
                <a:schemeClr val="bg2">
                  <a:lumMod val="50000"/>
                </a:schemeClr>
              </a:buClr>
            </a:pPr>
            <a:endParaRPr lang="en-US" b="1" dirty="0">
              <a:latin typeface="+mj-lt"/>
              <a:cs typeface="Calibri" panose="020F0502020204030204" pitchFamily="34" charset="0"/>
            </a:endParaRPr>
          </a:p>
          <a:p>
            <a:pPr algn="just">
              <a:buClr>
                <a:schemeClr val="bg2">
                  <a:lumMod val="50000"/>
                </a:schemeClr>
              </a:buClr>
              <a:buFont typeface="Wingdings" panose="05000000000000000000" pitchFamily="2" charset="2"/>
              <a:buChar char="v"/>
            </a:pPr>
            <a:r>
              <a:rPr lang="en-US" sz="1600" dirty="0">
                <a:cs typeface="Calibri" panose="020F0502020204030204" pitchFamily="34" charset="0"/>
              </a:rPr>
              <a:t> </a:t>
            </a:r>
            <a:r>
              <a:rPr lang="en-US" sz="1600" dirty="0">
                <a:solidFill>
                  <a:srgbClr val="7F4F9F"/>
                </a:solidFill>
                <a:cs typeface="Calibri" panose="020F0502020204030204" pitchFamily="34" charset="0"/>
              </a:rPr>
              <a:t>Enrichment</a:t>
            </a:r>
            <a:r>
              <a:rPr lang="en-US" sz="1600" dirty="0">
                <a:cs typeface="Calibri" panose="020F0502020204030204" pitchFamily="34" charset="0"/>
              </a:rPr>
              <a:t> of the information included in the vulnerability reports with </a:t>
            </a:r>
            <a:r>
              <a:rPr lang="en-US" sz="1600" dirty="0">
                <a:solidFill>
                  <a:srgbClr val="7F4F9F"/>
                </a:solidFill>
                <a:cs typeface="Calibri" panose="020F0502020204030204" pitchFamily="34" charset="0"/>
              </a:rPr>
              <a:t>impact analysis </a:t>
            </a:r>
            <a:r>
              <a:rPr lang="en-US" sz="1600" dirty="0">
                <a:solidFill>
                  <a:srgbClr val="020202"/>
                </a:solidFill>
                <a:cs typeface="Calibri" panose="020F0502020204030204" pitchFamily="34" charset="0"/>
              </a:rPr>
              <a:t>for</a:t>
            </a:r>
            <a:r>
              <a:rPr lang="en-US" sz="1600" dirty="0">
                <a:cs typeface="Calibri" panose="020F0502020204030204" pitchFamily="34" charset="0"/>
              </a:rPr>
              <a:t> vulnerabilities affecting </a:t>
            </a:r>
            <a:r>
              <a:rPr lang="en-US" sz="1600" dirty="0">
                <a:solidFill>
                  <a:srgbClr val="7F4F9F"/>
                </a:solidFill>
                <a:cs typeface="Calibri" panose="020F0502020204030204" pitchFamily="34" charset="0"/>
              </a:rPr>
              <a:t>IoT and AI-based systems.</a:t>
            </a:r>
          </a:p>
          <a:p>
            <a:pPr algn="just">
              <a:buClr>
                <a:schemeClr val="bg2">
                  <a:lumMod val="50000"/>
                </a:schemeClr>
              </a:buClr>
              <a:buFont typeface="Wingdings" panose="05000000000000000000" pitchFamily="2" charset="2"/>
              <a:buChar char="v"/>
            </a:pPr>
            <a:endParaRPr lang="en-US" sz="1600" dirty="0">
              <a:cs typeface="Calibri" panose="020F0502020204030204" pitchFamily="34" charset="0"/>
            </a:endParaRPr>
          </a:p>
          <a:p>
            <a:pPr algn="just">
              <a:buClr>
                <a:schemeClr val="bg2">
                  <a:lumMod val="50000"/>
                </a:schemeClr>
              </a:buClr>
              <a:buFont typeface="Wingdings" panose="05000000000000000000" pitchFamily="2" charset="2"/>
              <a:buChar char="v"/>
            </a:pPr>
            <a:r>
              <a:rPr lang="en-US" sz="1600" dirty="0">
                <a:cs typeface="Calibri" panose="020F0502020204030204" pitchFamily="34" charset="0"/>
              </a:rPr>
              <a:t>Integration of the vulnerability scanning tasks with a new </a:t>
            </a:r>
            <a:r>
              <a:rPr lang="en-US" sz="1600" dirty="0">
                <a:solidFill>
                  <a:srgbClr val="7F4F9F"/>
                </a:solidFill>
                <a:cs typeface="Calibri" panose="020F0502020204030204" pitchFamily="34" charset="0"/>
              </a:rPr>
              <a:t>AI-based component to automate penetration testing activities</a:t>
            </a:r>
            <a:r>
              <a:rPr lang="en-US" sz="1600" dirty="0">
                <a:cs typeface="Calibri" panose="020F0502020204030204" pitchFamily="34" charset="0"/>
              </a:rPr>
              <a:t>.</a:t>
            </a:r>
          </a:p>
        </p:txBody>
      </p:sp>
    </p:spTree>
    <p:extLst>
      <p:ext uri="{BB962C8B-B14F-4D97-AF65-F5344CB8AC3E}">
        <p14:creationId xmlns:p14="http://schemas.microsoft.com/office/powerpoint/2010/main" val="38022623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1D0ED-A6EA-4EAB-DF7E-A548C8DBC216}"/>
            </a:ext>
          </a:extLst>
        </p:cNvPr>
        <p:cNvGrpSpPr/>
        <p:nvPr/>
      </p:nvGrpSpPr>
      <p:grpSpPr>
        <a:xfrm>
          <a:off x="0" y="0"/>
          <a:ext cx="0" cy="0"/>
          <a:chOff x="0" y="0"/>
          <a:chExt cx="0" cy="0"/>
        </a:xfrm>
      </p:grpSpPr>
      <p:sp>
        <p:nvSpPr>
          <p:cNvPr id="162" name="TextShape 4">
            <a:extLst>
              <a:ext uri="{FF2B5EF4-FFF2-40B4-BE49-F238E27FC236}">
                <a16:creationId xmlns:a16="http://schemas.microsoft.com/office/drawing/2014/main" id="{F1722C3B-BB3B-1CAF-174F-86ECE6254371}"/>
              </a:ext>
            </a:extLst>
          </p:cNvPr>
          <p:cNvSpPr txBox="1"/>
          <p:nvPr/>
        </p:nvSpPr>
        <p:spPr>
          <a:xfrm>
            <a:off x="838080" y="336600"/>
            <a:ext cx="8768880" cy="1034640"/>
          </a:xfrm>
          <a:prstGeom prst="rect">
            <a:avLst/>
          </a:prstGeom>
          <a:noFill/>
          <a:ln>
            <a:noFill/>
          </a:ln>
        </p:spPr>
        <p:txBody>
          <a:bodyPr anchor="ctr">
            <a:normAutofit fontScale="97000"/>
          </a:bodyPr>
          <a:lstStyle/>
          <a:p>
            <a:pPr>
              <a:lnSpc>
                <a:spcPct val="90000"/>
              </a:lnSpc>
            </a:pPr>
            <a:r>
              <a:rPr lang="en-US" sz="4000" spc="-1" dirty="0">
                <a:solidFill>
                  <a:srgbClr val="838487"/>
                </a:solidFill>
                <a:latin typeface="Calibri"/>
              </a:rPr>
              <a:t>Vulnerability Discovery Manager</a:t>
            </a:r>
          </a:p>
          <a:p>
            <a:pPr>
              <a:lnSpc>
                <a:spcPct val="90000"/>
              </a:lnSpc>
            </a:pPr>
            <a:r>
              <a:rPr lang="en-US" sz="2900" b="0" strike="noStrike" spc="-1" dirty="0" err="1">
                <a:solidFill>
                  <a:srgbClr val="7F4E9F"/>
                </a:solidFill>
                <a:latin typeface="Calibri"/>
              </a:rPr>
              <a:t>Pentesting</a:t>
            </a:r>
            <a:r>
              <a:rPr lang="en-US" sz="2900" b="0" strike="noStrike" spc="-1" dirty="0">
                <a:solidFill>
                  <a:srgbClr val="7F4E9F"/>
                </a:solidFill>
                <a:latin typeface="Calibri"/>
              </a:rPr>
              <a:t>-AI Engine </a:t>
            </a:r>
            <a:r>
              <a:rPr lang="en-US" sz="2900" spc="-1" dirty="0">
                <a:solidFill>
                  <a:srgbClr val="7F4E9F"/>
                </a:solidFill>
                <a:latin typeface="Calibri"/>
              </a:rPr>
              <a:t>architecture</a:t>
            </a:r>
            <a:endParaRPr lang="en-US" sz="2700" b="0" strike="noStrike" spc="-1" dirty="0">
              <a:solidFill>
                <a:srgbClr val="7F4E9F"/>
              </a:solidFill>
              <a:latin typeface="Calibri"/>
            </a:endParaRPr>
          </a:p>
        </p:txBody>
      </p:sp>
      <p:sp>
        <p:nvSpPr>
          <p:cNvPr id="5" name="TextShape 3">
            <a:extLst>
              <a:ext uri="{FF2B5EF4-FFF2-40B4-BE49-F238E27FC236}">
                <a16:creationId xmlns:a16="http://schemas.microsoft.com/office/drawing/2014/main" id="{6E68BAA9-9094-73AA-DB8B-22E8D71EECB0}"/>
              </a:ext>
            </a:extLst>
          </p:cNvPr>
          <p:cNvSpPr txBox="1"/>
          <p:nvPr/>
        </p:nvSpPr>
        <p:spPr>
          <a:xfrm>
            <a:off x="11475900" y="6339802"/>
            <a:ext cx="456840" cy="364680"/>
          </a:xfrm>
          <a:prstGeom prst="rect">
            <a:avLst/>
          </a:prstGeom>
          <a:noFill/>
          <a:ln>
            <a:noFill/>
          </a:ln>
        </p:spPr>
        <p:txBody>
          <a:bodyPr lIns="90000" tIns="45000" rIns="90000" bIns="45000">
            <a:noAutofit/>
          </a:bodyPr>
          <a:lstStyle/>
          <a:p>
            <a:pPr>
              <a:lnSpc>
                <a:spcPct val="100000"/>
              </a:lnSpc>
            </a:pPr>
            <a:fld id="{6ED50FE8-5B6B-4B70-A123-5BCD4882C9C5}" type="slidenum">
              <a:rPr lang="en-US" sz="1100" b="0" strike="noStrike" spc="-1">
                <a:solidFill>
                  <a:srgbClr val="838487"/>
                </a:solidFill>
                <a:latin typeface="Calibri"/>
              </a:rPr>
              <a:t>21</a:t>
            </a:fld>
            <a:endParaRPr lang="en-US" sz="1100" b="0" strike="noStrike" spc="-1">
              <a:latin typeface="Times New Roman"/>
            </a:endParaRPr>
          </a:p>
        </p:txBody>
      </p:sp>
      <p:pic>
        <p:nvPicPr>
          <p:cNvPr id="3" name="Imagen 2" descr="Interfaz de usuario gráfica, Diagrama, Aplicación&#10;&#10;Descripción generada automáticamente">
            <a:extLst>
              <a:ext uri="{FF2B5EF4-FFF2-40B4-BE49-F238E27FC236}">
                <a16:creationId xmlns:a16="http://schemas.microsoft.com/office/drawing/2014/main" id="{B7AFF54F-5DB8-2045-BAC0-25BB6EA1D8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6583" y="1538868"/>
            <a:ext cx="7607716" cy="4256460"/>
          </a:xfrm>
          <a:prstGeom prst="rect">
            <a:avLst/>
          </a:prstGeom>
        </p:spPr>
      </p:pic>
    </p:spTree>
    <p:extLst>
      <p:ext uri="{BB962C8B-B14F-4D97-AF65-F5344CB8AC3E}">
        <p14:creationId xmlns:p14="http://schemas.microsoft.com/office/powerpoint/2010/main" val="33759740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689BE-16ED-6F62-658D-8095D1FF737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C3D11CC-AD94-7C15-2DF1-0A15B5219134}"/>
              </a:ext>
            </a:extLst>
          </p:cNvPr>
          <p:cNvPicPr>
            <a:picLocks noChangeAspect="1"/>
          </p:cNvPicPr>
          <p:nvPr/>
        </p:nvPicPr>
        <p:blipFill>
          <a:blip r:embed="rId2"/>
          <a:stretch>
            <a:fillRect/>
          </a:stretch>
        </p:blipFill>
        <p:spPr>
          <a:xfrm>
            <a:off x="1879185" y="955724"/>
            <a:ext cx="9060955" cy="5380102"/>
          </a:xfrm>
          <a:prstGeom prst="rect">
            <a:avLst/>
          </a:prstGeom>
        </p:spPr>
      </p:pic>
      <p:sp>
        <p:nvSpPr>
          <p:cNvPr id="2" name="Title 1">
            <a:extLst>
              <a:ext uri="{FF2B5EF4-FFF2-40B4-BE49-F238E27FC236}">
                <a16:creationId xmlns:a16="http://schemas.microsoft.com/office/drawing/2014/main" id="{547A1AE9-013B-CFFC-38F3-AF5A7B4D36C9}"/>
              </a:ext>
            </a:extLst>
          </p:cNvPr>
          <p:cNvSpPr>
            <a:spLocks noGrp="1"/>
          </p:cNvSpPr>
          <p:nvPr>
            <p:ph type="title"/>
          </p:nvPr>
        </p:nvSpPr>
        <p:spPr>
          <a:xfrm>
            <a:off x="814449" y="214576"/>
            <a:ext cx="8686800" cy="1035050"/>
          </a:xfrm>
        </p:spPr>
        <p:txBody>
          <a:bodyPr/>
          <a:lstStyle/>
          <a:p>
            <a:r>
              <a:rPr lang="en-US" dirty="0"/>
              <a:t>PUC #1 Architecture and IRIS tools</a:t>
            </a:r>
            <a:endParaRPr lang="en-GB" dirty="0"/>
          </a:p>
        </p:txBody>
      </p:sp>
      <p:sp>
        <p:nvSpPr>
          <p:cNvPr id="4" name="Slide Number Placeholder 3">
            <a:extLst>
              <a:ext uri="{FF2B5EF4-FFF2-40B4-BE49-F238E27FC236}">
                <a16:creationId xmlns:a16="http://schemas.microsoft.com/office/drawing/2014/main" id="{43E948D5-ABB7-7DF0-817C-A635C4E9EB81}"/>
              </a:ext>
            </a:extLst>
          </p:cNvPr>
          <p:cNvSpPr>
            <a:spLocks noGrp="1"/>
          </p:cNvSpPr>
          <p:nvPr>
            <p:ph type="sldNum" sz="quarter" idx="12"/>
          </p:nvPr>
        </p:nvSpPr>
        <p:spPr/>
        <p:txBody>
          <a:bodyPr/>
          <a:lstStyle/>
          <a:p>
            <a:fld id="{57AC0E79-F531-4290-B37F-533038CC23F5}" type="slidenum">
              <a:rPr lang="en-US" smtClean="0"/>
              <a:pPr/>
              <a:t>22</a:t>
            </a:fld>
            <a:endParaRPr lang="en-US" dirty="0"/>
          </a:p>
        </p:txBody>
      </p:sp>
      <p:sp>
        <p:nvSpPr>
          <p:cNvPr id="296" name="Rectangle 295">
            <a:extLst>
              <a:ext uri="{FF2B5EF4-FFF2-40B4-BE49-F238E27FC236}">
                <a16:creationId xmlns:a16="http://schemas.microsoft.com/office/drawing/2014/main" id="{00973E83-4822-1AAD-5771-6F1975F983C2}"/>
              </a:ext>
            </a:extLst>
          </p:cNvPr>
          <p:cNvSpPr/>
          <p:nvPr/>
        </p:nvSpPr>
        <p:spPr bwMode="auto">
          <a:xfrm>
            <a:off x="4522519" y="3728851"/>
            <a:ext cx="1270660" cy="1138375"/>
          </a:xfrm>
          <a:prstGeom prst="rect">
            <a:avLst/>
          </a:prstGeom>
          <a:solidFill>
            <a:srgbClr val="FF0000">
              <a:alpha val="30000"/>
            </a:srgbClr>
          </a:solidFill>
          <a:ln w="9525" cap="flat" cmpd="sng" algn="ctr">
            <a:solidFill>
              <a:schemeClr val="tx1"/>
            </a:solidFill>
            <a:prstDash val="solid"/>
            <a:round/>
            <a:headEnd type="none" w="med" len="med"/>
            <a:tailEnd type="none" w="med" len="med"/>
          </a:ln>
        </p:spPr>
        <p:txBody>
          <a:bodyPr rtlCol="0" anchor="ctr"/>
          <a:lstStyle/>
          <a:p>
            <a:pPr algn="ctr"/>
            <a:endParaRPr lang="el-GR" dirty="0"/>
          </a:p>
        </p:txBody>
      </p:sp>
      <p:sp>
        <p:nvSpPr>
          <p:cNvPr id="297" name="Segnaposto contenuto 7">
            <a:extLst>
              <a:ext uri="{FF2B5EF4-FFF2-40B4-BE49-F238E27FC236}">
                <a16:creationId xmlns:a16="http://schemas.microsoft.com/office/drawing/2014/main" id="{B62067B9-2CA2-E779-35D1-464846ADAFB9}"/>
              </a:ext>
            </a:extLst>
          </p:cNvPr>
          <p:cNvSpPr txBox="1">
            <a:spLocks/>
          </p:cNvSpPr>
          <p:nvPr/>
        </p:nvSpPr>
        <p:spPr bwMode="auto">
          <a:xfrm>
            <a:off x="5753423" y="4867227"/>
            <a:ext cx="2169717" cy="1035049"/>
          </a:xfrm>
          <a:prstGeom prst="rect">
            <a:avLst/>
          </a:prstGeom>
          <a:solidFill>
            <a:schemeClr val="bg1">
              <a:lumMod val="85000"/>
            </a:schemeClr>
          </a:solidFill>
        </p:spPr>
        <p:txBody>
          <a:bodyPr vert="horz" lIns="91440" tIns="45720" rIns="91440" bIns="45720" rtlCol="0">
            <a:normAutofit fontScale="92500"/>
          </a:bodyPr>
          <a:lstStyle>
            <a:lvl1pPr marL="0" indent="0" algn="l">
              <a:spcBef>
                <a:spcPts val="0"/>
              </a:spcBef>
              <a:spcAft>
                <a:spcPts val="0"/>
              </a:spcAft>
              <a:buClr>
                <a:srgbClr val="595959"/>
              </a:buClr>
              <a:buSzPct val="90000"/>
              <a:buFontTx/>
              <a:buNone/>
              <a:defRPr lang="en-US" sz="2200" b="0" i="0">
                <a:solidFill>
                  <a:schemeClr val="tx2"/>
                </a:solidFill>
                <a:latin typeface="+mn-lt"/>
                <a:ea typeface="+mn-ea"/>
                <a:cs typeface="Proxima Nova Alt Lt"/>
              </a:defRPr>
            </a:lvl1pPr>
            <a:lvl2pPr marL="360000" indent="-180000" algn="l">
              <a:spcBef>
                <a:spcPts val="0"/>
              </a:spcBef>
              <a:spcAft>
                <a:spcPts val="0"/>
              </a:spcAft>
              <a:buClr>
                <a:schemeClr val="bg2"/>
              </a:buClr>
              <a:buFont typeface="Arial"/>
              <a:buChar char="•"/>
              <a:defRPr sz="2000">
                <a:solidFill>
                  <a:schemeClr val="tx2"/>
                </a:solidFill>
                <a:latin typeface="+mn-lt"/>
                <a:ea typeface="+mn-ea"/>
              </a:defRPr>
            </a:lvl2pPr>
            <a:lvl3pPr marL="720000" indent="-180000" algn="l">
              <a:spcBef>
                <a:spcPts val="0"/>
              </a:spcBef>
              <a:spcAft>
                <a:spcPts val="0"/>
              </a:spcAft>
              <a:buClr>
                <a:srgbClr val="F0AD2C"/>
              </a:buClr>
              <a:buFont typeface="Courier New"/>
              <a:buChar char="o"/>
              <a:defRPr sz="1800">
                <a:solidFill>
                  <a:schemeClr val="tx2"/>
                </a:solidFill>
                <a:latin typeface="+mn-lt"/>
                <a:ea typeface="+mn-ea"/>
              </a:defRPr>
            </a:lvl3pPr>
            <a:lvl4pPr marL="1080000" indent="-180000" algn="l">
              <a:spcBef>
                <a:spcPts val="0"/>
              </a:spcBef>
              <a:spcAft>
                <a:spcPts val="0"/>
              </a:spcAft>
              <a:buClr>
                <a:srgbClr val="F0AD2C"/>
              </a:buClr>
              <a:buFont typeface="Wingdings"/>
              <a:buChar char="§"/>
              <a:defRPr sz="1600">
                <a:solidFill>
                  <a:schemeClr val="tx2"/>
                </a:solidFill>
                <a:latin typeface="+mn-lt"/>
                <a:ea typeface="+mn-ea"/>
              </a:defRPr>
            </a:lvl4pPr>
            <a:lvl5pPr marL="1545362" indent="-285750" algn="l">
              <a:spcBef>
                <a:spcPts val="0"/>
              </a:spcBef>
              <a:spcAft>
                <a:spcPts val="0"/>
              </a:spcAft>
              <a:buClr>
                <a:srgbClr val="F0AD2C"/>
              </a:buClr>
              <a:buSzPct val="80000"/>
              <a:buFont typeface="Wingdings"/>
              <a:buChar char="ü"/>
              <a:defRPr sz="1400">
                <a:solidFill>
                  <a:schemeClr val="tx2"/>
                </a:solidFill>
                <a:latin typeface="+mn-lt"/>
                <a:ea typeface="+mn-ea"/>
              </a:defRPr>
            </a:lvl5pPr>
            <a:lvl6pPr marL="2794000" indent="-357188" algn="l">
              <a:spcBef>
                <a:spcPts val="0"/>
              </a:spcBef>
              <a:spcAft>
                <a:spcPts val="0"/>
              </a:spcAft>
              <a:buChar char="»"/>
              <a:defRPr>
                <a:solidFill>
                  <a:srgbClr val="000099"/>
                </a:solidFill>
                <a:latin typeface="+mn-lt"/>
                <a:ea typeface="+mn-ea"/>
              </a:defRPr>
            </a:lvl6pPr>
            <a:lvl7pPr marL="3251200" indent="-357188" algn="l">
              <a:spcBef>
                <a:spcPts val="0"/>
              </a:spcBef>
              <a:spcAft>
                <a:spcPts val="0"/>
              </a:spcAft>
              <a:buChar char="»"/>
              <a:defRPr>
                <a:solidFill>
                  <a:srgbClr val="000099"/>
                </a:solidFill>
                <a:latin typeface="+mn-lt"/>
                <a:ea typeface="+mn-ea"/>
              </a:defRPr>
            </a:lvl7pPr>
            <a:lvl8pPr marL="3708400" indent="-357188" algn="l">
              <a:spcBef>
                <a:spcPts val="0"/>
              </a:spcBef>
              <a:spcAft>
                <a:spcPts val="0"/>
              </a:spcAft>
              <a:buChar char="»"/>
              <a:defRPr>
                <a:solidFill>
                  <a:srgbClr val="000099"/>
                </a:solidFill>
                <a:latin typeface="+mn-lt"/>
                <a:ea typeface="+mn-ea"/>
              </a:defRPr>
            </a:lvl8pPr>
            <a:lvl9pPr marL="4165600" indent="-357188" algn="l">
              <a:spcBef>
                <a:spcPts val="0"/>
              </a:spcBef>
              <a:spcAft>
                <a:spcPts val="0"/>
              </a:spcAft>
              <a:buChar char="»"/>
              <a:defRPr>
                <a:solidFill>
                  <a:srgbClr val="000099"/>
                </a:solidFill>
                <a:latin typeface="+mn-lt"/>
                <a:ea typeface="+mn-ea"/>
              </a:defRPr>
            </a:lvl9pPr>
          </a:lstStyle>
          <a:p>
            <a:pPr>
              <a:defRPr/>
            </a:pPr>
            <a:r>
              <a:rPr lang="en-US" sz="2000" b="1" dirty="0">
                <a:solidFill>
                  <a:srgbClr val="000000"/>
                </a:solidFill>
              </a:rPr>
              <a:t>ATA:</a:t>
            </a:r>
          </a:p>
          <a:p>
            <a:pPr marL="285750" indent="-285750">
              <a:buFont typeface="Arial" panose="020B0604020202020204" pitchFamily="34" charset="0"/>
              <a:buChar char="•"/>
              <a:defRPr/>
            </a:pPr>
            <a:r>
              <a:rPr lang="it-IT" sz="1800" dirty="0">
                <a:solidFill>
                  <a:srgbClr val="000000"/>
                </a:solidFill>
              </a:rPr>
              <a:t>Nightwatch (CLS)</a:t>
            </a:r>
          </a:p>
          <a:p>
            <a:pPr marL="285750" indent="-285750">
              <a:buFont typeface="Arial" panose="020B0604020202020204" pitchFamily="34" charset="0"/>
              <a:buChar char="•"/>
              <a:defRPr/>
            </a:pPr>
            <a:r>
              <a:rPr lang="it-IT" sz="1800" dirty="0">
                <a:solidFill>
                  <a:srgbClr val="000000"/>
                </a:solidFill>
              </a:rPr>
              <a:t>RRR (CLS)</a:t>
            </a:r>
          </a:p>
        </p:txBody>
      </p:sp>
      <p:cxnSp>
        <p:nvCxnSpPr>
          <p:cNvPr id="304" name="Connector: Elbow 66">
            <a:extLst>
              <a:ext uri="{FF2B5EF4-FFF2-40B4-BE49-F238E27FC236}">
                <a16:creationId xmlns:a16="http://schemas.microsoft.com/office/drawing/2014/main" id="{CB123C5E-64EE-64AB-7952-46B507263359}"/>
              </a:ext>
            </a:extLst>
          </p:cNvPr>
          <p:cNvCxnSpPr>
            <a:cxnSpLocks/>
          </p:cNvCxnSpPr>
          <p:nvPr/>
        </p:nvCxnSpPr>
        <p:spPr>
          <a:xfrm>
            <a:off x="6893454" y="2725650"/>
            <a:ext cx="228074" cy="161400"/>
          </a:xfrm>
          <a:prstGeom prst="bentConnector3">
            <a:avLst>
              <a:gd name="adj1" fmla="val 50000"/>
            </a:avLst>
          </a:prstGeom>
          <a:ln w="158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3859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6"/>
                                        </p:tgtEl>
                                        <p:attrNameLst>
                                          <p:attrName>style.visibility</p:attrName>
                                        </p:attrNameLst>
                                      </p:cBhvr>
                                      <p:to>
                                        <p:strVal val="visible"/>
                                      </p:to>
                                    </p:set>
                                    <p:animEffect transition="in" filter="wipe(down)">
                                      <p:cBhvr>
                                        <p:cTn id="7" dur="500"/>
                                        <p:tgtEl>
                                          <p:spTgt spid="29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97"/>
                                        </p:tgtEl>
                                        <p:attrNameLst>
                                          <p:attrName>style.visibility</p:attrName>
                                        </p:attrNameLst>
                                      </p:cBhvr>
                                      <p:to>
                                        <p:strVal val="visible"/>
                                      </p:to>
                                    </p:set>
                                    <p:animEffect transition="in" filter="fade">
                                      <p:cBhvr>
                                        <p:cTn id="12" dur="1000"/>
                                        <p:tgtEl>
                                          <p:spTgt spid="297"/>
                                        </p:tgtEl>
                                      </p:cBhvr>
                                    </p:animEffect>
                                    <p:anim calcmode="lin" valueType="num">
                                      <p:cBhvr>
                                        <p:cTn id="13" dur="1000" fill="hold"/>
                                        <p:tgtEl>
                                          <p:spTgt spid="297"/>
                                        </p:tgtEl>
                                        <p:attrNameLst>
                                          <p:attrName>ppt_x</p:attrName>
                                        </p:attrNameLst>
                                      </p:cBhvr>
                                      <p:tavLst>
                                        <p:tav tm="0">
                                          <p:val>
                                            <p:strVal val="#ppt_x"/>
                                          </p:val>
                                        </p:tav>
                                        <p:tav tm="100000">
                                          <p:val>
                                            <p:strVal val="#ppt_x"/>
                                          </p:val>
                                        </p:tav>
                                      </p:tavLst>
                                    </p:anim>
                                    <p:anim calcmode="lin" valueType="num">
                                      <p:cBhvr>
                                        <p:cTn id="14" dur="1000" fill="hold"/>
                                        <p:tgtEl>
                                          <p:spTgt spid="29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296"/>
                                        </p:tgtEl>
                                      </p:cBhvr>
                                    </p:animEffect>
                                    <p:set>
                                      <p:cBhvr>
                                        <p:cTn id="19" dur="1" fill="hold">
                                          <p:stCondLst>
                                            <p:cond delay="499"/>
                                          </p:stCondLst>
                                        </p:cTn>
                                        <p:tgtEl>
                                          <p:spTgt spid="296"/>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297"/>
                                        </p:tgtEl>
                                      </p:cBhvr>
                                    </p:animEffect>
                                    <p:set>
                                      <p:cBhvr>
                                        <p:cTn id="22" dur="1" fill="hold">
                                          <p:stCondLst>
                                            <p:cond delay="499"/>
                                          </p:stCondLst>
                                        </p:cTn>
                                        <p:tgtEl>
                                          <p:spTgt spid="2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 grpId="0" animBg="1"/>
      <p:bldP spid="296" grpId="1" animBg="1"/>
      <p:bldP spid="297" grpId="0" animBg="1"/>
      <p:bldP spid="297"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A7276-7AA6-20E8-17DA-6031DB1A1B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D6B9EC-43B0-81A1-ADD9-58DF412653D3}"/>
              </a:ext>
            </a:extLst>
          </p:cNvPr>
          <p:cNvSpPr>
            <a:spLocks noGrp="1"/>
          </p:cNvSpPr>
          <p:nvPr>
            <p:ph type="title"/>
          </p:nvPr>
        </p:nvSpPr>
        <p:spPr>
          <a:xfrm>
            <a:off x="717136" y="2368676"/>
            <a:ext cx="10757727" cy="1060324"/>
          </a:xfrm>
          <a:ln>
            <a:noFill/>
          </a:ln>
        </p:spPr>
        <p:txBody>
          <a:bodyPr>
            <a:noAutofit/>
          </a:bodyPr>
          <a:lstStyle/>
          <a:p>
            <a:r>
              <a:rPr lang="en-US" sz="5400" dirty="0">
                <a:solidFill>
                  <a:schemeClr val="bg1">
                    <a:lumMod val="65000"/>
                  </a:schemeClr>
                </a:solidFill>
              </a:rPr>
              <a:t>Nightwatch &amp; RRR:</a:t>
            </a:r>
            <a:br>
              <a:rPr lang="en-US" sz="5400" dirty="0">
                <a:solidFill>
                  <a:schemeClr val="bg1">
                    <a:lumMod val="65000"/>
                  </a:schemeClr>
                </a:solidFill>
              </a:rPr>
            </a:br>
            <a:r>
              <a:rPr lang="en-US" sz="4400" dirty="0">
                <a:solidFill>
                  <a:schemeClr val="bg1">
                    <a:lumMod val="65000"/>
                  </a:schemeClr>
                </a:solidFill>
              </a:rPr>
              <a:t>Presented by</a:t>
            </a:r>
            <a:endParaRPr lang="en-US" sz="5400" dirty="0">
              <a:solidFill>
                <a:schemeClr val="tx1">
                  <a:lumMod val="60000"/>
                  <a:lumOff val="40000"/>
                </a:schemeClr>
              </a:solidFill>
            </a:endParaRPr>
          </a:p>
        </p:txBody>
      </p:sp>
      <p:sp>
        <p:nvSpPr>
          <p:cNvPr id="8" name="Text Placeholder 7">
            <a:extLst>
              <a:ext uri="{FF2B5EF4-FFF2-40B4-BE49-F238E27FC236}">
                <a16:creationId xmlns:a16="http://schemas.microsoft.com/office/drawing/2014/main" id="{567B1929-EF2A-63D1-F458-5C5C7BBB4D7F}"/>
              </a:ext>
            </a:extLst>
          </p:cNvPr>
          <p:cNvSpPr>
            <a:spLocks noGrp="1"/>
          </p:cNvSpPr>
          <p:nvPr>
            <p:ph type="body" idx="1"/>
          </p:nvPr>
        </p:nvSpPr>
        <p:spPr>
          <a:xfrm>
            <a:off x="777240" y="4809505"/>
            <a:ext cx="5219700" cy="1294115"/>
          </a:xfrm>
        </p:spPr>
        <p:txBody>
          <a:bodyPr>
            <a:normAutofit/>
          </a:bodyPr>
          <a:lstStyle/>
          <a:p>
            <a:r>
              <a:rPr lang="en-US" sz="2400" dirty="0">
                <a:solidFill>
                  <a:schemeClr val="bg1">
                    <a:lumMod val="65000"/>
                  </a:schemeClr>
                </a:solidFill>
              </a:rPr>
              <a:t>IRIS PUC1 Demo </a:t>
            </a:r>
          </a:p>
          <a:p>
            <a:r>
              <a:rPr lang="en-US" sz="2400" dirty="0">
                <a:solidFill>
                  <a:schemeClr val="bg1">
                    <a:lumMod val="65000"/>
                  </a:schemeClr>
                </a:solidFill>
              </a:rPr>
              <a:t>Barcelona, Spain, March 7th, 2024</a:t>
            </a:r>
          </a:p>
        </p:txBody>
      </p:sp>
      <p:pic>
        <p:nvPicPr>
          <p:cNvPr id="4" name="Picture 3" descr="Logo, icon&#10;&#10;Description automatically generated">
            <a:extLst>
              <a:ext uri="{FF2B5EF4-FFF2-40B4-BE49-F238E27FC236}">
                <a16:creationId xmlns:a16="http://schemas.microsoft.com/office/drawing/2014/main" id="{B1EB3480-0A41-19EB-C3D3-3B387CEB00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21461" y="3660827"/>
            <a:ext cx="4400539" cy="611186"/>
          </a:xfrm>
          <a:prstGeom prst="rect">
            <a:avLst/>
          </a:prstGeom>
        </p:spPr>
      </p:pic>
    </p:spTree>
    <p:extLst>
      <p:ext uri="{BB962C8B-B14F-4D97-AF65-F5344CB8AC3E}">
        <p14:creationId xmlns:p14="http://schemas.microsoft.com/office/powerpoint/2010/main" val="13854866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TextShape 3"/>
          <p:cNvSpPr txBox="1"/>
          <p:nvPr/>
        </p:nvSpPr>
        <p:spPr>
          <a:xfrm>
            <a:off x="1097280" y="6459840"/>
            <a:ext cx="2471760" cy="364680"/>
          </a:xfrm>
          <a:prstGeom prst="rect">
            <a:avLst/>
          </a:prstGeom>
          <a:noFill/>
          <a:ln>
            <a:noFill/>
          </a:ln>
        </p:spPr>
        <p:txBody>
          <a:bodyPr anchor="ctr">
            <a:noAutofit/>
          </a:bodyPr>
          <a:lstStyle/>
          <a:p>
            <a:endParaRPr lang="en-US" sz="2400" b="0" strike="noStrike" spc="-1">
              <a:latin typeface="Times New Roman"/>
            </a:endParaRPr>
          </a:p>
        </p:txBody>
      </p:sp>
      <p:sp>
        <p:nvSpPr>
          <p:cNvPr id="126" name="TextShape 4"/>
          <p:cNvSpPr txBox="1"/>
          <p:nvPr/>
        </p:nvSpPr>
        <p:spPr>
          <a:xfrm>
            <a:off x="9900360" y="6459840"/>
            <a:ext cx="1311840" cy="364680"/>
          </a:xfrm>
          <a:prstGeom prst="rect">
            <a:avLst/>
          </a:prstGeom>
          <a:noFill/>
          <a:ln>
            <a:noFill/>
          </a:ln>
        </p:spPr>
        <p:txBody>
          <a:bodyPr anchor="ctr">
            <a:noAutofit/>
          </a:bodyPr>
          <a:lstStyle/>
          <a:p>
            <a:pPr algn="r">
              <a:lnSpc>
                <a:spcPct val="100000"/>
              </a:lnSpc>
            </a:pPr>
            <a:fld id="{57F3E459-881E-4A1A-9CC2-9310EA4DEC47}" type="slidenum">
              <a:rPr lang="es-ES" sz="1050" b="0" strike="noStrike" spc="-1">
                <a:solidFill>
                  <a:srgbClr val="FFFFFF"/>
                </a:solidFill>
                <a:latin typeface="Calibri"/>
              </a:rPr>
              <a:t>24</a:t>
            </a:fld>
            <a:endParaRPr lang="en-US" sz="1050" b="0" strike="noStrike" spc="-1">
              <a:latin typeface="Times New Roman"/>
            </a:endParaRPr>
          </a:p>
        </p:txBody>
      </p:sp>
      <p:sp>
        <p:nvSpPr>
          <p:cNvPr id="2" name="Title 1">
            <a:extLst>
              <a:ext uri="{FF2B5EF4-FFF2-40B4-BE49-F238E27FC236}">
                <a16:creationId xmlns:a16="http://schemas.microsoft.com/office/drawing/2014/main" id="{C495276F-7A95-6744-B7E9-2C4DF7C0EDAD}"/>
              </a:ext>
            </a:extLst>
          </p:cNvPr>
          <p:cNvSpPr>
            <a:spLocks noGrp="1"/>
          </p:cNvSpPr>
          <p:nvPr>
            <p:ph type="title"/>
          </p:nvPr>
        </p:nvSpPr>
        <p:spPr>
          <a:xfrm>
            <a:off x="1390227" y="2726747"/>
            <a:ext cx="9972538" cy="1790179"/>
          </a:xfrm>
        </p:spPr>
        <p:txBody>
          <a:bodyPr>
            <a:noAutofit/>
          </a:bodyPr>
          <a:lstStyle/>
          <a:p>
            <a:pPr>
              <a:lnSpc>
                <a:spcPct val="130000"/>
              </a:lnSpc>
            </a:pPr>
            <a:r>
              <a:rPr lang="en-GB" dirty="0">
                <a:solidFill>
                  <a:srgbClr val="7F4F9F"/>
                </a:solidFill>
              </a:rPr>
              <a:t>Nightwatch:</a:t>
            </a:r>
            <a:br>
              <a:rPr lang="en-GB" dirty="0"/>
            </a:br>
            <a:r>
              <a:rPr lang="en-GB" dirty="0">
                <a:solidFill>
                  <a:schemeClr val="accent6">
                    <a:lumMod val="60000"/>
                    <a:lumOff val="40000"/>
                  </a:schemeClr>
                </a:solidFill>
              </a:rPr>
              <a:t>IRIS’s Cyber-Physical AI Anomaly Detection Tool</a:t>
            </a:r>
          </a:p>
        </p:txBody>
      </p:sp>
    </p:spTree>
    <p:extLst>
      <p:ext uri="{BB962C8B-B14F-4D97-AF65-F5344CB8AC3E}">
        <p14:creationId xmlns:p14="http://schemas.microsoft.com/office/powerpoint/2010/main" val="622745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TextShape 3"/>
          <p:cNvSpPr txBox="1"/>
          <p:nvPr/>
        </p:nvSpPr>
        <p:spPr>
          <a:xfrm>
            <a:off x="1097280" y="6459840"/>
            <a:ext cx="2471760" cy="364680"/>
          </a:xfrm>
          <a:prstGeom prst="rect">
            <a:avLst/>
          </a:prstGeom>
          <a:noFill/>
          <a:ln>
            <a:noFill/>
          </a:ln>
        </p:spPr>
        <p:txBody>
          <a:bodyPr anchor="ctr">
            <a:noAutofit/>
          </a:bodyPr>
          <a:lstStyle/>
          <a:p>
            <a:endParaRPr lang="en-US" sz="2400" b="0" strike="noStrike" spc="-1">
              <a:latin typeface="Times New Roman"/>
            </a:endParaRPr>
          </a:p>
        </p:txBody>
      </p:sp>
      <p:sp>
        <p:nvSpPr>
          <p:cNvPr id="126" name="TextShape 4"/>
          <p:cNvSpPr txBox="1"/>
          <p:nvPr/>
        </p:nvSpPr>
        <p:spPr>
          <a:xfrm>
            <a:off x="9900360" y="6459840"/>
            <a:ext cx="1311840" cy="364680"/>
          </a:xfrm>
          <a:prstGeom prst="rect">
            <a:avLst/>
          </a:prstGeom>
          <a:noFill/>
          <a:ln>
            <a:noFill/>
          </a:ln>
        </p:spPr>
        <p:txBody>
          <a:bodyPr anchor="ctr">
            <a:noAutofit/>
          </a:bodyPr>
          <a:lstStyle/>
          <a:p>
            <a:pPr algn="r">
              <a:lnSpc>
                <a:spcPct val="100000"/>
              </a:lnSpc>
            </a:pPr>
            <a:fld id="{57F3E459-881E-4A1A-9CC2-9310EA4DEC47}" type="slidenum">
              <a:rPr lang="es-ES" sz="1050" b="0" strike="noStrike" spc="-1">
                <a:solidFill>
                  <a:srgbClr val="FFFFFF"/>
                </a:solidFill>
                <a:latin typeface="Calibri"/>
              </a:rPr>
              <a:t>25</a:t>
            </a:fld>
            <a:endParaRPr lang="en-US" sz="1050" b="0" strike="noStrike" spc="-1">
              <a:latin typeface="Times New Roman"/>
            </a:endParaRPr>
          </a:p>
        </p:txBody>
      </p:sp>
      <p:sp>
        <p:nvSpPr>
          <p:cNvPr id="2" name="Title 1">
            <a:extLst>
              <a:ext uri="{FF2B5EF4-FFF2-40B4-BE49-F238E27FC236}">
                <a16:creationId xmlns:a16="http://schemas.microsoft.com/office/drawing/2014/main" id="{C495276F-7A95-6744-B7E9-2C4DF7C0EDAD}"/>
              </a:ext>
            </a:extLst>
          </p:cNvPr>
          <p:cNvSpPr>
            <a:spLocks noGrp="1"/>
          </p:cNvSpPr>
          <p:nvPr>
            <p:ph type="title"/>
          </p:nvPr>
        </p:nvSpPr>
        <p:spPr/>
        <p:txBody>
          <a:bodyPr/>
          <a:lstStyle/>
          <a:p>
            <a:r>
              <a:rPr lang="en-GB" dirty="0"/>
              <a:t>The Nightwatch Tool</a:t>
            </a:r>
          </a:p>
        </p:txBody>
      </p:sp>
      <p:sp>
        <p:nvSpPr>
          <p:cNvPr id="7" name="Content Placeholder 2">
            <a:extLst>
              <a:ext uri="{FF2B5EF4-FFF2-40B4-BE49-F238E27FC236}">
                <a16:creationId xmlns:a16="http://schemas.microsoft.com/office/drawing/2014/main" id="{203815DD-C2CF-BB9F-0C0D-CAE8E678DA56}"/>
              </a:ext>
            </a:extLst>
          </p:cNvPr>
          <p:cNvSpPr txBox="1">
            <a:spLocks/>
          </p:cNvSpPr>
          <p:nvPr/>
        </p:nvSpPr>
        <p:spPr>
          <a:xfrm>
            <a:off x="838199" y="1800297"/>
            <a:ext cx="10955891" cy="41342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838487"/>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ü"/>
              <a:defRPr sz="2000" kern="1200">
                <a:solidFill>
                  <a:srgbClr val="838487"/>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1800" kern="1200">
                <a:solidFill>
                  <a:srgbClr val="83848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300"/>
              </a:spcBef>
              <a:spcAft>
                <a:spcPts val="900"/>
              </a:spcAft>
            </a:pPr>
            <a:r>
              <a:rPr lang="en-US" sz="1800" b="1" dirty="0">
                <a:solidFill>
                  <a:srgbClr val="7F4F9F"/>
                </a:solidFill>
                <a:ea typeface="Calibri" panose="020F0502020204030204" pitchFamily="34" charset="0"/>
                <a:cs typeface="Times New Roman"/>
              </a:rPr>
              <a:t>Nightwatch</a:t>
            </a:r>
            <a:r>
              <a:rPr lang="en-US" sz="1800" dirty="0">
                <a:ea typeface="Calibri" panose="020F0502020204030204" pitchFamily="34" charset="0"/>
                <a:cs typeface="Times New Roman"/>
              </a:rPr>
              <a:t> is a by-product of the </a:t>
            </a:r>
            <a:r>
              <a:rPr lang="en-US" sz="1800" b="1" dirty="0">
                <a:solidFill>
                  <a:srgbClr val="7F4F9F"/>
                </a:solidFill>
                <a:ea typeface="Calibri" panose="020F0502020204030204" pitchFamily="34" charset="0"/>
                <a:cs typeface="Times New Roman"/>
              </a:rPr>
              <a:t>Exalens</a:t>
            </a:r>
            <a:r>
              <a:rPr lang="en-GR" sz="2000" b="1" dirty="0">
                <a:solidFill>
                  <a:srgbClr val="7F4F9F"/>
                </a:solidFill>
              </a:rPr>
              <a:t>®</a:t>
            </a:r>
            <a:r>
              <a:rPr lang="en-US" sz="1800" b="1" baseline="30000" dirty="0">
                <a:solidFill>
                  <a:srgbClr val="7F4F9F"/>
                </a:solidFill>
                <a:ea typeface="Calibri" panose="020F0502020204030204" pitchFamily="34" charset="0"/>
                <a:cs typeface="Times New Roman"/>
              </a:rPr>
              <a:t>  </a:t>
            </a:r>
            <a:r>
              <a:rPr lang="en-US" sz="1800" b="1" dirty="0">
                <a:solidFill>
                  <a:srgbClr val="7F4F9F"/>
                </a:solidFill>
                <a:ea typeface="Calibri" panose="020F0502020204030204" pitchFamily="34" charset="0"/>
                <a:cs typeface="Times New Roman"/>
              </a:rPr>
              <a:t>Cyber-Physical AI platform </a:t>
            </a:r>
            <a:r>
              <a:rPr lang="en-US" sz="1800" dirty="0">
                <a:ea typeface="Calibri" panose="020F0502020204030204" pitchFamily="34" charset="0"/>
                <a:cs typeface="Times New Roman"/>
              </a:rPr>
              <a:t>that seamlessly unifies device, network, and physical process monitoring to automate root cause analysis, spot, and respond to cyber threats, system faults, and equipment failures in seconds.</a:t>
            </a:r>
            <a:endParaRPr lang="en-US" sz="1800" dirty="0">
              <a:highlight>
                <a:srgbClr val="FFFF00"/>
              </a:highlight>
              <a:cs typeface="Times New Roman"/>
            </a:endParaRPr>
          </a:p>
          <a:p>
            <a:pPr marL="285750" indent="-285750" algn="just">
              <a:lnSpc>
                <a:spcPct val="100000"/>
              </a:lnSpc>
              <a:spcBef>
                <a:spcPts val="900"/>
              </a:spcBef>
              <a:spcAft>
                <a:spcPts val="300"/>
              </a:spcAft>
            </a:pPr>
            <a:r>
              <a:rPr lang="en-US" sz="1800" dirty="0">
                <a:ea typeface="Calibri" panose="020F0502020204030204" pitchFamily="34" charset="0"/>
                <a:cs typeface="Times New Roman"/>
              </a:rPr>
              <a:t>Platform Features: </a:t>
            </a:r>
          </a:p>
          <a:p>
            <a:pPr marL="806450" lvl="1" indent="-314325">
              <a:lnSpc>
                <a:spcPct val="100000"/>
              </a:lnSpc>
              <a:spcBef>
                <a:spcPts val="300"/>
              </a:spcBef>
              <a:spcAft>
                <a:spcPts val="300"/>
              </a:spcAft>
              <a:buFont typeface="Wingdings" pitchFamily="2" charset="2"/>
              <a:buChar char="v"/>
            </a:pPr>
            <a:r>
              <a:rPr lang="en-GB" sz="1700" b="1" dirty="0">
                <a:cs typeface="Times New Roman"/>
              </a:rPr>
              <a:t>Network</a:t>
            </a:r>
            <a:r>
              <a:rPr lang="en-GB" sz="1700" dirty="0">
                <a:cs typeface="Times New Roman"/>
              </a:rPr>
              <a:t> </a:t>
            </a:r>
            <a:r>
              <a:rPr lang="en-GB" sz="1700" b="1" dirty="0">
                <a:solidFill>
                  <a:srgbClr val="7F4F9F"/>
                </a:solidFill>
                <a:cs typeface="Times New Roman"/>
              </a:rPr>
              <a:t>IQ</a:t>
            </a:r>
            <a:br>
              <a:rPr lang="en-GB" dirty="0">
                <a:cs typeface="Times New Roman"/>
              </a:rPr>
            </a:br>
            <a:r>
              <a:rPr lang="en-GB" sz="1600" dirty="0">
                <a:cs typeface="Times New Roman"/>
              </a:rPr>
              <a:t>Threat Detection &amp; Asset intelligence </a:t>
            </a:r>
            <a:endParaRPr lang="en-US" sz="1600" dirty="0">
              <a:highlight>
                <a:srgbClr val="FFFF00"/>
              </a:highlight>
              <a:cs typeface="Times New Roman"/>
            </a:endParaRPr>
          </a:p>
          <a:p>
            <a:pPr marL="806450" lvl="1" indent="-314325">
              <a:lnSpc>
                <a:spcPct val="100000"/>
              </a:lnSpc>
              <a:spcBef>
                <a:spcPts val="300"/>
              </a:spcBef>
              <a:spcAft>
                <a:spcPts val="300"/>
              </a:spcAft>
              <a:buFont typeface="Wingdings" pitchFamily="2" charset="2"/>
              <a:buChar char="v"/>
            </a:pPr>
            <a:r>
              <a:rPr lang="en-GB" sz="1700" b="1" dirty="0">
                <a:cs typeface="Times New Roman"/>
              </a:rPr>
              <a:t>Process</a:t>
            </a:r>
            <a:r>
              <a:rPr lang="en-GB" sz="1700" dirty="0">
                <a:cs typeface="Times New Roman"/>
              </a:rPr>
              <a:t> </a:t>
            </a:r>
            <a:r>
              <a:rPr lang="en-GB" sz="1700" b="1" dirty="0">
                <a:solidFill>
                  <a:srgbClr val="7F4F9F"/>
                </a:solidFill>
                <a:cs typeface="Times New Roman"/>
              </a:rPr>
              <a:t>IQ</a:t>
            </a:r>
            <a:br>
              <a:rPr lang="en-GB" dirty="0">
                <a:cs typeface="Times New Roman"/>
              </a:rPr>
            </a:br>
            <a:r>
              <a:rPr lang="en-GB" sz="1600" dirty="0">
                <a:cs typeface="Times New Roman"/>
              </a:rPr>
              <a:t>AI-powered Process Anomaly Detection &amp; Monitoring </a:t>
            </a:r>
          </a:p>
          <a:p>
            <a:pPr marL="806450" lvl="1" indent="-314325">
              <a:lnSpc>
                <a:spcPct val="100000"/>
              </a:lnSpc>
              <a:spcBef>
                <a:spcPts val="300"/>
              </a:spcBef>
              <a:spcAft>
                <a:spcPts val="300"/>
              </a:spcAft>
              <a:buFont typeface="Wingdings" pitchFamily="2" charset="2"/>
              <a:buChar char="v"/>
            </a:pPr>
            <a:r>
              <a:rPr lang="en-GB" sz="1700" b="1" dirty="0">
                <a:cs typeface="Times New Roman"/>
              </a:rPr>
              <a:t>Source</a:t>
            </a:r>
            <a:r>
              <a:rPr lang="en-GB" sz="1700" dirty="0">
                <a:cs typeface="Times New Roman"/>
              </a:rPr>
              <a:t> </a:t>
            </a:r>
            <a:r>
              <a:rPr lang="en-GB" sz="1700" b="1" dirty="0">
                <a:solidFill>
                  <a:srgbClr val="7F4F9F"/>
                </a:solidFill>
                <a:cs typeface="Times New Roman"/>
              </a:rPr>
              <a:t>IQ</a:t>
            </a:r>
            <a:br>
              <a:rPr lang="en-GB" dirty="0">
                <a:cs typeface="Times New Roman"/>
              </a:rPr>
            </a:br>
            <a:r>
              <a:rPr lang="en-GB" sz="1600" dirty="0">
                <a:cs typeface="Times New Roman"/>
              </a:rPr>
              <a:t>AI Analyst automating Root-Cause Analysis </a:t>
            </a:r>
          </a:p>
          <a:p>
            <a:pPr marL="285750" indent="-285750" algn="just">
              <a:lnSpc>
                <a:spcPct val="100000"/>
              </a:lnSpc>
              <a:spcBef>
                <a:spcPts val="900"/>
              </a:spcBef>
              <a:spcAft>
                <a:spcPts val="300"/>
              </a:spcAft>
            </a:pPr>
            <a:r>
              <a:rPr lang="en-US" sz="1800" dirty="0">
                <a:ea typeface="Calibri" panose="020F0502020204030204" pitchFamily="34" charset="0"/>
                <a:cs typeface="Times New Roman"/>
              </a:rPr>
              <a:t>Deployment methods: </a:t>
            </a:r>
            <a:endParaRPr lang="en-US" sz="1800" dirty="0">
              <a:ea typeface="Calibri" panose="020F0502020204030204" pitchFamily="34" charset="0"/>
              <a:cs typeface="Times New Roman" panose="02020603050405020304" pitchFamily="18" charset="0"/>
            </a:endParaRPr>
          </a:p>
          <a:p>
            <a:pPr lvl="1" algn="just">
              <a:lnSpc>
                <a:spcPct val="100000"/>
              </a:lnSpc>
              <a:spcBef>
                <a:spcPts val="300"/>
              </a:spcBef>
              <a:spcAft>
                <a:spcPts val="300"/>
              </a:spcAft>
              <a:buFont typeface="Courier New" panose="02070309020205020404" pitchFamily="49" charset="0"/>
              <a:buChar char="o"/>
            </a:pPr>
            <a:r>
              <a:rPr lang="en-US" sz="1600" dirty="0">
                <a:cs typeface="Times New Roman"/>
              </a:rPr>
              <a:t>On-Premise </a:t>
            </a:r>
            <a:r>
              <a:rPr lang="el-GR" sz="1600" dirty="0">
                <a:cs typeface="Times New Roman"/>
              </a:rPr>
              <a:t>/ </a:t>
            </a:r>
            <a:r>
              <a:rPr lang="en-US" sz="1600" dirty="0">
                <a:cs typeface="Times New Roman"/>
              </a:rPr>
              <a:t>Cloud </a:t>
            </a:r>
            <a:r>
              <a:rPr lang="el-GR" sz="1600" dirty="0">
                <a:cs typeface="Times New Roman"/>
              </a:rPr>
              <a:t>/</a:t>
            </a:r>
            <a:r>
              <a:rPr lang="en-US" sz="1600" dirty="0">
                <a:cs typeface="Times New Roman"/>
              </a:rPr>
              <a:t> Hybrid</a:t>
            </a:r>
          </a:p>
        </p:txBody>
      </p:sp>
      <p:pic>
        <p:nvPicPr>
          <p:cNvPr id="4" name="Picture 3" descr="A computer hardware and robotic arms&#10;&#10;Description automatically generated with medium confidence">
            <a:extLst>
              <a:ext uri="{FF2B5EF4-FFF2-40B4-BE49-F238E27FC236}">
                <a16:creationId xmlns:a16="http://schemas.microsoft.com/office/drawing/2014/main" id="{AE7C0843-4F0E-970B-552A-490752494B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7797" y="2702858"/>
            <a:ext cx="4875271" cy="3408967"/>
          </a:xfrm>
          <a:prstGeom prst="rect">
            <a:avLst/>
          </a:prstGeom>
        </p:spPr>
      </p:pic>
    </p:spTree>
    <p:extLst>
      <p:ext uri="{BB962C8B-B14F-4D97-AF65-F5344CB8AC3E}">
        <p14:creationId xmlns:p14="http://schemas.microsoft.com/office/powerpoint/2010/main" val="35108668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AABBD-E3FF-2043-81FC-E40D5C7AC76D}"/>
              </a:ext>
            </a:extLst>
          </p:cNvPr>
          <p:cNvSpPr>
            <a:spLocks noGrp="1"/>
          </p:cNvSpPr>
          <p:nvPr>
            <p:ph type="title"/>
          </p:nvPr>
        </p:nvSpPr>
        <p:spPr/>
        <p:txBody>
          <a:bodyPr>
            <a:normAutofit/>
          </a:bodyPr>
          <a:lstStyle/>
          <a:p>
            <a:pPr>
              <a:lnSpc>
                <a:spcPct val="85000"/>
              </a:lnSpc>
            </a:pPr>
            <a:r>
              <a:rPr lang="en-GB"/>
              <a:t>Key Innovations</a:t>
            </a:r>
            <a:endParaRPr lang="en-GB" dirty="0"/>
          </a:p>
        </p:txBody>
      </p:sp>
      <p:sp>
        <p:nvSpPr>
          <p:cNvPr id="4" name="Content Placeholder 2">
            <a:extLst>
              <a:ext uri="{FF2B5EF4-FFF2-40B4-BE49-F238E27FC236}">
                <a16:creationId xmlns:a16="http://schemas.microsoft.com/office/drawing/2014/main" id="{FBA61335-B807-55F1-69C7-32E5901A1BCF}"/>
              </a:ext>
            </a:extLst>
          </p:cNvPr>
          <p:cNvSpPr txBox="1">
            <a:spLocks/>
          </p:cNvSpPr>
          <p:nvPr/>
        </p:nvSpPr>
        <p:spPr>
          <a:xfrm>
            <a:off x="838201" y="1679774"/>
            <a:ext cx="7243481" cy="49388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838487"/>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ü"/>
              <a:defRPr sz="2000" kern="1200">
                <a:solidFill>
                  <a:srgbClr val="838487"/>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1800" kern="1200">
                <a:solidFill>
                  <a:srgbClr val="83848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300"/>
              </a:spcBef>
              <a:spcAft>
                <a:spcPts val="900"/>
              </a:spcAft>
              <a:buSzPct val="104000"/>
              <a:buNone/>
              <a:tabLst>
                <a:tab pos="38100" algn="l"/>
              </a:tabLst>
            </a:pPr>
            <a:r>
              <a:rPr lang="en-US" sz="2000" b="1" dirty="0">
                <a:solidFill>
                  <a:srgbClr val="7F4F9F"/>
                </a:solidFill>
                <a:latin typeface="Calibri" panose="020F0502020204030204" pitchFamily="34" charset="0"/>
                <a:cs typeface="Calibri" panose="020F0502020204030204" pitchFamily="34" charset="0"/>
              </a:rPr>
              <a:t>Complete</a:t>
            </a:r>
            <a:r>
              <a:rPr lang="en-US" sz="2000" dirty="0">
                <a:solidFill>
                  <a:srgbClr val="7F4F9F"/>
                </a:solidFill>
                <a:latin typeface="Calibri" panose="020F0502020204030204" pitchFamily="34" charset="0"/>
                <a:cs typeface="Calibri" panose="020F0502020204030204" pitchFamily="34" charset="0"/>
              </a:rPr>
              <a:t> </a:t>
            </a:r>
            <a:r>
              <a:rPr lang="en-US" sz="2000" b="1" dirty="0">
                <a:solidFill>
                  <a:srgbClr val="7F4F9F"/>
                </a:solidFill>
                <a:latin typeface="Calibri" panose="020F0502020204030204" pitchFamily="34" charset="0"/>
                <a:cs typeface="Calibri" panose="020F0502020204030204" pitchFamily="34" charset="0"/>
              </a:rPr>
              <a:t>Visibility</a:t>
            </a:r>
          </a:p>
          <a:p>
            <a:pPr>
              <a:lnSpc>
                <a:spcPct val="100000"/>
              </a:lnSpc>
              <a:spcBef>
                <a:spcPts val="300"/>
              </a:spcBef>
              <a:spcAft>
                <a:spcPts val="300"/>
              </a:spcAft>
              <a:buFont typeface="Wingdings" pitchFamily="2" charset="2"/>
              <a:buChar char="ü"/>
            </a:pPr>
            <a:r>
              <a:rPr lang="en-GB" sz="1650" dirty="0">
                <a:latin typeface="Calibri" panose="020F0502020204030204" pitchFamily="34" charset="0"/>
                <a:cs typeface="Calibri" panose="020F0502020204030204" pitchFamily="34" charset="0"/>
              </a:rPr>
              <a:t>Continuously track and profile device, application and network activity across your IT, IoT, and OT systems.</a:t>
            </a:r>
          </a:p>
          <a:p>
            <a:pPr>
              <a:lnSpc>
                <a:spcPct val="100000"/>
              </a:lnSpc>
              <a:spcBef>
                <a:spcPts val="300"/>
              </a:spcBef>
              <a:spcAft>
                <a:spcPts val="300"/>
              </a:spcAft>
              <a:buFont typeface="Wingdings" pitchFamily="2" charset="2"/>
              <a:buChar char="ü"/>
            </a:pPr>
            <a:r>
              <a:rPr lang="en-GB" sz="1650" dirty="0">
                <a:latin typeface="Calibri" panose="020F0502020204030204" pitchFamily="34" charset="0"/>
                <a:cs typeface="Calibri" panose="020F0502020204030204" pitchFamily="34" charset="0"/>
              </a:rPr>
              <a:t>Securely upcycle physical machine and process data via native integration with existing operational systems – no infrastructure changes required.</a:t>
            </a:r>
          </a:p>
          <a:p>
            <a:pPr>
              <a:lnSpc>
                <a:spcPct val="100000"/>
              </a:lnSpc>
              <a:spcBef>
                <a:spcPts val="300"/>
              </a:spcBef>
              <a:spcAft>
                <a:spcPts val="300"/>
              </a:spcAft>
              <a:buFont typeface="Wingdings" pitchFamily="2" charset="2"/>
              <a:buChar char="ü"/>
            </a:pPr>
            <a:r>
              <a:rPr lang="en-GB" sz="1650" dirty="0">
                <a:latin typeface="Calibri" panose="020F0502020204030204" pitchFamily="34" charset="0"/>
                <a:cs typeface="Calibri" panose="020F0502020204030204" pitchFamily="34" charset="0"/>
              </a:rPr>
              <a:t>Seamlessly, and securely, combine both cyber and physical process analysis within a single, agentless monitoring platform.</a:t>
            </a:r>
          </a:p>
          <a:p>
            <a:pPr marL="0" indent="0">
              <a:lnSpc>
                <a:spcPct val="100000"/>
              </a:lnSpc>
              <a:spcBef>
                <a:spcPts val="300"/>
              </a:spcBef>
              <a:spcAft>
                <a:spcPts val="300"/>
              </a:spcAft>
              <a:buNone/>
            </a:pPr>
            <a:endParaRPr lang="en-GB" sz="700" dirty="0">
              <a:latin typeface="Calibri" panose="020F0502020204030204" pitchFamily="34" charset="0"/>
              <a:cs typeface="Calibri" panose="020F0502020204030204" pitchFamily="34" charset="0"/>
            </a:endParaRPr>
          </a:p>
          <a:p>
            <a:pPr marL="0" indent="0">
              <a:lnSpc>
                <a:spcPct val="100000"/>
              </a:lnSpc>
              <a:spcBef>
                <a:spcPts val="300"/>
              </a:spcBef>
              <a:spcAft>
                <a:spcPts val="900"/>
              </a:spcAft>
              <a:buSzPct val="104000"/>
              <a:buNone/>
              <a:tabLst>
                <a:tab pos="38100" algn="l"/>
              </a:tabLst>
            </a:pPr>
            <a:r>
              <a:rPr lang="en-GB" sz="2000" b="1" dirty="0">
                <a:solidFill>
                  <a:srgbClr val="7F4F9F"/>
                </a:solidFill>
                <a:latin typeface="Calibri" panose="020F0502020204030204" pitchFamily="34" charset="0"/>
                <a:cs typeface="Calibri" panose="020F0502020204030204" pitchFamily="34" charset="0"/>
              </a:rPr>
              <a:t>Smart Detection</a:t>
            </a:r>
          </a:p>
          <a:p>
            <a:pPr>
              <a:lnSpc>
                <a:spcPct val="100000"/>
              </a:lnSpc>
              <a:spcBef>
                <a:spcPts val="300"/>
              </a:spcBef>
              <a:spcAft>
                <a:spcPts val="300"/>
              </a:spcAft>
              <a:buFont typeface="Wingdings" pitchFamily="2" charset="2"/>
              <a:buChar char="ü"/>
            </a:pPr>
            <a:r>
              <a:rPr lang="en-GB" sz="1650" dirty="0">
                <a:latin typeface="Calibri" panose="020F0502020204030204" pitchFamily="34" charset="0"/>
                <a:cs typeface="Calibri" panose="020F0502020204030204" pitchFamily="34" charset="0"/>
              </a:rPr>
              <a:t>Detect threats, vulnerabilities and anomalies in both device and physical process activity and track them as they evolve over time.</a:t>
            </a:r>
          </a:p>
          <a:p>
            <a:pPr>
              <a:lnSpc>
                <a:spcPct val="100000"/>
              </a:lnSpc>
              <a:spcBef>
                <a:spcPts val="300"/>
              </a:spcBef>
              <a:spcAft>
                <a:spcPts val="300"/>
              </a:spcAft>
              <a:buFont typeface="Wingdings" pitchFamily="2" charset="2"/>
              <a:buChar char="ü"/>
            </a:pPr>
            <a:r>
              <a:rPr lang="en-GB" sz="1650" dirty="0">
                <a:latin typeface="Calibri" panose="020F0502020204030204" pitchFamily="34" charset="0"/>
                <a:cs typeface="Calibri" panose="020F0502020204030204" pitchFamily="34" charset="0"/>
              </a:rPr>
              <a:t>Autonomously analyse, assess and link related cyber and physical incidents across IT, IoT and OT systems in seconds.</a:t>
            </a:r>
          </a:p>
          <a:p>
            <a:pPr>
              <a:lnSpc>
                <a:spcPct val="100000"/>
              </a:lnSpc>
              <a:spcBef>
                <a:spcPts val="300"/>
              </a:spcBef>
              <a:spcAft>
                <a:spcPts val="300"/>
              </a:spcAft>
              <a:buFont typeface="Wingdings" pitchFamily="2" charset="2"/>
              <a:buChar char="ü"/>
            </a:pPr>
            <a:r>
              <a:rPr lang="en-GB" sz="1650" dirty="0">
                <a:latin typeface="Calibri" panose="020F0502020204030204" pitchFamily="34" charset="0"/>
                <a:cs typeface="Calibri" panose="020F0502020204030204" pitchFamily="34" charset="0"/>
              </a:rPr>
              <a:t>Achieve low false positives and negatives with intelligent risk and threat classification, mapped to MITRE ATT&amp;CK ICS.</a:t>
            </a:r>
          </a:p>
          <a:p>
            <a:pPr marL="0" indent="0">
              <a:lnSpc>
                <a:spcPct val="100000"/>
              </a:lnSpc>
              <a:spcBef>
                <a:spcPts val="300"/>
              </a:spcBef>
              <a:spcAft>
                <a:spcPts val="300"/>
              </a:spcAft>
              <a:buNone/>
            </a:pPr>
            <a:endParaRPr lang="en-GB" sz="1600" dirty="0">
              <a:latin typeface="Calibri" panose="020F0502020204030204" pitchFamily="34" charset="0"/>
              <a:cs typeface="Calibri" panose="020F0502020204030204" pitchFamily="34" charset="0"/>
            </a:endParaRPr>
          </a:p>
        </p:txBody>
      </p:sp>
      <p:grpSp>
        <p:nvGrpSpPr>
          <p:cNvPr id="14" name="Group 13">
            <a:extLst>
              <a:ext uri="{FF2B5EF4-FFF2-40B4-BE49-F238E27FC236}">
                <a16:creationId xmlns:a16="http://schemas.microsoft.com/office/drawing/2014/main" id="{F16E0816-ABBF-1B7F-BECD-D404E56D3911}"/>
              </a:ext>
            </a:extLst>
          </p:cNvPr>
          <p:cNvGrpSpPr/>
          <p:nvPr/>
        </p:nvGrpSpPr>
        <p:grpSpPr>
          <a:xfrm>
            <a:off x="8482083" y="1816252"/>
            <a:ext cx="3223854" cy="4384849"/>
            <a:chOff x="8320427" y="1074657"/>
            <a:chExt cx="3644015" cy="5059830"/>
          </a:xfrm>
        </p:grpSpPr>
        <p:pic>
          <p:nvPicPr>
            <p:cNvPr id="15" name="Picture 14">
              <a:extLst>
                <a:ext uri="{FF2B5EF4-FFF2-40B4-BE49-F238E27FC236}">
                  <a16:creationId xmlns:a16="http://schemas.microsoft.com/office/drawing/2014/main" id="{6A9EF0B3-C493-CA67-7262-ECFFE40B730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052"/>
            <a:stretch/>
          </p:blipFill>
          <p:spPr>
            <a:xfrm>
              <a:off x="8320428" y="1074657"/>
              <a:ext cx="3644014" cy="2543362"/>
            </a:xfrm>
            <a:prstGeom prst="rect">
              <a:avLst/>
            </a:prstGeom>
          </p:spPr>
        </p:pic>
        <p:pic>
          <p:nvPicPr>
            <p:cNvPr id="16" name="Picture 15">
              <a:extLst>
                <a:ext uri="{FF2B5EF4-FFF2-40B4-BE49-F238E27FC236}">
                  <a16:creationId xmlns:a16="http://schemas.microsoft.com/office/drawing/2014/main" id="{7AF5BDF2-CC53-D47D-03A8-6A757CBD60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50" r="-1"/>
            <a:stretch/>
          </p:blipFill>
          <p:spPr>
            <a:xfrm>
              <a:off x="8320427" y="3591125"/>
              <a:ext cx="3644014" cy="2543362"/>
            </a:xfrm>
            <a:prstGeom prst="rect">
              <a:avLst/>
            </a:prstGeom>
          </p:spPr>
        </p:pic>
      </p:grpSp>
    </p:spTree>
    <p:extLst>
      <p:ext uri="{BB962C8B-B14F-4D97-AF65-F5344CB8AC3E}">
        <p14:creationId xmlns:p14="http://schemas.microsoft.com/office/powerpoint/2010/main" val="12905823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diagram of a network&#10;&#10;Description automatically generated">
            <a:extLst>
              <a:ext uri="{FF2B5EF4-FFF2-40B4-BE49-F238E27FC236}">
                <a16:creationId xmlns:a16="http://schemas.microsoft.com/office/drawing/2014/main" id="{94DDB664-E9A5-8BBB-DEA1-48A929B2F2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6948" y="1879221"/>
            <a:ext cx="7951276" cy="4051068"/>
          </a:xfrm>
          <a:prstGeom prst="rect">
            <a:avLst/>
          </a:prstGeom>
        </p:spPr>
      </p:pic>
      <p:sp>
        <p:nvSpPr>
          <p:cNvPr id="4" name="Slide Number Placeholder 3">
            <a:extLst>
              <a:ext uri="{FF2B5EF4-FFF2-40B4-BE49-F238E27FC236}">
                <a16:creationId xmlns:a16="http://schemas.microsoft.com/office/drawing/2014/main" id="{1C638B66-0C4B-C520-2818-3CA2ED627DA9}"/>
              </a:ext>
            </a:extLst>
          </p:cNvPr>
          <p:cNvSpPr>
            <a:spLocks noGrp="1"/>
          </p:cNvSpPr>
          <p:nvPr>
            <p:ph type="sldNum" sz="quarter" idx="12"/>
          </p:nvPr>
        </p:nvSpPr>
        <p:spPr/>
        <p:txBody>
          <a:bodyPr/>
          <a:lstStyle/>
          <a:p>
            <a:fld id="{57AC0E79-F531-4290-B37F-533038CC23F5}" type="slidenum">
              <a:rPr lang="en-US" smtClean="0"/>
              <a:pPr/>
              <a:t>27</a:t>
            </a:fld>
            <a:endParaRPr lang="en-US"/>
          </a:p>
        </p:txBody>
      </p:sp>
      <p:sp>
        <p:nvSpPr>
          <p:cNvPr id="14" name="Rectangle 13">
            <a:extLst>
              <a:ext uri="{FF2B5EF4-FFF2-40B4-BE49-F238E27FC236}">
                <a16:creationId xmlns:a16="http://schemas.microsoft.com/office/drawing/2014/main" id="{B2EEE47D-0BEC-17AE-C6E3-97486D027700}"/>
              </a:ext>
            </a:extLst>
          </p:cNvPr>
          <p:cNvSpPr/>
          <p:nvPr/>
        </p:nvSpPr>
        <p:spPr>
          <a:xfrm>
            <a:off x="5269154" y="5955573"/>
            <a:ext cx="5446113" cy="307777"/>
          </a:xfrm>
          <a:prstGeom prst="rect">
            <a:avLst/>
          </a:prstGeom>
        </p:spPr>
        <p:txBody>
          <a:bodyPr wrap="square">
            <a:spAutoFit/>
          </a:bodyPr>
          <a:lstStyle/>
          <a:p>
            <a:pPr algn="ctr"/>
            <a:r>
              <a:rPr lang="en-GB" sz="1400" i="1" dirty="0">
                <a:solidFill>
                  <a:srgbClr val="838487"/>
                </a:solidFill>
                <a:latin typeface="Calibri" panose="020F0502020204030204" pitchFamily="34" charset="0"/>
                <a:cs typeface="Calibri" panose="020F0502020204030204" pitchFamily="34" charset="0"/>
              </a:rPr>
              <a:t>High-Level, Component-based Architecture of the Nightwatch tool</a:t>
            </a:r>
            <a:endParaRPr lang="en-GB" sz="1200" i="1" dirty="0">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10F74E00-652E-3ABB-D38E-BD8B2D9630F7}"/>
              </a:ext>
            </a:extLst>
          </p:cNvPr>
          <p:cNvSpPr txBox="1">
            <a:spLocks/>
          </p:cNvSpPr>
          <p:nvPr/>
        </p:nvSpPr>
        <p:spPr>
          <a:xfrm>
            <a:off x="838200" y="336551"/>
            <a:ext cx="8686800" cy="1035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rgbClr val="838487"/>
                </a:solidFill>
                <a:latin typeface="+mn-lt"/>
                <a:ea typeface="+mj-ea"/>
                <a:cs typeface="+mj-cs"/>
              </a:defRPr>
            </a:lvl1pPr>
          </a:lstStyle>
          <a:p>
            <a:r>
              <a:rPr lang="en-GB" dirty="0"/>
              <a:t>Nightwatch Architecture</a:t>
            </a:r>
          </a:p>
        </p:txBody>
      </p:sp>
      <p:sp>
        <p:nvSpPr>
          <p:cNvPr id="2" name="Rectangle 1">
            <a:extLst>
              <a:ext uri="{FF2B5EF4-FFF2-40B4-BE49-F238E27FC236}">
                <a16:creationId xmlns:a16="http://schemas.microsoft.com/office/drawing/2014/main" id="{2BD40749-38BB-B7B2-F62A-DE9338FEE350}"/>
              </a:ext>
            </a:extLst>
          </p:cNvPr>
          <p:cNvSpPr/>
          <p:nvPr/>
        </p:nvSpPr>
        <p:spPr>
          <a:xfrm>
            <a:off x="4056944" y="3852472"/>
            <a:ext cx="2797044" cy="2103101"/>
          </a:xfrm>
          <a:prstGeom prst="rect">
            <a:avLst/>
          </a:prstGeom>
          <a:solidFill>
            <a:schemeClr val="accent3">
              <a:alpha val="70000"/>
            </a:scheme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dirty="0"/>
              <a:t>Data Source</a:t>
            </a:r>
          </a:p>
        </p:txBody>
      </p:sp>
      <p:sp>
        <p:nvSpPr>
          <p:cNvPr id="3" name="Rectangle 2">
            <a:extLst>
              <a:ext uri="{FF2B5EF4-FFF2-40B4-BE49-F238E27FC236}">
                <a16:creationId xmlns:a16="http://schemas.microsoft.com/office/drawing/2014/main" id="{06AEE36B-686B-3D64-C9D3-6AE836C0BD29}"/>
              </a:ext>
            </a:extLst>
          </p:cNvPr>
          <p:cNvSpPr/>
          <p:nvPr/>
        </p:nvSpPr>
        <p:spPr>
          <a:xfrm>
            <a:off x="4056944" y="3200065"/>
            <a:ext cx="2797044" cy="614597"/>
          </a:xfrm>
          <a:prstGeom prst="rect">
            <a:avLst/>
          </a:prstGeom>
          <a:solidFill>
            <a:schemeClr val="accent1">
              <a:alpha val="7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GB" dirty="0"/>
              <a:t>Data Collection</a:t>
            </a:r>
          </a:p>
        </p:txBody>
      </p:sp>
      <p:sp>
        <p:nvSpPr>
          <p:cNvPr id="6" name="Rectangle 5">
            <a:extLst>
              <a:ext uri="{FF2B5EF4-FFF2-40B4-BE49-F238E27FC236}">
                <a16:creationId xmlns:a16="http://schemas.microsoft.com/office/drawing/2014/main" id="{493A2077-E038-AB53-663D-8FDDFD2FEE30}"/>
              </a:ext>
            </a:extLst>
          </p:cNvPr>
          <p:cNvSpPr/>
          <p:nvPr/>
        </p:nvSpPr>
        <p:spPr>
          <a:xfrm>
            <a:off x="6991049" y="1879221"/>
            <a:ext cx="2533077" cy="1320844"/>
          </a:xfrm>
          <a:prstGeom prst="rect">
            <a:avLst/>
          </a:prstGeom>
          <a:solidFill>
            <a:schemeClr val="accent1">
              <a:alpha val="7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GB" dirty="0"/>
              <a:t>Data Processing</a:t>
            </a:r>
          </a:p>
        </p:txBody>
      </p:sp>
      <p:sp>
        <p:nvSpPr>
          <p:cNvPr id="8" name="Rectangle 7">
            <a:extLst>
              <a:ext uri="{FF2B5EF4-FFF2-40B4-BE49-F238E27FC236}">
                <a16:creationId xmlns:a16="http://schemas.microsoft.com/office/drawing/2014/main" id="{C0C67D70-77BC-27F5-366C-E82D2173E487}"/>
              </a:ext>
            </a:extLst>
          </p:cNvPr>
          <p:cNvSpPr/>
          <p:nvPr/>
        </p:nvSpPr>
        <p:spPr>
          <a:xfrm>
            <a:off x="9655098" y="1879220"/>
            <a:ext cx="2353126" cy="2356603"/>
          </a:xfrm>
          <a:prstGeom prst="rect">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GB" dirty="0"/>
              <a:t>Data Sharing</a:t>
            </a:r>
          </a:p>
        </p:txBody>
      </p:sp>
      <p:pic>
        <p:nvPicPr>
          <p:cNvPr id="9" name="Picture 8">
            <a:extLst>
              <a:ext uri="{FF2B5EF4-FFF2-40B4-BE49-F238E27FC236}">
                <a16:creationId xmlns:a16="http://schemas.microsoft.com/office/drawing/2014/main" id="{B934D657-204A-78B2-6453-9B7EB4E59D3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6991047" y="2574081"/>
            <a:ext cx="630307" cy="562619"/>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F9729DE5-2C48-4DE5-072E-42F306B091F3}"/>
              </a:ext>
            </a:extLst>
          </p:cNvPr>
          <p:cNvPicPr>
            <a:picLocks noChangeAspect="1"/>
          </p:cNvPicPr>
          <p:nvPr/>
        </p:nvPicPr>
        <p:blipFill>
          <a:blip r:embed="rId6"/>
          <a:stretch>
            <a:fillRect/>
          </a:stretch>
        </p:blipFill>
        <p:spPr>
          <a:xfrm>
            <a:off x="6139216" y="3225350"/>
            <a:ext cx="822348" cy="614596"/>
          </a:xfrm>
          <a:prstGeom prst="rect">
            <a:avLst/>
          </a:prstGeom>
        </p:spPr>
      </p:pic>
      <p:pic>
        <p:nvPicPr>
          <p:cNvPr id="11" name="Picture 10" descr="A picture containing screenshot, design, rectangle, graphics&#10;&#10;Description automatically generated">
            <a:extLst>
              <a:ext uri="{FF2B5EF4-FFF2-40B4-BE49-F238E27FC236}">
                <a16:creationId xmlns:a16="http://schemas.microsoft.com/office/drawing/2014/main" id="{A1EDB671-B659-B920-C675-003EB34001DF}"/>
              </a:ext>
            </a:extLst>
          </p:cNvPr>
          <p:cNvPicPr>
            <a:picLocks noChangeAspect="1"/>
          </p:cNvPicPr>
          <p:nvPr/>
        </p:nvPicPr>
        <p:blipFill>
          <a:blip r:embed="rId7"/>
          <a:stretch>
            <a:fillRect/>
          </a:stretch>
        </p:blipFill>
        <p:spPr>
          <a:xfrm>
            <a:off x="6224212" y="4557855"/>
            <a:ext cx="437203" cy="908409"/>
          </a:xfrm>
          <a:prstGeom prst="rect">
            <a:avLst/>
          </a:prstGeom>
        </p:spPr>
      </p:pic>
      <p:cxnSp>
        <p:nvCxnSpPr>
          <p:cNvPr id="12" name="Straight Connector 11">
            <a:extLst>
              <a:ext uri="{FF2B5EF4-FFF2-40B4-BE49-F238E27FC236}">
                <a16:creationId xmlns:a16="http://schemas.microsoft.com/office/drawing/2014/main" id="{2E2C3DC2-C86A-054D-F0B3-3E5678B3ACC6}"/>
              </a:ext>
            </a:extLst>
          </p:cNvPr>
          <p:cNvCxnSpPr>
            <a:cxnSpLocks/>
          </p:cNvCxnSpPr>
          <p:nvPr/>
        </p:nvCxnSpPr>
        <p:spPr>
          <a:xfrm flipV="1">
            <a:off x="6456244" y="3755490"/>
            <a:ext cx="0" cy="902812"/>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CEC5FBB2-A328-3EF6-D918-10747A94F0D4}"/>
              </a:ext>
            </a:extLst>
          </p:cNvPr>
          <p:cNvCxnSpPr>
            <a:cxnSpLocks/>
            <a:endCxn id="9" idx="1"/>
          </p:cNvCxnSpPr>
          <p:nvPr/>
        </p:nvCxnSpPr>
        <p:spPr>
          <a:xfrm flipV="1">
            <a:off x="6435050" y="2855391"/>
            <a:ext cx="555997" cy="464211"/>
          </a:xfrm>
          <a:prstGeom prst="bentConnector3">
            <a:avLst>
              <a:gd name="adj1" fmla="val -3208"/>
            </a:avLst>
          </a:prstGeom>
          <a:ln w="38100">
            <a:prstDash val="sysDash"/>
          </a:ln>
        </p:spPr>
        <p:style>
          <a:lnRef idx="1">
            <a:schemeClr val="accent1"/>
          </a:lnRef>
          <a:fillRef idx="0">
            <a:schemeClr val="accent1"/>
          </a:fillRef>
          <a:effectRef idx="0">
            <a:schemeClr val="accent1"/>
          </a:effectRef>
          <a:fontRef idx="minor">
            <a:schemeClr val="tx1"/>
          </a:fontRef>
        </p:style>
      </p:cxnSp>
      <p:pic>
        <p:nvPicPr>
          <p:cNvPr id="3074" name="Picture 2" descr="MISP Threat Intelligence | D3 Security">
            <a:extLst>
              <a:ext uri="{FF2B5EF4-FFF2-40B4-BE49-F238E27FC236}">
                <a16:creationId xmlns:a16="http://schemas.microsoft.com/office/drawing/2014/main" id="{D9243A05-25D3-6DDD-810C-B7CF1E00C40F}"/>
              </a:ext>
            </a:extLst>
          </p:cNvPr>
          <p:cNvPicPr>
            <a:picLocks noChangeAspect="1" noChangeArrowheads="1"/>
          </p:cNvPicPr>
          <p:nvPr/>
        </p:nvPicPr>
        <p:blipFill>
          <a:blip r:embed="rId8" cstate="print">
            <a:biLevel thresh="75000"/>
            <a:extLst>
              <a:ext uri="{BEBA8EAE-BF5A-486C-A8C5-ECC9F3942E4B}">
                <a14:imgProps xmlns:a14="http://schemas.microsoft.com/office/drawing/2010/main">
                  <a14:imgLayer r:embed="rId9">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9501644" y="2284611"/>
            <a:ext cx="1506573" cy="75479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CAE8ABCA-E333-AEBA-B849-DFFE575E4316}"/>
              </a:ext>
            </a:extLst>
          </p:cNvPr>
          <p:cNvSpPr txBox="1">
            <a:spLocks/>
          </p:cNvSpPr>
          <p:nvPr/>
        </p:nvSpPr>
        <p:spPr>
          <a:xfrm>
            <a:off x="715616" y="1553680"/>
            <a:ext cx="3233752" cy="47096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600"/>
              </a:spcBef>
              <a:spcAft>
                <a:spcPts val="600"/>
              </a:spcAft>
              <a:buClr>
                <a:srgbClr val="7F4F9F"/>
              </a:buClr>
              <a:buSzPct val="120000"/>
              <a:buNone/>
            </a:pPr>
            <a:r>
              <a:rPr lang="en-GB" sz="1900" b="1" dirty="0"/>
              <a:t>Main components:</a:t>
            </a:r>
          </a:p>
          <a:p>
            <a:pPr algn="just">
              <a:lnSpc>
                <a:spcPct val="100000"/>
              </a:lnSpc>
              <a:spcBef>
                <a:spcPts val="600"/>
              </a:spcBef>
              <a:buClr>
                <a:srgbClr val="7F4F9F"/>
              </a:buClr>
              <a:buSzPct val="120000"/>
            </a:pPr>
            <a:r>
              <a:rPr lang="en-GB" sz="1650" dirty="0"/>
              <a:t>The </a:t>
            </a:r>
            <a:r>
              <a:rPr lang="en-GB" sz="1650" b="1" dirty="0">
                <a:solidFill>
                  <a:srgbClr val="7F4F9F"/>
                </a:solidFill>
              </a:rPr>
              <a:t>Probe</a:t>
            </a:r>
            <a:r>
              <a:rPr lang="en-GB" sz="1650" dirty="0"/>
              <a:t> monitors the traffic from the devices, generates logs relative to the monitored endpoints, and collects data, and information relative to various network protocols.</a:t>
            </a:r>
          </a:p>
          <a:p>
            <a:pPr algn="just">
              <a:lnSpc>
                <a:spcPct val="100000"/>
              </a:lnSpc>
              <a:spcBef>
                <a:spcPts val="600"/>
              </a:spcBef>
              <a:buClr>
                <a:srgbClr val="7F4F9F"/>
              </a:buClr>
              <a:buSzPct val="120000"/>
            </a:pPr>
            <a:r>
              <a:rPr lang="en-GB" sz="1650" dirty="0"/>
              <a:t>The </a:t>
            </a:r>
            <a:r>
              <a:rPr lang="en-GB" sz="1650" b="1" dirty="0">
                <a:solidFill>
                  <a:srgbClr val="7F4F9F"/>
                </a:solidFill>
              </a:rPr>
              <a:t>Cortex</a:t>
            </a:r>
            <a:r>
              <a:rPr lang="en-GB" sz="1650" dirty="0"/>
              <a:t> analyses and inspects the collected logs by seamlessly passing them to a detection mechanism composed by Nodes (collaborative fleet of detectors). Upon detecting an anomaly, the Cortex publishes incident alerts in JSON format to become visible to </a:t>
            </a:r>
            <a:r>
              <a:rPr lang="el-GR" sz="1650" dirty="0"/>
              <a:t>the</a:t>
            </a:r>
            <a:r>
              <a:rPr lang="en-GB" sz="1650" dirty="0"/>
              <a:t> IRIS end-users. </a:t>
            </a:r>
          </a:p>
          <a:p>
            <a:pPr marL="0" indent="0" algn="just">
              <a:lnSpc>
                <a:spcPct val="100000"/>
              </a:lnSpc>
              <a:spcBef>
                <a:spcPts val="0"/>
              </a:spcBef>
              <a:buNone/>
            </a:pPr>
            <a:endParaRPr lang="en-GB" sz="1600" dirty="0"/>
          </a:p>
        </p:txBody>
      </p:sp>
      <p:cxnSp>
        <p:nvCxnSpPr>
          <p:cNvPr id="20" name="Straight Connector 19">
            <a:extLst>
              <a:ext uri="{FF2B5EF4-FFF2-40B4-BE49-F238E27FC236}">
                <a16:creationId xmlns:a16="http://schemas.microsoft.com/office/drawing/2014/main" id="{5EB886B5-5EF4-350F-1D50-1711B0E5067D}"/>
              </a:ext>
            </a:extLst>
          </p:cNvPr>
          <p:cNvCxnSpPr>
            <a:cxnSpLocks/>
          </p:cNvCxnSpPr>
          <p:nvPr/>
        </p:nvCxnSpPr>
        <p:spPr>
          <a:xfrm>
            <a:off x="7621354" y="2855390"/>
            <a:ext cx="2262234" cy="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094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5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1000"/>
                            </p:stCondLst>
                            <p:childTnLst>
                              <p:par>
                                <p:cTn id="12" presetID="22" presetClass="entr" presetSubtype="4" fill="hold" nodeType="afterEffect">
                                  <p:stCondLst>
                                    <p:cond delay="50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par>
                          <p:cTn id="15" fill="hold">
                            <p:stCondLst>
                              <p:cond delay="2000"/>
                            </p:stCondLst>
                            <p:childTnLst>
                              <p:par>
                                <p:cTn id="16" presetID="10" presetClass="entr" presetSubtype="0" fill="hold" grpId="0" nodeType="afterEffect">
                                  <p:stCondLst>
                                    <p:cond delay="50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nodeType="withEffect">
                                  <p:stCondLst>
                                    <p:cond delay="100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3500"/>
                            </p:stCondLst>
                            <p:childTnLst>
                              <p:par>
                                <p:cTn id="23" presetID="22" presetClass="entr" presetSubtype="4" fill="hold" nodeType="afterEffect">
                                  <p:stCondLst>
                                    <p:cond delay="50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00"/>
                                        <p:tgtEl>
                                          <p:spTgt spid="25"/>
                                        </p:tgtEl>
                                      </p:cBhvr>
                                    </p:animEffect>
                                  </p:childTnLst>
                                </p:cTn>
                              </p:par>
                            </p:childTnLst>
                          </p:cTn>
                        </p:par>
                        <p:par>
                          <p:cTn id="26" fill="hold">
                            <p:stCondLst>
                              <p:cond delay="4500"/>
                            </p:stCondLst>
                            <p:childTnLst>
                              <p:par>
                                <p:cTn id="27" presetID="10" presetClass="entr" presetSubtype="0" fill="hold" nodeType="afterEffect">
                                  <p:stCondLst>
                                    <p:cond delay="50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par>
                          <p:cTn id="33" fill="hold">
                            <p:stCondLst>
                              <p:cond delay="5500"/>
                            </p:stCondLst>
                            <p:childTnLst>
                              <p:par>
                                <p:cTn id="34" presetID="22" presetClass="entr" presetSubtype="4" fill="hold" nodeType="afterEffect">
                                  <p:stCondLst>
                                    <p:cond delay="500"/>
                                  </p:stCondLst>
                                  <p:childTnLst>
                                    <p:set>
                                      <p:cBhvr>
                                        <p:cTn id="35" dur="1" fill="hold">
                                          <p:stCondLst>
                                            <p:cond delay="0"/>
                                          </p:stCondLst>
                                        </p:cTn>
                                        <p:tgtEl>
                                          <p:spTgt spid="20"/>
                                        </p:tgtEl>
                                        <p:attrNameLst>
                                          <p:attrName>style.visibility</p:attrName>
                                        </p:attrNameLst>
                                      </p:cBhvr>
                                      <p:to>
                                        <p:strVal val="visible"/>
                                      </p:to>
                                    </p:set>
                                    <p:animEffect transition="in" filter="wipe(down)">
                                      <p:cBhvr>
                                        <p:cTn id="36" dur="500"/>
                                        <p:tgtEl>
                                          <p:spTgt spid="20"/>
                                        </p:tgtEl>
                                      </p:cBhvr>
                                    </p:animEffect>
                                  </p:childTnLst>
                                </p:cTn>
                              </p:par>
                            </p:childTnLst>
                          </p:cTn>
                        </p:par>
                        <p:par>
                          <p:cTn id="37" fill="hold">
                            <p:stCondLst>
                              <p:cond delay="6500"/>
                            </p:stCondLst>
                            <p:childTnLst>
                              <p:par>
                                <p:cTn id="38" presetID="10" presetClass="entr" presetSubtype="0" fill="hold" nodeType="afterEffect">
                                  <p:stCondLst>
                                    <p:cond delay="500"/>
                                  </p:stCondLst>
                                  <p:childTnLst>
                                    <p:set>
                                      <p:cBhvr>
                                        <p:cTn id="39" dur="1" fill="hold">
                                          <p:stCondLst>
                                            <p:cond delay="0"/>
                                          </p:stCondLst>
                                        </p:cTn>
                                        <p:tgtEl>
                                          <p:spTgt spid="3074"/>
                                        </p:tgtEl>
                                        <p:attrNameLst>
                                          <p:attrName>style.visibility</p:attrName>
                                        </p:attrNameLst>
                                      </p:cBhvr>
                                      <p:to>
                                        <p:strVal val="visible"/>
                                      </p:to>
                                    </p:set>
                                    <p:animEffect transition="in" filter="fade">
                                      <p:cBhvr>
                                        <p:cTn id="40" dur="500"/>
                                        <p:tgtEl>
                                          <p:spTgt spid="307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A1909-D5C1-4994-918B-331E20F33424}"/>
              </a:ext>
            </a:extLst>
          </p:cNvPr>
          <p:cNvSpPr>
            <a:spLocks noGrp="1"/>
          </p:cNvSpPr>
          <p:nvPr>
            <p:ph type="title"/>
          </p:nvPr>
        </p:nvSpPr>
        <p:spPr>
          <a:xfrm>
            <a:off x="838199" y="336551"/>
            <a:ext cx="9031941" cy="1035050"/>
          </a:xfrm>
        </p:spPr>
        <p:txBody>
          <a:bodyPr>
            <a:normAutofit fontScale="90000"/>
          </a:bodyPr>
          <a:lstStyle/>
          <a:p>
            <a:r>
              <a:rPr lang="en-GB" dirty="0"/>
              <a:t>Supported Network (Cyber) Threat Detections</a:t>
            </a:r>
            <a:endParaRPr lang="en-US" dirty="0"/>
          </a:p>
        </p:txBody>
      </p:sp>
      <p:sp>
        <p:nvSpPr>
          <p:cNvPr id="4" name="Slide Number Placeholder 3">
            <a:extLst>
              <a:ext uri="{FF2B5EF4-FFF2-40B4-BE49-F238E27FC236}">
                <a16:creationId xmlns:a16="http://schemas.microsoft.com/office/drawing/2014/main" id="{45B47FBD-94F5-48B9-A4F3-1442A5302096}"/>
              </a:ext>
            </a:extLst>
          </p:cNvPr>
          <p:cNvSpPr>
            <a:spLocks noGrp="1"/>
          </p:cNvSpPr>
          <p:nvPr>
            <p:ph type="sldNum" sz="quarter" idx="12"/>
          </p:nvPr>
        </p:nvSpPr>
        <p:spPr/>
        <p:txBody>
          <a:bodyPr/>
          <a:lstStyle/>
          <a:p>
            <a:fld id="{57AC0E79-F531-4290-B37F-533038CC23F5}" type="slidenum">
              <a:rPr lang="en-US" smtClean="0"/>
              <a:pPr/>
              <a:t>28</a:t>
            </a:fld>
            <a:endParaRPr lang="en-US"/>
          </a:p>
        </p:txBody>
      </p:sp>
      <p:graphicFrame>
        <p:nvGraphicFramePr>
          <p:cNvPr id="7" name="Table 6">
            <a:extLst>
              <a:ext uri="{FF2B5EF4-FFF2-40B4-BE49-F238E27FC236}">
                <a16:creationId xmlns:a16="http://schemas.microsoft.com/office/drawing/2014/main" id="{A2D6309B-1D87-C41F-D2C8-7B84F9597EE3}"/>
              </a:ext>
            </a:extLst>
          </p:cNvPr>
          <p:cNvGraphicFramePr>
            <a:graphicFrameLocks noGrp="1"/>
          </p:cNvGraphicFramePr>
          <p:nvPr/>
        </p:nvGraphicFramePr>
        <p:xfrm>
          <a:off x="838200" y="1788732"/>
          <a:ext cx="5494898" cy="4262120"/>
        </p:xfrm>
        <a:graphic>
          <a:graphicData uri="http://schemas.openxmlformats.org/drawingml/2006/table">
            <a:tbl>
              <a:tblPr firstRow="1" firstCol="1" bandRow="1">
                <a:tableStyleId>{5C22544A-7EE6-4342-B048-85BDC9FD1C3A}</a:tableStyleId>
              </a:tblPr>
              <a:tblGrid>
                <a:gridCol w="449898">
                  <a:extLst>
                    <a:ext uri="{9D8B030D-6E8A-4147-A177-3AD203B41FA5}">
                      <a16:colId xmlns:a16="http://schemas.microsoft.com/office/drawing/2014/main" val="2388543142"/>
                    </a:ext>
                  </a:extLst>
                </a:gridCol>
                <a:gridCol w="3559139">
                  <a:extLst>
                    <a:ext uri="{9D8B030D-6E8A-4147-A177-3AD203B41FA5}">
                      <a16:colId xmlns:a16="http://schemas.microsoft.com/office/drawing/2014/main" val="3176708489"/>
                    </a:ext>
                  </a:extLst>
                </a:gridCol>
                <a:gridCol w="1485861">
                  <a:extLst>
                    <a:ext uri="{9D8B030D-6E8A-4147-A177-3AD203B41FA5}">
                      <a16:colId xmlns:a16="http://schemas.microsoft.com/office/drawing/2014/main" val="237105605"/>
                    </a:ext>
                  </a:extLst>
                </a:gridCol>
              </a:tblGrid>
              <a:tr h="196511">
                <a:tc>
                  <a:txBody>
                    <a:bodyPr/>
                    <a:lstStyle/>
                    <a:p>
                      <a:pPr algn="ctr">
                        <a:spcAft>
                          <a:spcPts val="800"/>
                        </a:spcAft>
                      </a:pPr>
                      <a:r>
                        <a:rPr lang="en-GB" sz="1300" dirty="0">
                          <a:effectLst/>
                        </a:rPr>
                        <a:t>#</a:t>
                      </a:r>
                      <a:endParaRPr lang="en-GR" sz="1300" dirty="0">
                        <a:effectLst/>
                        <a:latin typeface="Open Sans" panose="020B0606030504020204" pitchFamily="34" charset="0"/>
                        <a:ea typeface="Calibri" panose="020F0502020204030204" pitchFamily="34" charset="0"/>
                        <a:cs typeface="Arial" panose="020B0604020202020204" pitchFamily="34" charset="0"/>
                      </a:endParaRPr>
                    </a:p>
                  </a:txBody>
                  <a:tcPr marL="68580" marR="68580" marT="0" marB="0"/>
                </a:tc>
                <a:tc>
                  <a:txBody>
                    <a:bodyPr/>
                    <a:lstStyle/>
                    <a:p>
                      <a:pPr algn="l">
                        <a:spcAft>
                          <a:spcPts val="800"/>
                        </a:spcAft>
                      </a:pPr>
                      <a:r>
                        <a:rPr lang="en-GB" sz="1300" dirty="0">
                          <a:effectLst/>
                        </a:rPr>
                        <a:t>Detection Node</a:t>
                      </a:r>
                      <a:endParaRPr lang="en-GR" sz="1300" dirty="0">
                        <a:effectLst/>
                        <a:latin typeface="Open Sans" panose="020B0606030504020204" pitchFamily="34" charset="0"/>
                        <a:ea typeface="Calibri" panose="020F0502020204030204" pitchFamily="34" charset="0"/>
                        <a:cs typeface="Arial" panose="020B0604020202020204" pitchFamily="34" charset="0"/>
                      </a:endParaRPr>
                    </a:p>
                  </a:txBody>
                  <a:tcPr marL="68580" marR="68580" marT="0" marB="0"/>
                </a:tc>
                <a:tc>
                  <a:txBody>
                    <a:bodyPr/>
                    <a:lstStyle/>
                    <a:p>
                      <a:pPr algn="l">
                        <a:spcAft>
                          <a:spcPts val="800"/>
                        </a:spcAft>
                      </a:pPr>
                      <a:r>
                        <a:rPr lang="en-GB" sz="1300">
                          <a:effectLst/>
                        </a:rPr>
                        <a:t>Protocol</a:t>
                      </a:r>
                      <a:endParaRPr lang="en-GR" sz="1300">
                        <a:effectLst/>
                        <a:latin typeface="Open Sans" panose="020B0606030504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767479884"/>
                  </a:ext>
                </a:extLst>
              </a:tr>
              <a:tr h="196511">
                <a:tc rowSpan="3">
                  <a:txBody>
                    <a:bodyPr/>
                    <a:lstStyle/>
                    <a:p>
                      <a:pPr algn="ctr">
                        <a:spcAft>
                          <a:spcPts val="800"/>
                        </a:spcAft>
                      </a:pPr>
                      <a:r>
                        <a:rPr lang="en-GB" sz="1300" dirty="0">
                          <a:effectLst/>
                        </a:rPr>
                        <a:t>1</a:t>
                      </a:r>
                      <a:endParaRPr lang="en-GR" sz="1300" dirty="0">
                        <a:effectLst/>
                        <a:latin typeface="Open Sans" panose="020B0606030504020204" pitchFamily="34" charset="0"/>
                        <a:ea typeface="Calibri" panose="020F0502020204030204" pitchFamily="34" charset="0"/>
                        <a:cs typeface="Arial" panose="020B0604020202020204" pitchFamily="34" charset="0"/>
                      </a:endParaRPr>
                    </a:p>
                  </a:txBody>
                  <a:tcPr marL="68580" marR="68580" marT="0" marB="0"/>
                </a:tc>
                <a:tc rowSpan="3">
                  <a:txBody>
                    <a:bodyPr/>
                    <a:lstStyle/>
                    <a:p>
                      <a:pPr algn="l">
                        <a:spcAft>
                          <a:spcPts val="800"/>
                        </a:spcAft>
                      </a:pPr>
                      <a:r>
                        <a:rPr lang="en-GB" sz="1300" dirty="0">
                          <a:solidFill>
                            <a:schemeClr val="tx1">
                              <a:lumMod val="75000"/>
                            </a:schemeClr>
                          </a:solidFill>
                          <a:effectLst/>
                          <a:latin typeface="Calibri" panose="020F0502020204030204" pitchFamily="34" charset="0"/>
                          <a:cs typeface="Calibri" panose="020F0502020204030204" pitchFamily="34" charset="0"/>
                        </a:rPr>
                        <a:t>C2 Beacon</a:t>
                      </a:r>
                      <a:br>
                        <a:rPr lang="en-GB" sz="1300" dirty="0">
                          <a:solidFill>
                            <a:schemeClr val="tx1">
                              <a:lumMod val="75000"/>
                            </a:schemeClr>
                          </a:solidFill>
                          <a:effectLst/>
                          <a:latin typeface="Calibri" panose="020F0502020204030204" pitchFamily="34" charset="0"/>
                          <a:cs typeface="Calibri" panose="020F0502020204030204" pitchFamily="34" charset="0"/>
                        </a:rPr>
                      </a:br>
                      <a:r>
                        <a:rPr lang="en-GB" sz="1300" dirty="0">
                          <a:solidFill>
                            <a:schemeClr val="tx1">
                              <a:lumMod val="75000"/>
                            </a:schemeClr>
                          </a:solidFill>
                          <a:effectLst/>
                          <a:latin typeface="Calibri" panose="020F0502020204030204" pitchFamily="34" charset="0"/>
                          <a:cs typeface="Calibri" panose="020F0502020204030204" pitchFamily="34" charset="0"/>
                        </a:rPr>
                        <a:t>Suspicious beaconing to {external/internal} host(s)</a:t>
                      </a:r>
                      <a:endParaRPr lang="en-GR" sz="13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l">
                        <a:spcAft>
                          <a:spcPts val="800"/>
                        </a:spcAft>
                      </a:pPr>
                      <a:r>
                        <a:rPr lang="en-GB" sz="1300">
                          <a:solidFill>
                            <a:schemeClr val="tx1">
                              <a:lumMod val="75000"/>
                            </a:schemeClr>
                          </a:solidFill>
                          <a:effectLst/>
                          <a:latin typeface="Calibri" panose="020F0502020204030204" pitchFamily="34" charset="0"/>
                          <a:cs typeface="Calibri" panose="020F0502020204030204" pitchFamily="34" charset="0"/>
                        </a:rPr>
                        <a:t>HTTP</a:t>
                      </a:r>
                      <a:endParaRPr lang="en-GR" sz="130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936924488"/>
                  </a:ext>
                </a:extLst>
              </a:tr>
              <a:tr h="196511">
                <a:tc vMerge="1">
                  <a:txBody>
                    <a:bodyPr/>
                    <a:lstStyle/>
                    <a:p>
                      <a:endParaRPr lang="en-GB"/>
                    </a:p>
                  </a:txBody>
                  <a:tcPr/>
                </a:tc>
                <a:tc vMerge="1">
                  <a:txBody>
                    <a:bodyPr/>
                    <a:lstStyle/>
                    <a:p>
                      <a:endParaRPr lang="en-GB"/>
                    </a:p>
                  </a:txBody>
                  <a:tcPr/>
                </a:tc>
                <a:tc>
                  <a:txBody>
                    <a:bodyPr/>
                    <a:lstStyle/>
                    <a:p>
                      <a:pPr algn="l">
                        <a:spcAft>
                          <a:spcPts val="800"/>
                        </a:spcAft>
                      </a:pPr>
                      <a:r>
                        <a:rPr lang="en-GB" sz="1300" dirty="0">
                          <a:solidFill>
                            <a:schemeClr val="tx1">
                              <a:lumMod val="75000"/>
                            </a:schemeClr>
                          </a:solidFill>
                          <a:effectLst/>
                          <a:latin typeface="Calibri" panose="020F0502020204030204" pitchFamily="34" charset="0"/>
                          <a:cs typeface="Calibri" panose="020F0502020204030204" pitchFamily="34" charset="0"/>
                        </a:rPr>
                        <a:t>TCP, UDP</a:t>
                      </a:r>
                      <a:endParaRPr lang="en-GR" sz="13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236654697"/>
                  </a:ext>
                </a:extLst>
              </a:tr>
              <a:tr h="196511">
                <a:tc vMerge="1">
                  <a:txBody>
                    <a:bodyPr/>
                    <a:lstStyle/>
                    <a:p>
                      <a:endParaRPr lang="en-GB"/>
                    </a:p>
                  </a:txBody>
                  <a:tcPr/>
                </a:tc>
                <a:tc vMerge="1">
                  <a:txBody>
                    <a:bodyPr/>
                    <a:lstStyle/>
                    <a:p>
                      <a:endParaRPr lang="en-GB"/>
                    </a:p>
                  </a:txBody>
                  <a:tcPr/>
                </a:tc>
                <a:tc>
                  <a:txBody>
                    <a:bodyPr/>
                    <a:lstStyle/>
                    <a:p>
                      <a:pPr algn="l">
                        <a:spcAft>
                          <a:spcPts val="800"/>
                        </a:spcAft>
                      </a:pPr>
                      <a:r>
                        <a:rPr lang="en-GB" sz="1300" dirty="0">
                          <a:solidFill>
                            <a:schemeClr val="tx1">
                              <a:lumMod val="75000"/>
                            </a:schemeClr>
                          </a:solidFill>
                          <a:effectLst/>
                          <a:latin typeface="Calibri" panose="020F0502020204030204" pitchFamily="34" charset="0"/>
                          <a:cs typeface="Calibri" panose="020F0502020204030204" pitchFamily="34" charset="0"/>
                        </a:rPr>
                        <a:t>SSL</a:t>
                      </a:r>
                      <a:endParaRPr lang="en-GR" sz="13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15853937"/>
                  </a:ext>
                </a:extLst>
              </a:tr>
              <a:tr h="196511">
                <a:tc rowSpan="2">
                  <a:txBody>
                    <a:bodyPr/>
                    <a:lstStyle/>
                    <a:p>
                      <a:pPr algn="ctr">
                        <a:spcAft>
                          <a:spcPts val="800"/>
                        </a:spcAft>
                      </a:pPr>
                      <a:r>
                        <a:rPr lang="en-GB" sz="1300" dirty="0">
                          <a:effectLst/>
                        </a:rPr>
                        <a:t>2</a:t>
                      </a:r>
                      <a:endParaRPr lang="en-GR" sz="1300" dirty="0">
                        <a:effectLst/>
                        <a:latin typeface="Open Sans" panose="020B0606030504020204" pitchFamily="34" charset="0"/>
                        <a:ea typeface="Calibri" panose="020F0502020204030204" pitchFamily="34" charset="0"/>
                        <a:cs typeface="Arial" panose="020B0604020202020204" pitchFamily="34" charset="0"/>
                      </a:endParaRPr>
                    </a:p>
                  </a:txBody>
                  <a:tcPr marL="68580" marR="68580" marT="0" marB="0"/>
                </a:tc>
                <a:tc rowSpan="2">
                  <a:txBody>
                    <a:bodyPr/>
                    <a:lstStyle/>
                    <a:p>
                      <a:pPr algn="l">
                        <a:spcAft>
                          <a:spcPts val="800"/>
                        </a:spcAft>
                      </a:pPr>
                      <a:r>
                        <a:rPr lang="en-GB" sz="1300" dirty="0">
                          <a:solidFill>
                            <a:schemeClr val="tx1">
                              <a:lumMod val="75000"/>
                            </a:schemeClr>
                          </a:solidFill>
                          <a:effectLst/>
                          <a:latin typeface="Calibri" panose="020F0502020204030204" pitchFamily="34" charset="0"/>
                          <a:cs typeface="Calibri" panose="020F0502020204030204" pitchFamily="34" charset="0"/>
                        </a:rPr>
                        <a:t>Network Scanning</a:t>
                      </a:r>
                      <a:br>
                        <a:rPr lang="en-GB" sz="1300" dirty="0">
                          <a:solidFill>
                            <a:schemeClr val="tx1">
                              <a:lumMod val="75000"/>
                            </a:schemeClr>
                          </a:solidFill>
                          <a:effectLst/>
                          <a:latin typeface="Calibri" panose="020F0502020204030204" pitchFamily="34" charset="0"/>
                          <a:cs typeface="Calibri" panose="020F0502020204030204" pitchFamily="34" charset="0"/>
                        </a:rPr>
                      </a:br>
                      <a:r>
                        <a:rPr lang="en-GB" sz="1300" dirty="0">
                          <a:solidFill>
                            <a:schemeClr val="tx1">
                              <a:lumMod val="75000"/>
                            </a:schemeClr>
                          </a:solidFill>
                          <a:effectLst/>
                          <a:latin typeface="Calibri" panose="020F0502020204030204" pitchFamily="34" charset="0"/>
                          <a:cs typeface="Calibri" panose="020F0502020204030204" pitchFamily="34" charset="0"/>
                        </a:rPr>
                        <a:t>Unusual internal network scanning activity</a:t>
                      </a:r>
                      <a:endParaRPr lang="en-GR" sz="13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l">
                        <a:spcAft>
                          <a:spcPts val="800"/>
                        </a:spcAft>
                      </a:pPr>
                      <a:r>
                        <a:rPr lang="en-GB" sz="1300" dirty="0">
                          <a:solidFill>
                            <a:schemeClr val="tx1">
                              <a:lumMod val="75000"/>
                            </a:schemeClr>
                          </a:solidFill>
                          <a:effectLst/>
                          <a:latin typeface="Calibri" panose="020F0502020204030204" pitchFamily="34" charset="0"/>
                          <a:cs typeface="Calibri" panose="020F0502020204030204" pitchFamily="34" charset="0"/>
                        </a:rPr>
                        <a:t>TCP, UDP</a:t>
                      </a:r>
                      <a:endParaRPr lang="en-GR" sz="13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225051917"/>
                  </a:ext>
                </a:extLst>
              </a:tr>
              <a:tr h="196511">
                <a:tc vMerge="1">
                  <a:txBody>
                    <a:bodyPr/>
                    <a:lstStyle/>
                    <a:p>
                      <a:endParaRPr lang="en-GB"/>
                    </a:p>
                  </a:txBody>
                  <a:tcPr/>
                </a:tc>
                <a:tc vMerge="1">
                  <a:txBody>
                    <a:bodyPr/>
                    <a:lstStyle/>
                    <a:p>
                      <a:endParaRPr lang="en-GB"/>
                    </a:p>
                  </a:txBody>
                  <a:tcPr/>
                </a:tc>
                <a:tc>
                  <a:txBody>
                    <a:bodyPr/>
                    <a:lstStyle/>
                    <a:p>
                      <a:pPr algn="l">
                        <a:spcAft>
                          <a:spcPts val="800"/>
                        </a:spcAft>
                      </a:pPr>
                      <a:r>
                        <a:rPr lang="en-GB" sz="1300" dirty="0">
                          <a:solidFill>
                            <a:schemeClr val="tx1">
                              <a:lumMod val="75000"/>
                            </a:schemeClr>
                          </a:solidFill>
                          <a:effectLst/>
                          <a:latin typeface="Calibri" panose="020F0502020204030204" pitchFamily="34" charset="0"/>
                          <a:cs typeface="Calibri" panose="020F0502020204030204" pitchFamily="34" charset="0"/>
                        </a:rPr>
                        <a:t>ARP, ICMP</a:t>
                      </a:r>
                      <a:endParaRPr lang="en-GR" sz="13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ECE9F0"/>
                    </a:solidFill>
                  </a:tcPr>
                </a:tc>
                <a:extLst>
                  <a:ext uri="{0D108BD9-81ED-4DB2-BD59-A6C34878D82A}">
                    <a16:rowId xmlns:a16="http://schemas.microsoft.com/office/drawing/2014/main" val="1997821087"/>
                  </a:ext>
                </a:extLst>
              </a:tr>
              <a:tr h="196511">
                <a:tc rowSpan="8">
                  <a:txBody>
                    <a:bodyPr/>
                    <a:lstStyle/>
                    <a:p>
                      <a:pPr algn="ctr">
                        <a:spcAft>
                          <a:spcPts val="800"/>
                        </a:spcAft>
                      </a:pPr>
                      <a:r>
                        <a:rPr lang="en-GB" sz="1300" dirty="0">
                          <a:effectLst/>
                        </a:rPr>
                        <a:t>3</a:t>
                      </a:r>
                      <a:endParaRPr lang="en-GR" sz="1300" dirty="0">
                        <a:effectLst/>
                        <a:latin typeface="Open Sans" panose="020B0606030504020204" pitchFamily="34" charset="0"/>
                        <a:ea typeface="Calibri" panose="020F0502020204030204" pitchFamily="34" charset="0"/>
                        <a:cs typeface="Arial" panose="020B0604020202020204" pitchFamily="34" charset="0"/>
                      </a:endParaRPr>
                    </a:p>
                  </a:txBody>
                  <a:tcPr marL="68580" marR="68580" marT="0" marB="0"/>
                </a:tc>
                <a:tc rowSpan="8">
                  <a:txBody>
                    <a:bodyPr/>
                    <a:lstStyle/>
                    <a:p>
                      <a:pPr algn="l">
                        <a:spcAft>
                          <a:spcPts val="800"/>
                        </a:spcAft>
                      </a:pPr>
                      <a:r>
                        <a:rPr lang="en-GB" sz="1300" dirty="0">
                          <a:solidFill>
                            <a:schemeClr val="tx1">
                              <a:lumMod val="75000"/>
                            </a:schemeClr>
                          </a:solidFill>
                          <a:effectLst/>
                          <a:latin typeface="Calibri" panose="020F0502020204030204" pitchFamily="34" charset="0"/>
                          <a:cs typeface="Calibri" panose="020F0502020204030204" pitchFamily="34" charset="0"/>
                        </a:rPr>
                        <a:t>Brute Force</a:t>
                      </a:r>
                      <a:br>
                        <a:rPr lang="en-GB" sz="1300" dirty="0">
                          <a:solidFill>
                            <a:schemeClr val="tx1">
                              <a:lumMod val="75000"/>
                            </a:schemeClr>
                          </a:solidFill>
                          <a:effectLst/>
                          <a:latin typeface="Calibri" panose="020F0502020204030204" pitchFamily="34" charset="0"/>
                          <a:cs typeface="Calibri" panose="020F0502020204030204" pitchFamily="34" charset="0"/>
                        </a:rPr>
                      </a:br>
                      <a:r>
                        <a:rPr lang="en-GB" sz="1300" dirty="0">
                          <a:solidFill>
                            <a:schemeClr val="tx1">
                              <a:lumMod val="75000"/>
                            </a:schemeClr>
                          </a:solidFill>
                          <a:effectLst/>
                          <a:latin typeface="Calibri" panose="020F0502020204030204" pitchFamily="34" charset="0"/>
                          <a:cs typeface="Calibri" panose="020F0502020204030204" pitchFamily="34" charset="0"/>
                        </a:rPr>
                        <a:t>Suspicious number of failed login attempts in small time interval</a:t>
                      </a:r>
                      <a:endParaRPr lang="en-GR" sz="13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D9D0E0"/>
                    </a:solidFill>
                  </a:tcPr>
                </a:tc>
                <a:tc>
                  <a:txBody>
                    <a:bodyPr/>
                    <a:lstStyle/>
                    <a:p>
                      <a:pPr algn="l">
                        <a:spcAft>
                          <a:spcPts val="800"/>
                        </a:spcAft>
                      </a:pPr>
                      <a:r>
                        <a:rPr lang="en-GB" sz="1300" dirty="0">
                          <a:solidFill>
                            <a:schemeClr val="tx1">
                              <a:lumMod val="75000"/>
                            </a:schemeClr>
                          </a:solidFill>
                          <a:effectLst/>
                          <a:latin typeface="Calibri" panose="020F0502020204030204" pitchFamily="34" charset="0"/>
                          <a:cs typeface="Calibri" panose="020F0502020204030204" pitchFamily="34" charset="0"/>
                        </a:rPr>
                        <a:t>SSH</a:t>
                      </a:r>
                      <a:endParaRPr lang="en-GR" sz="13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152003849"/>
                  </a:ext>
                </a:extLst>
              </a:tr>
              <a:tr h="196511">
                <a:tc vMerge="1">
                  <a:txBody>
                    <a:bodyPr/>
                    <a:lstStyle/>
                    <a:p>
                      <a:endParaRPr lang="en-GB"/>
                    </a:p>
                  </a:txBody>
                  <a:tcPr/>
                </a:tc>
                <a:tc vMerge="1">
                  <a:txBody>
                    <a:bodyPr/>
                    <a:lstStyle/>
                    <a:p>
                      <a:endParaRPr lang="en-GB"/>
                    </a:p>
                  </a:txBody>
                  <a:tcPr/>
                </a:tc>
                <a:tc>
                  <a:txBody>
                    <a:bodyPr/>
                    <a:lstStyle/>
                    <a:p>
                      <a:pPr algn="l">
                        <a:spcAft>
                          <a:spcPts val="800"/>
                        </a:spcAft>
                      </a:pPr>
                      <a:r>
                        <a:rPr lang="en-GB" sz="1300" dirty="0">
                          <a:solidFill>
                            <a:schemeClr val="tx1">
                              <a:lumMod val="75000"/>
                            </a:schemeClr>
                          </a:solidFill>
                          <a:effectLst/>
                          <a:latin typeface="Calibri" panose="020F0502020204030204" pitchFamily="34" charset="0"/>
                          <a:cs typeface="Calibri" panose="020F0502020204030204" pitchFamily="34" charset="0"/>
                        </a:rPr>
                        <a:t>FTP, HTTP</a:t>
                      </a:r>
                      <a:endParaRPr lang="en-GR" sz="13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130349032"/>
                  </a:ext>
                </a:extLst>
              </a:tr>
              <a:tr h="196511">
                <a:tc vMerge="1">
                  <a:txBody>
                    <a:bodyPr/>
                    <a:lstStyle/>
                    <a:p>
                      <a:endParaRPr lang="en-GB"/>
                    </a:p>
                  </a:txBody>
                  <a:tcPr/>
                </a:tc>
                <a:tc vMerge="1">
                  <a:txBody>
                    <a:bodyPr/>
                    <a:lstStyle/>
                    <a:p>
                      <a:endParaRPr lang="en-GB"/>
                    </a:p>
                  </a:txBody>
                  <a:tcPr/>
                </a:tc>
                <a:tc>
                  <a:txBody>
                    <a:bodyPr/>
                    <a:lstStyle/>
                    <a:p>
                      <a:pPr algn="l">
                        <a:spcAft>
                          <a:spcPts val="800"/>
                        </a:spcAft>
                      </a:pPr>
                      <a:r>
                        <a:rPr lang="en-GB" sz="1300" dirty="0">
                          <a:solidFill>
                            <a:schemeClr val="tx1">
                              <a:lumMod val="75000"/>
                            </a:schemeClr>
                          </a:solidFill>
                          <a:effectLst/>
                          <a:latin typeface="Calibri" panose="020F0502020204030204" pitchFamily="34" charset="0"/>
                          <a:cs typeface="Calibri" panose="020F0502020204030204" pitchFamily="34" charset="0"/>
                        </a:rPr>
                        <a:t>RDP</a:t>
                      </a:r>
                      <a:endParaRPr lang="en-GR" sz="13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058735753"/>
                  </a:ext>
                </a:extLst>
              </a:tr>
              <a:tr h="196511">
                <a:tc vMerge="1">
                  <a:txBody>
                    <a:bodyPr/>
                    <a:lstStyle/>
                    <a:p>
                      <a:endParaRPr lang="en-GB"/>
                    </a:p>
                  </a:txBody>
                  <a:tcPr/>
                </a:tc>
                <a:tc vMerge="1">
                  <a:txBody>
                    <a:bodyPr/>
                    <a:lstStyle/>
                    <a:p>
                      <a:endParaRPr lang="en-GB"/>
                    </a:p>
                  </a:txBody>
                  <a:tcPr/>
                </a:tc>
                <a:tc>
                  <a:txBody>
                    <a:bodyPr/>
                    <a:lstStyle/>
                    <a:p>
                      <a:pPr algn="l">
                        <a:spcAft>
                          <a:spcPts val="800"/>
                        </a:spcAft>
                      </a:pPr>
                      <a:r>
                        <a:rPr lang="en-GB" sz="1300" dirty="0">
                          <a:solidFill>
                            <a:schemeClr val="tx1">
                              <a:lumMod val="75000"/>
                            </a:schemeClr>
                          </a:solidFill>
                          <a:effectLst/>
                          <a:latin typeface="Calibri" panose="020F0502020204030204" pitchFamily="34" charset="0"/>
                          <a:cs typeface="Calibri" panose="020F0502020204030204" pitchFamily="34" charset="0"/>
                        </a:rPr>
                        <a:t>SMBv2</a:t>
                      </a:r>
                      <a:endParaRPr lang="en-GR" sz="13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894454982"/>
                  </a:ext>
                </a:extLst>
              </a:tr>
              <a:tr h="196511">
                <a:tc vMerge="1">
                  <a:txBody>
                    <a:bodyPr/>
                    <a:lstStyle/>
                    <a:p>
                      <a:endParaRPr lang="en-GB"/>
                    </a:p>
                  </a:txBody>
                  <a:tcPr/>
                </a:tc>
                <a:tc vMerge="1">
                  <a:txBody>
                    <a:bodyPr/>
                    <a:lstStyle/>
                    <a:p>
                      <a:endParaRPr lang="en-GB"/>
                    </a:p>
                  </a:txBody>
                  <a:tcPr/>
                </a:tc>
                <a:tc>
                  <a:txBody>
                    <a:bodyPr/>
                    <a:lstStyle/>
                    <a:p>
                      <a:pPr algn="l">
                        <a:spcAft>
                          <a:spcPts val="800"/>
                        </a:spcAft>
                      </a:pPr>
                      <a:r>
                        <a:rPr lang="en-GB" sz="1300" dirty="0">
                          <a:solidFill>
                            <a:schemeClr val="tx1">
                              <a:lumMod val="75000"/>
                            </a:schemeClr>
                          </a:solidFill>
                          <a:effectLst/>
                          <a:latin typeface="Calibri" panose="020F0502020204030204" pitchFamily="34" charset="0"/>
                          <a:cs typeface="Calibri" panose="020F0502020204030204" pitchFamily="34" charset="0"/>
                        </a:rPr>
                        <a:t>KRB</a:t>
                      </a:r>
                      <a:endParaRPr lang="en-GR" sz="13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496855323"/>
                  </a:ext>
                </a:extLst>
              </a:tr>
              <a:tr h="196511">
                <a:tc vMerge="1">
                  <a:txBody>
                    <a:bodyPr/>
                    <a:lstStyle/>
                    <a:p>
                      <a:endParaRPr lang="en-GB"/>
                    </a:p>
                  </a:txBody>
                  <a:tcPr/>
                </a:tc>
                <a:tc vMerge="1">
                  <a:txBody>
                    <a:bodyPr/>
                    <a:lstStyle/>
                    <a:p>
                      <a:endParaRPr lang="en-GB"/>
                    </a:p>
                  </a:txBody>
                  <a:tcPr/>
                </a:tc>
                <a:tc>
                  <a:txBody>
                    <a:bodyPr/>
                    <a:lstStyle/>
                    <a:p>
                      <a:pPr algn="l">
                        <a:spcAft>
                          <a:spcPts val="800"/>
                        </a:spcAft>
                      </a:pPr>
                      <a:r>
                        <a:rPr lang="en-GB" sz="1300" dirty="0">
                          <a:solidFill>
                            <a:schemeClr val="tx1">
                              <a:lumMod val="75000"/>
                            </a:schemeClr>
                          </a:solidFill>
                          <a:effectLst/>
                          <a:latin typeface="Calibri" panose="020F0502020204030204" pitchFamily="34" charset="0"/>
                          <a:cs typeface="Calibri" panose="020F0502020204030204" pitchFamily="34" charset="0"/>
                        </a:rPr>
                        <a:t>LDAP</a:t>
                      </a:r>
                      <a:endParaRPr lang="en-GR" sz="13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4277821440"/>
                  </a:ext>
                </a:extLst>
              </a:tr>
              <a:tr h="196511">
                <a:tc vMerge="1">
                  <a:txBody>
                    <a:bodyPr/>
                    <a:lstStyle/>
                    <a:p>
                      <a:endParaRPr lang="en-GB"/>
                    </a:p>
                  </a:txBody>
                  <a:tcPr/>
                </a:tc>
                <a:tc vMerge="1">
                  <a:txBody>
                    <a:bodyPr/>
                    <a:lstStyle/>
                    <a:p>
                      <a:endParaRPr lang="en-GB"/>
                    </a:p>
                  </a:txBody>
                  <a:tcPr/>
                </a:tc>
                <a:tc>
                  <a:txBody>
                    <a:bodyPr/>
                    <a:lstStyle/>
                    <a:p>
                      <a:pPr algn="l">
                        <a:spcAft>
                          <a:spcPts val="800"/>
                        </a:spcAft>
                      </a:pPr>
                      <a:r>
                        <a:rPr lang="en-GB" sz="1300" dirty="0">
                          <a:solidFill>
                            <a:schemeClr val="tx1">
                              <a:lumMod val="75000"/>
                            </a:schemeClr>
                          </a:solidFill>
                          <a:effectLst/>
                          <a:latin typeface="Calibri" panose="020F0502020204030204" pitchFamily="34" charset="0"/>
                          <a:cs typeface="Calibri" panose="020F0502020204030204" pitchFamily="34" charset="0"/>
                        </a:rPr>
                        <a:t>NTLM</a:t>
                      </a:r>
                      <a:endParaRPr lang="en-GR" sz="13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693235904"/>
                  </a:ext>
                </a:extLst>
              </a:tr>
              <a:tr h="196511">
                <a:tc vMerge="1">
                  <a:txBody>
                    <a:bodyPr/>
                    <a:lstStyle/>
                    <a:p>
                      <a:endParaRPr lang="en-GB"/>
                    </a:p>
                  </a:txBody>
                  <a:tcPr/>
                </a:tc>
                <a:tc vMerge="1">
                  <a:txBody>
                    <a:bodyPr/>
                    <a:lstStyle/>
                    <a:p>
                      <a:endParaRPr lang="en-GB"/>
                    </a:p>
                  </a:txBody>
                  <a:tcPr/>
                </a:tc>
                <a:tc>
                  <a:txBody>
                    <a:bodyPr/>
                    <a:lstStyle/>
                    <a:p>
                      <a:pPr algn="l">
                        <a:spcAft>
                          <a:spcPts val="800"/>
                        </a:spcAft>
                      </a:pPr>
                      <a:r>
                        <a:rPr lang="en-GB" sz="1300" dirty="0">
                          <a:solidFill>
                            <a:schemeClr val="tx1">
                              <a:lumMod val="75000"/>
                            </a:schemeClr>
                          </a:solidFill>
                          <a:effectLst/>
                          <a:latin typeface="Calibri" panose="020F0502020204030204" pitchFamily="34" charset="0"/>
                          <a:cs typeface="Calibri" panose="020F0502020204030204" pitchFamily="34" charset="0"/>
                        </a:rPr>
                        <a:t>TELNET, VNC</a:t>
                      </a:r>
                      <a:endParaRPr lang="en-GR" sz="13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480643835"/>
                  </a:ext>
                </a:extLst>
              </a:tr>
              <a:tr h="196511">
                <a:tc rowSpan="3">
                  <a:txBody>
                    <a:bodyPr/>
                    <a:lstStyle/>
                    <a:p>
                      <a:pPr algn="ctr">
                        <a:spcAft>
                          <a:spcPts val="800"/>
                        </a:spcAft>
                      </a:pPr>
                      <a:r>
                        <a:rPr lang="en-GB" sz="1300" dirty="0">
                          <a:effectLst/>
                        </a:rPr>
                        <a:t>4</a:t>
                      </a:r>
                      <a:endParaRPr lang="en-GR" sz="1300" dirty="0">
                        <a:effectLst/>
                        <a:latin typeface="Open Sans" panose="020B0606030504020204" pitchFamily="34" charset="0"/>
                        <a:ea typeface="Calibri" panose="020F0502020204030204" pitchFamily="34" charset="0"/>
                        <a:cs typeface="Arial" panose="020B0604020202020204" pitchFamily="34" charset="0"/>
                      </a:endParaRPr>
                    </a:p>
                  </a:txBody>
                  <a:tcPr marL="68580" marR="68580" marT="0" marB="0"/>
                </a:tc>
                <a:tc rowSpan="3">
                  <a:txBody>
                    <a:bodyPr/>
                    <a:lstStyle/>
                    <a:p>
                      <a:pPr algn="l">
                        <a:spcAft>
                          <a:spcPts val="800"/>
                        </a:spcAft>
                      </a:pPr>
                      <a:r>
                        <a:rPr lang="en-GB" sz="1300" dirty="0">
                          <a:solidFill>
                            <a:schemeClr val="tx1">
                              <a:lumMod val="75000"/>
                            </a:schemeClr>
                          </a:solidFill>
                          <a:effectLst/>
                          <a:latin typeface="Calibri" panose="020F0502020204030204" pitchFamily="34" charset="0"/>
                          <a:cs typeface="Calibri" panose="020F0502020204030204" pitchFamily="34" charset="0"/>
                        </a:rPr>
                        <a:t>Network Flood</a:t>
                      </a:r>
                      <a:br>
                        <a:rPr lang="en-GB" sz="1300" dirty="0">
                          <a:solidFill>
                            <a:schemeClr val="tx1">
                              <a:lumMod val="75000"/>
                            </a:schemeClr>
                          </a:solidFill>
                          <a:effectLst/>
                          <a:latin typeface="Calibri" panose="020F0502020204030204" pitchFamily="34" charset="0"/>
                          <a:cs typeface="Calibri" panose="020F0502020204030204" pitchFamily="34" charset="0"/>
                        </a:rPr>
                      </a:br>
                      <a:r>
                        <a:rPr lang="en-GB" sz="1300" dirty="0">
                          <a:solidFill>
                            <a:schemeClr val="tx1">
                              <a:lumMod val="75000"/>
                            </a:schemeClr>
                          </a:solidFill>
                          <a:effectLst/>
                          <a:latin typeface="Calibri" panose="020F0502020204030204" pitchFamily="34" charset="0"/>
                          <a:cs typeface="Calibri" panose="020F0502020204030204" pitchFamily="34" charset="0"/>
                        </a:rPr>
                        <a:t>Unusual number of consecutive connections with small interval</a:t>
                      </a:r>
                      <a:endParaRPr lang="en-GR" sz="13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ECE9F0"/>
                    </a:solidFill>
                  </a:tcPr>
                </a:tc>
                <a:tc>
                  <a:txBody>
                    <a:bodyPr/>
                    <a:lstStyle/>
                    <a:p>
                      <a:pPr algn="l">
                        <a:spcAft>
                          <a:spcPts val="800"/>
                        </a:spcAft>
                      </a:pPr>
                      <a:r>
                        <a:rPr lang="en-GB" sz="1300" dirty="0">
                          <a:solidFill>
                            <a:schemeClr val="tx1">
                              <a:lumMod val="75000"/>
                            </a:schemeClr>
                          </a:solidFill>
                          <a:effectLst/>
                          <a:latin typeface="Calibri" panose="020F0502020204030204" pitchFamily="34" charset="0"/>
                          <a:cs typeface="Calibri" panose="020F0502020204030204" pitchFamily="34" charset="0"/>
                        </a:rPr>
                        <a:t>TCP</a:t>
                      </a:r>
                      <a:endParaRPr lang="en-GR" sz="13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449145702"/>
                  </a:ext>
                </a:extLst>
              </a:tr>
              <a:tr h="196511">
                <a:tc vMerge="1">
                  <a:txBody>
                    <a:bodyPr/>
                    <a:lstStyle/>
                    <a:p>
                      <a:endParaRPr lang="en-GB"/>
                    </a:p>
                  </a:txBody>
                  <a:tcPr/>
                </a:tc>
                <a:tc vMerge="1">
                  <a:txBody>
                    <a:bodyPr/>
                    <a:lstStyle/>
                    <a:p>
                      <a:endParaRPr lang="en-GB"/>
                    </a:p>
                  </a:txBody>
                  <a:tcPr/>
                </a:tc>
                <a:tc>
                  <a:txBody>
                    <a:bodyPr/>
                    <a:lstStyle/>
                    <a:p>
                      <a:pPr algn="l">
                        <a:spcAft>
                          <a:spcPts val="800"/>
                        </a:spcAft>
                      </a:pPr>
                      <a:r>
                        <a:rPr lang="en-GB" sz="1300" dirty="0">
                          <a:solidFill>
                            <a:schemeClr val="tx1">
                              <a:lumMod val="75000"/>
                            </a:schemeClr>
                          </a:solidFill>
                          <a:effectLst/>
                          <a:latin typeface="Calibri" panose="020F0502020204030204" pitchFamily="34" charset="0"/>
                          <a:cs typeface="Calibri" panose="020F0502020204030204" pitchFamily="34" charset="0"/>
                        </a:rPr>
                        <a:t>UDP</a:t>
                      </a:r>
                      <a:endParaRPr lang="en-GR" sz="13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915820782"/>
                  </a:ext>
                </a:extLst>
              </a:tr>
              <a:tr h="196511">
                <a:tc vMerge="1">
                  <a:txBody>
                    <a:bodyPr/>
                    <a:lstStyle/>
                    <a:p>
                      <a:endParaRPr lang="en-GB"/>
                    </a:p>
                  </a:txBody>
                  <a:tcPr/>
                </a:tc>
                <a:tc vMerge="1">
                  <a:txBody>
                    <a:bodyPr/>
                    <a:lstStyle/>
                    <a:p>
                      <a:endParaRPr lang="en-GB"/>
                    </a:p>
                  </a:txBody>
                  <a:tcPr/>
                </a:tc>
                <a:tc>
                  <a:txBody>
                    <a:bodyPr/>
                    <a:lstStyle/>
                    <a:p>
                      <a:pPr algn="l">
                        <a:spcAft>
                          <a:spcPts val="800"/>
                        </a:spcAft>
                      </a:pPr>
                      <a:r>
                        <a:rPr lang="en-GB" sz="1300" dirty="0">
                          <a:solidFill>
                            <a:schemeClr val="tx1">
                              <a:lumMod val="75000"/>
                            </a:schemeClr>
                          </a:solidFill>
                          <a:effectLst/>
                          <a:latin typeface="Calibri" panose="020F0502020204030204" pitchFamily="34" charset="0"/>
                          <a:cs typeface="Calibri" panose="020F0502020204030204" pitchFamily="34" charset="0"/>
                        </a:rPr>
                        <a:t>ICMP</a:t>
                      </a:r>
                      <a:endParaRPr lang="en-GR" sz="13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768121099"/>
                  </a:ext>
                </a:extLst>
              </a:tr>
              <a:tr h="393022">
                <a:tc rowSpan="2">
                  <a:txBody>
                    <a:bodyPr/>
                    <a:lstStyle/>
                    <a:p>
                      <a:pPr algn="ctr">
                        <a:spcAft>
                          <a:spcPts val="800"/>
                        </a:spcAft>
                      </a:pPr>
                      <a:r>
                        <a:rPr lang="en-GB" sz="1300" dirty="0">
                          <a:effectLst/>
                        </a:rPr>
                        <a:t>5</a:t>
                      </a:r>
                      <a:endParaRPr lang="en-GR" sz="1300" dirty="0">
                        <a:effectLst/>
                        <a:latin typeface="Open Sans" panose="020B0606030504020204" pitchFamily="34" charset="0"/>
                        <a:ea typeface="Calibri" panose="020F0502020204030204" pitchFamily="34" charset="0"/>
                        <a:cs typeface="Arial" panose="020B0604020202020204" pitchFamily="34" charset="0"/>
                      </a:endParaRPr>
                    </a:p>
                  </a:txBody>
                  <a:tcPr marL="68580" marR="68580" marT="0" marB="0"/>
                </a:tc>
                <a:tc rowSpan="2">
                  <a:txBody>
                    <a:bodyPr/>
                    <a:lstStyle/>
                    <a:p>
                      <a:pPr algn="l">
                        <a:spcAft>
                          <a:spcPts val="800"/>
                        </a:spcAft>
                      </a:pPr>
                      <a:r>
                        <a:rPr lang="en-GB" sz="1300" dirty="0">
                          <a:solidFill>
                            <a:schemeClr val="tx1">
                              <a:lumMod val="75000"/>
                            </a:schemeClr>
                          </a:solidFill>
                          <a:effectLst/>
                          <a:latin typeface="Calibri" panose="020F0502020204030204" pitchFamily="34" charset="0"/>
                          <a:cs typeface="Calibri" panose="020F0502020204030204" pitchFamily="34" charset="0"/>
                        </a:rPr>
                        <a:t>ARP Poison </a:t>
                      </a:r>
                      <a:br>
                        <a:rPr lang="en-GB" sz="1300" dirty="0">
                          <a:solidFill>
                            <a:schemeClr val="tx1">
                              <a:lumMod val="75000"/>
                            </a:schemeClr>
                          </a:solidFill>
                          <a:effectLst/>
                          <a:latin typeface="Calibri" panose="020F0502020204030204" pitchFamily="34" charset="0"/>
                          <a:cs typeface="Calibri" panose="020F0502020204030204" pitchFamily="34" charset="0"/>
                        </a:rPr>
                      </a:br>
                      <a:r>
                        <a:rPr lang="en-GB" sz="1300" dirty="0">
                          <a:solidFill>
                            <a:schemeClr val="tx1">
                              <a:lumMod val="75000"/>
                            </a:schemeClr>
                          </a:solidFill>
                          <a:effectLst/>
                          <a:latin typeface="Calibri" panose="020F0502020204030204" pitchFamily="34" charset="0"/>
                          <a:cs typeface="Calibri" panose="020F0502020204030204" pitchFamily="34" charset="0"/>
                        </a:rPr>
                        <a:t>Suspicious unsolicited ARP messages</a:t>
                      </a:r>
                    </a:p>
                    <a:p>
                      <a:pPr marL="0" marR="0" indent="0" algn="l" defTabSz="914400" rtl="0" eaLnBrk="1" fontAlgn="auto" latinLnBrk="0" hangingPunct="1">
                        <a:lnSpc>
                          <a:spcPct val="100000"/>
                        </a:lnSpc>
                        <a:spcBef>
                          <a:spcPts val="0"/>
                        </a:spcBef>
                        <a:spcAft>
                          <a:spcPts val="800"/>
                        </a:spcAft>
                        <a:buClrTx/>
                        <a:buSzTx/>
                        <a:buFontTx/>
                        <a:buNone/>
                        <a:tabLst/>
                        <a:defRPr/>
                      </a:pPr>
                      <a:r>
                        <a:rPr lang="en-GB" sz="1300" kern="1200" dirty="0">
                          <a:solidFill>
                            <a:schemeClr val="tx1">
                              <a:lumMod val="75000"/>
                            </a:schemeClr>
                          </a:solidFill>
                          <a:effectLst/>
                          <a:latin typeface="Calibri" panose="020F0502020204030204" pitchFamily="34" charset="0"/>
                          <a:ea typeface="+mn-ea"/>
                          <a:cs typeface="Calibri" panose="020F0502020204030204" pitchFamily="34" charset="0"/>
                        </a:rPr>
                        <a:t>ARP Unanswered </a:t>
                      </a:r>
                      <a:br>
                        <a:rPr lang="en-GB" sz="1300" kern="1200" dirty="0">
                          <a:solidFill>
                            <a:schemeClr val="tx1">
                              <a:lumMod val="75000"/>
                            </a:schemeClr>
                          </a:solidFill>
                          <a:effectLst/>
                          <a:latin typeface="Calibri" panose="020F0502020204030204" pitchFamily="34" charset="0"/>
                          <a:ea typeface="+mn-ea"/>
                          <a:cs typeface="Calibri" panose="020F0502020204030204" pitchFamily="34" charset="0"/>
                        </a:rPr>
                      </a:br>
                      <a:r>
                        <a:rPr lang="en-GB" sz="1300" kern="1200" dirty="0">
                          <a:solidFill>
                            <a:schemeClr val="tx1">
                              <a:lumMod val="75000"/>
                            </a:schemeClr>
                          </a:solidFill>
                          <a:effectLst/>
                          <a:latin typeface="Calibri" panose="020F0502020204030204" pitchFamily="34" charset="0"/>
                          <a:ea typeface="+mn-ea"/>
                          <a:cs typeface="Calibri" panose="020F0502020204030204" pitchFamily="34" charset="0"/>
                        </a:rPr>
                        <a:t>Unanswered ARP requests  </a:t>
                      </a:r>
                      <a:endParaRPr lang="en-GR" sz="1300" kern="1200" dirty="0">
                        <a:solidFill>
                          <a:schemeClr val="tx1">
                            <a:lumMod val="75000"/>
                          </a:schemeClr>
                        </a:solidFill>
                        <a:effectLst/>
                        <a:latin typeface="Calibri" panose="020F0502020204030204" pitchFamily="34" charset="0"/>
                        <a:ea typeface="+mn-ea"/>
                        <a:cs typeface="Calibri" panose="020F0502020204030204" pitchFamily="34" charset="0"/>
                      </a:endParaRPr>
                    </a:p>
                  </a:txBody>
                  <a:tcPr marL="68580" marR="68580" marT="0" marB="0">
                    <a:solidFill>
                      <a:srgbClr val="D9D0E0"/>
                    </a:solidFill>
                  </a:tcPr>
                </a:tc>
                <a:tc>
                  <a:txBody>
                    <a:bodyPr/>
                    <a:lstStyle/>
                    <a:p>
                      <a:pPr algn="l">
                        <a:spcAft>
                          <a:spcPts val="800"/>
                        </a:spcAft>
                      </a:pPr>
                      <a:r>
                        <a:rPr lang="en-GB" sz="1300" dirty="0">
                          <a:solidFill>
                            <a:schemeClr val="tx1">
                              <a:lumMod val="75000"/>
                            </a:schemeClr>
                          </a:solidFill>
                          <a:effectLst/>
                          <a:latin typeface="Calibri" panose="020F0502020204030204" pitchFamily="34" charset="0"/>
                          <a:cs typeface="Calibri" panose="020F0502020204030204" pitchFamily="34" charset="0"/>
                        </a:rPr>
                        <a:t>Suspicious ARP replies</a:t>
                      </a:r>
                      <a:endParaRPr lang="en-GR" sz="13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719078889"/>
                  </a:ext>
                </a:extLst>
              </a:tr>
              <a:tr h="373107">
                <a:tc vMerge="1">
                  <a:txBody>
                    <a:bodyPr/>
                    <a:lstStyle/>
                    <a:p>
                      <a:pPr algn="l">
                        <a:spcAft>
                          <a:spcPts val="800"/>
                        </a:spcAft>
                      </a:pPr>
                      <a:endParaRPr lang="en-GR" sz="1300" dirty="0">
                        <a:effectLst/>
                        <a:latin typeface="Open Sans" panose="020B0606030504020204" pitchFamily="34" charset="0"/>
                        <a:ea typeface="Calibri" panose="020F0502020204030204" pitchFamily="34" charset="0"/>
                        <a:cs typeface="Arial" panose="020B0604020202020204" pitchFamily="34" charset="0"/>
                      </a:endParaRPr>
                    </a:p>
                  </a:txBody>
                  <a:tcPr marL="68580" marR="68580" marT="0" marB="0"/>
                </a:tc>
                <a:tc vMerge="1">
                  <a: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endParaRPr lang="en-GR" sz="1300" b="0" dirty="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800"/>
                        </a:spcAft>
                        <a:buClrTx/>
                        <a:buSzTx/>
                        <a:buFontTx/>
                        <a:buNone/>
                        <a:tabLst/>
                        <a:defRPr/>
                      </a:pPr>
                      <a:r>
                        <a:rPr lang="en-GB"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Unanswered ARP requests </a:t>
                      </a:r>
                      <a:endParaRPr lang="en-GR"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4243642175"/>
                  </a:ext>
                </a:extLst>
              </a:tr>
            </a:tbl>
          </a:graphicData>
        </a:graphic>
      </p:graphicFrame>
      <p:graphicFrame>
        <p:nvGraphicFramePr>
          <p:cNvPr id="9" name="Table 8">
            <a:extLst>
              <a:ext uri="{FF2B5EF4-FFF2-40B4-BE49-F238E27FC236}">
                <a16:creationId xmlns:a16="http://schemas.microsoft.com/office/drawing/2014/main" id="{41FD76A4-799A-13FA-7EE7-EF5F7E55C6EA}"/>
              </a:ext>
            </a:extLst>
          </p:cNvPr>
          <p:cNvGraphicFramePr>
            <a:graphicFrameLocks noGrp="1"/>
          </p:cNvGraphicFramePr>
          <p:nvPr/>
        </p:nvGraphicFramePr>
        <p:xfrm>
          <a:off x="6368143" y="1788732"/>
          <a:ext cx="5409067" cy="4262118"/>
        </p:xfrm>
        <a:graphic>
          <a:graphicData uri="http://schemas.openxmlformats.org/drawingml/2006/table">
            <a:tbl>
              <a:tblPr firstRow="1" firstCol="1" bandRow="1">
                <a:tableStyleId>{5C22544A-7EE6-4342-B048-85BDC9FD1C3A}</a:tableStyleId>
              </a:tblPr>
              <a:tblGrid>
                <a:gridCol w="489857">
                  <a:extLst>
                    <a:ext uri="{9D8B030D-6E8A-4147-A177-3AD203B41FA5}">
                      <a16:colId xmlns:a16="http://schemas.microsoft.com/office/drawing/2014/main" val="2388543142"/>
                    </a:ext>
                  </a:extLst>
                </a:gridCol>
                <a:gridCol w="3433349">
                  <a:extLst>
                    <a:ext uri="{9D8B030D-6E8A-4147-A177-3AD203B41FA5}">
                      <a16:colId xmlns:a16="http://schemas.microsoft.com/office/drawing/2014/main" val="3176708489"/>
                    </a:ext>
                  </a:extLst>
                </a:gridCol>
                <a:gridCol w="1485861">
                  <a:extLst>
                    <a:ext uri="{9D8B030D-6E8A-4147-A177-3AD203B41FA5}">
                      <a16:colId xmlns:a16="http://schemas.microsoft.com/office/drawing/2014/main" val="237105605"/>
                    </a:ext>
                  </a:extLst>
                </a:gridCol>
              </a:tblGrid>
              <a:tr h="202958">
                <a:tc>
                  <a:txBody>
                    <a:bodyPr/>
                    <a:lstStyle/>
                    <a:p>
                      <a:pPr algn="ctr">
                        <a:spcAft>
                          <a:spcPts val="800"/>
                        </a:spcAft>
                      </a:pPr>
                      <a:r>
                        <a:rPr lang="en-GB" sz="1300">
                          <a:effectLst/>
                        </a:rPr>
                        <a:t>#</a:t>
                      </a:r>
                      <a:endParaRPr lang="en-GR" sz="1300">
                        <a:effectLst/>
                        <a:latin typeface="Open Sans" panose="020B0606030504020204" pitchFamily="34" charset="0"/>
                        <a:ea typeface="Calibri" panose="020F0502020204030204" pitchFamily="34" charset="0"/>
                        <a:cs typeface="Arial" panose="020B0604020202020204" pitchFamily="34" charset="0"/>
                      </a:endParaRPr>
                    </a:p>
                  </a:txBody>
                  <a:tcPr marL="68580" marR="68580" marT="0" marB="0"/>
                </a:tc>
                <a:tc>
                  <a:txBody>
                    <a:bodyPr/>
                    <a:lstStyle/>
                    <a:p>
                      <a:pPr algn="l">
                        <a:spcAft>
                          <a:spcPts val="800"/>
                        </a:spcAft>
                      </a:pPr>
                      <a:r>
                        <a:rPr lang="en-GB" sz="1300" dirty="0">
                          <a:effectLst/>
                        </a:rPr>
                        <a:t>Detection Node</a:t>
                      </a:r>
                      <a:endParaRPr lang="en-GR" sz="1300" dirty="0">
                        <a:effectLst/>
                        <a:latin typeface="Open Sans" panose="020B0606030504020204" pitchFamily="34" charset="0"/>
                        <a:ea typeface="Calibri" panose="020F0502020204030204" pitchFamily="34" charset="0"/>
                        <a:cs typeface="Arial" panose="020B0604020202020204" pitchFamily="34" charset="0"/>
                      </a:endParaRPr>
                    </a:p>
                  </a:txBody>
                  <a:tcPr marL="68580" marR="68580" marT="0" marB="0"/>
                </a:tc>
                <a:tc>
                  <a:txBody>
                    <a:bodyPr/>
                    <a:lstStyle/>
                    <a:p>
                      <a:pPr algn="l">
                        <a:spcAft>
                          <a:spcPts val="800"/>
                        </a:spcAft>
                      </a:pPr>
                      <a:r>
                        <a:rPr lang="en-GB" sz="1300">
                          <a:effectLst/>
                        </a:rPr>
                        <a:t>Protocol</a:t>
                      </a:r>
                      <a:endParaRPr lang="en-GR" sz="1300">
                        <a:effectLst/>
                        <a:latin typeface="Open Sans" panose="020B0606030504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767479884"/>
                  </a:ext>
                </a:extLst>
              </a:tr>
              <a:tr h="202958">
                <a:tc rowSpan="2">
                  <a:txBody>
                    <a:bodyPr/>
                    <a:lstStyle/>
                    <a:p>
                      <a:pPr algn="ctr">
                        <a:spcAft>
                          <a:spcPts val="800"/>
                        </a:spcAft>
                      </a:pPr>
                      <a:r>
                        <a:rPr lang="en-GR" sz="13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6</a:t>
                      </a:r>
                    </a:p>
                  </a:txBody>
                  <a:tcPr marL="68580" marR="68580" marT="0" marB="0"/>
                </a:tc>
                <a:tc rowSpan="2">
                  <a: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Discovery </a:t>
                      </a:r>
                      <a:br>
                        <a:rPr lang="en-GB"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br>
                      <a:r>
                        <a:rPr lang="en-GB"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Suspicious discovery / enumeration activity</a:t>
                      </a:r>
                      <a:endParaRPr lang="en-GR"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Network discovery</a:t>
                      </a:r>
                      <a:endParaRPr lang="en-GR"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805557962"/>
                  </a:ext>
                </a:extLst>
              </a:tr>
              <a:tr h="405916">
                <a:tc vMerge="1">
                  <a:txBody>
                    <a:bodyPr/>
                    <a:lstStyle/>
                    <a:p>
                      <a:pPr>
                        <a:spcAft>
                          <a:spcPts val="800"/>
                        </a:spcAft>
                      </a:pPr>
                      <a:endParaRPr lang="en-GR" sz="13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vMerge="1">
                  <a: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endParaRPr lang="en-GR" sz="1300" b="0" dirty="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System accounts discovery</a:t>
                      </a:r>
                      <a:endParaRPr lang="en-GR"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519279592"/>
                  </a:ext>
                </a:extLst>
              </a:tr>
              <a:tr h="202958">
                <a:tc rowSpan="2">
                  <a:txBody>
                    <a:bodyPr/>
                    <a:lstStyle/>
                    <a:p>
                      <a:pPr algn="ctr">
                        <a:spcAft>
                          <a:spcPts val="800"/>
                        </a:spcAft>
                      </a:pPr>
                      <a:r>
                        <a:rPr lang="en-GB" sz="13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7</a:t>
                      </a:r>
                      <a:endParaRPr lang="en-GR" sz="13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rowSpan="2">
                  <a:txBody>
                    <a:bodyPr/>
                    <a:lstStyle/>
                    <a:p>
                      <a:pPr>
                        <a:spcAft>
                          <a:spcPts val="800"/>
                        </a:spcAft>
                      </a:pPr>
                      <a:r>
                        <a:rPr lang="en-GB"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Execution</a:t>
                      </a:r>
                      <a:br>
                        <a:rPr lang="en-GB"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br>
                      <a:r>
                        <a:rPr lang="en-GB"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Remote service/ task creation</a:t>
                      </a:r>
                      <a:br>
                        <a:rPr lang="en-GR"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br>
                      <a:r>
                        <a:rPr lang="en-GB"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Suspicious remote Service / Task creation</a:t>
                      </a:r>
                      <a:endParaRPr lang="en-GR"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ECE9F0"/>
                    </a:solidFill>
                  </a:tcPr>
                </a:tc>
                <a:tc>
                  <a:txBody>
                    <a:bodyPr/>
                    <a:lstStyle/>
                    <a:p>
                      <a:pPr algn="l">
                        <a:spcAft>
                          <a:spcPts val="800"/>
                        </a:spcAft>
                      </a:pPr>
                      <a:r>
                        <a:rPr lang="en-GB"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wmi_service</a:t>
                      </a:r>
                      <a:endParaRPr lang="en-GR"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523853083"/>
                  </a:ext>
                </a:extLst>
              </a:tr>
              <a:tr h="405916">
                <a:tc vMerge="1">
                  <a:txBody>
                    <a:bodyPr/>
                    <a:lstStyle/>
                    <a:p>
                      <a:endParaRPr lang="en-GB" dirty="0"/>
                    </a:p>
                  </a:txBody>
                  <a:tcPr/>
                </a:tc>
                <a:tc vMerge="1">
                  <a:txBody>
                    <a:bodyPr/>
                    <a:lstStyle/>
                    <a:p>
                      <a:endParaRPr lang="en-GB" dirty="0"/>
                    </a:p>
                  </a:txBody>
                  <a:tcPr/>
                </a:tc>
                <a:tc>
                  <a:txBody>
                    <a:bodyPr/>
                    <a:lstStyle/>
                    <a:p>
                      <a:pPr algn="l">
                        <a:spcAft>
                          <a:spcPts val="800"/>
                        </a:spcAft>
                      </a:pPr>
                      <a:r>
                        <a:rPr lang="en-GB"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scheduled_task</a:t>
                      </a:r>
                      <a:endParaRPr lang="en-GR"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152003849"/>
                  </a:ext>
                </a:extLst>
              </a:tr>
              <a:tr h="405916">
                <a:tc>
                  <a:txBody>
                    <a:bodyPr/>
                    <a:lstStyle/>
                    <a:p>
                      <a:pPr algn="ctr">
                        <a:spcAft>
                          <a:spcPts val="800"/>
                        </a:spcAft>
                      </a:pPr>
                      <a:r>
                        <a:rPr lang="en-GB" sz="13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8</a:t>
                      </a:r>
                      <a:endParaRPr lang="en-GR" sz="13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spcAft>
                          <a:spcPts val="800"/>
                        </a:spcAft>
                      </a:pPr>
                      <a:r>
                        <a:rPr lang="en-GB"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Impact</a:t>
                      </a:r>
                      <a:br>
                        <a:rPr lang="en-GB"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br>
                      <a:r>
                        <a:rPr lang="en-GB"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Suspicious remote Shutdown / Reboot</a:t>
                      </a:r>
                      <a:endParaRPr lang="en-GR"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l">
                        <a:spcAft>
                          <a:spcPts val="800"/>
                        </a:spcAft>
                      </a:pPr>
                      <a:r>
                        <a:rPr lang="en-GB"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System shutdown/reboot</a:t>
                      </a:r>
                      <a:endParaRPr lang="en-GR"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130349032"/>
                  </a:ext>
                </a:extLst>
              </a:tr>
              <a:tr h="608874">
                <a:tc>
                  <a:txBody>
                    <a:bodyPr/>
                    <a:lstStyle/>
                    <a:p>
                      <a:pPr algn="ctr">
                        <a:spcAft>
                          <a:spcPts val="800"/>
                        </a:spcAft>
                      </a:pPr>
                      <a:r>
                        <a:rPr lang="en-GB" sz="13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9</a:t>
                      </a:r>
                      <a:endParaRPr lang="en-GR" sz="13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spcAft>
                          <a:spcPts val="800"/>
                        </a:spcAft>
                      </a:pPr>
                      <a:r>
                        <a:rPr lang="en-GB"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Defence Evasion</a:t>
                      </a:r>
                      <a:br>
                        <a:rPr lang="en-GB"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br>
                      <a:r>
                        <a:rPr lang="en-GB"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Suspicious attempt to remotely clear Windows event logs</a:t>
                      </a:r>
                      <a:endParaRPr lang="en-GR"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l">
                        <a:spcAft>
                          <a:spcPts val="800"/>
                        </a:spcAft>
                      </a:pPr>
                      <a:r>
                        <a:rPr lang="en-GB"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Remote windows event log removal</a:t>
                      </a:r>
                      <a:endParaRPr lang="en-GR"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058735753"/>
                  </a:ext>
                </a:extLst>
              </a:tr>
              <a:tr h="405916">
                <a:tc rowSpan="2">
                  <a:txBody>
                    <a:bodyPr/>
                    <a:lstStyle/>
                    <a:p>
                      <a:pPr algn="ctr">
                        <a:spcAft>
                          <a:spcPts val="800"/>
                        </a:spcAft>
                      </a:pPr>
                      <a:r>
                        <a:rPr lang="en-GB" sz="13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10</a:t>
                      </a:r>
                      <a:endParaRPr lang="en-GR" sz="13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rowSpan="2">
                  <a:txBody>
                    <a:bodyPr/>
                    <a:lstStyle/>
                    <a:p>
                      <a:pPr>
                        <a:spcAft>
                          <a:spcPts val="800"/>
                        </a:spcAft>
                      </a:pPr>
                      <a:r>
                        <a:rPr lang="en-GB"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Lateral Movement</a:t>
                      </a:r>
                      <a:br>
                        <a:rPr lang="en-GB"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br>
                      <a:r>
                        <a:rPr lang="en-GB"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Suspicious file transfer over</a:t>
                      </a:r>
                      <a:endParaRPr lang="en-GR"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l">
                        <a:spcAft>
                          <a:spcPts val="800"/>
                        </a:spcAft>
                      </a:pPr>
                      <a:r>
                        <a:rPr lang="en-GB"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OS Credential Dumping</a:t>
                      </a:r>
                      <a:endParaRPr lang="en-GR"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894454982"/>
                  </a:ext>
                </a:extLst>
              </a:tr>
              <a:tr h="405916">
                <a:tc vMerge="1">
                  <a:txBody>
                    <a:bodyPr/>
                    <a:lstStyle/>
                    <a:p>
                      <a:endParaRPr lang="en-GB"/>
                    </a:p>
                  </a:txBody>
                  <a:tcPr/>
                </a:tc>
                <a:tc vMerge="1">
                  <a:txBody>
                    <a:bodyPr/>
                    <a:lstStyle/>
                    <a:p>
                      <a:endParaRPr lang="en-GB"/>
                    </a:p>
                  </a:txBody>
                  <a:tcPr/>
                </a:tc>
                <a:tc>
                  <a:txBody>
                    <a:bodyPr/>
                    <a:lstStyle/>
                    <a:p>
                      <a:pPr algn="l">
                        <a:spcAft>
                          <a:spcPts val="800"/>
                        </a:spcAft>
                      </a:pPr>
                      <a:r>
                        <a:rPr lang="en-GB"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Failed SMB connections</a:t>
                      </a:r>
                      <a:endParaRPr lang="en-GR"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058710590"/>
                  </a:ext>
                </a:extLst>
              </a:tr>
              <a:tr h="202958">
                <a:tc rowSpan="2">
                  <a:txBody>
                    <a:bodyPr/>
                    <a:lstStyle/>
                    <a:p>
                      <a:pPr algn="ctr">
                        <a:spcAft>
                          <a:spcPts val="800"/>
                        </a:spcAft>
                      </a:pPr>
                      <a:r>
                        <a:rPr lang="en-GB" sz="1300" b="1" dirty="0">
                          <a:solidFill>
                            <a:schemeClr val="bg1"/>
                          </a:solidFill>
                          <a:effectLst/>
                          <a:latin typeface="Calibri" panose="020F0502020204030204" pitchFamily="34" charset="0"/>
                          <a:ea typeface="Calibri Light" panose="020F0302020204030204" pitchFamily="34" charset="0"/>
                          <a:cs typeface="Calibri" panose="020F0502020204030204" pitchFamily="34" charset="0"/>
                        </a:rPr>
                        <a:t>11</a:t>
                      </a:r>
                      <a:endParaRPr lang="en-GR" sz="13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rowSpan="2">
                  <a:txBody>
                    <a:bodyPr/>
                    <a:lstStyle/>
                    <a:p>
                      <a:pPr algn="l">
                        <a:spcAft>
                          <a:spcPts val="800"/>
                        </a:spcAft>
                      </a:pPr>
                      <a:r>
                        <a:rPr lang="en-GB" sz="1300" b="0" dirty="0">
                          <a:solidFill>
                            <a:schemeClr val="tx1">
                              <a:lumMod val="75000"/>
                            </a:schemeClr>
                          </a:solidFill>
                          <a:effectLst/>
                          <a:latin typeface="Calibri" panose="020F0502020204030204" pitchFamily="34" charset="0"/>
                          <a:ea typeface="Calibri Light" panose="020F0302020204030204" pitchFamily="34" charset="0"/>
                          <a:cs typeface="Calibri" panose="020F0502020204030204" pitchFamily="34" charset="0"/>
                        </a:rPr>
                        <a:t>Reconnaissance</a:t>
                      </a:r>
                      <a:br>
                        <a:rPr lang="en-GB"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br>
                      <a:r>
                        <a:rPr lang="en-GB" sz="1300" b="0" dirty="0">
                          <a:solidFill>
                            <a:schemeClr val="tx1">
                              <a:lumMod val="75000"/>
                            </a:schemeClr>
                          </a:solidFill>
                          <a:effectLst/>
                          <a:latin typeface="Calibri" panose="020F0502020204030204" pitchFamily="34" charset="0"/>
                          <a:ea typeface="Calibri Light" panose="020F0302020204030204" pitchFamily="34" charset="0"/>
                          <a:cs typeface="Calibri" panose="020F0502020204030204" pitchFamily="34" charset="0"/>
                        </a:rPr>
                        <a:t>Path Enumeration detection</a:t>
                      </a:r>
                      <a:endParaRPr lang="en-GR"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ECE9F0"/>
                    </a:solidFill>
                  </a:tcPr>
                </a:tc>
                <a:tc>
                  <a:txBody>
                    <a:bodyPr/>
                    <a:lstStyle/>
                    <a:p>
                      <a:pPr algn="l">
                        <a:spcAft>
                          <a:spcPts val="800"/>
                        </a:spcAft>
                      </a:pPr>
                      <a:r>
                        <a:rPr lang="en-GB" sz="1300" b="0" dirty="0">
                          <a:solidFill>
                            <a:schemeClr val="tx1">
                              <a:lumMod val="75000"/>
                            </a:schemeClr>
                          </a:solidFill>
                          <a:effectLst/>
                          <a:latin typeface="Calibri" panose="020F0502020204030204" pitchFamily="34" charset="0"/>
                          <a:ea typeface="Calibri Light" panose="020F0302020204030204" pitchFamily="34" charset="0"/>
                          <a:cs typeface="Calibri" panose="020F0502020204030204" pitchFamily="34" charset="0"/>
                        </a:rPr>
                        <a:t>HTTP</a:t>
                      </a:r>
                      <a:endParaRPr lang="en-GR"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496855323"/>
                  </a:ext>
                </a:extLst>
              </a:tr>
              <a:tr h="202958">
                <a:tc vMerge="1">
                  <a:txBody>
                    <a:bodyPr/>
                    <a:lstStyle/>
                    <a:p>
                      <a:pPr algn="l">
                        <a:spcAft>
                          <a:spcPts val="800"/>
                        </a:spcAft>
                      </a:pPr>
                      <a:endParaRPr lang="en-GR" sz="13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vMerge="1">
                  <a:txBody>
                    <a:bodyPr/>
                    <a:lstStyle/>
                    <a:p>
                      <a:pPr algn="l">
                        <a:spcAft>
                          <a:spcPts val="800"/>
                        </a:spcAft>
                      </a:pPr>
                      <a:endParaRPr lang="en-GR" sz="1300" b="0" dirty="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ECE9F0"/>
                    </a:solidFill>
                  </a:tcPr>
                </a:tc>
                <a:tc>
                  <a:txBody>
                    <a:bodyPr/>
                    <a:lstStyle/>
                    <a:p>
                      <a:pPr algn="l">
                        <a:spcAft>
                          <a:spcPts val="800"/>
                        </a:spcAft>
                      </a:pPr>
                      <a:r>
                        <a:rPr lang="en-GB" sz="1300" b="0" dirty="0">
                          <a:solidFill>
                            <a:schemeClr val="tx1">
                              <a:lumMod val="75000"/>
                            </a:schemeClr>
                          </a:solidFill>
                          <a:effectLst/>
                          <a:latin typeface="Calibri" panose="020F0502020204030204" pitchFamily="34" charset="0"/>
                          <a:ea typeface="Calibri Light" panose="020F0302020204030204" pitchFamily="34" charset="0"/>
                          <a:cs typeface="Calibri" panose="020F0502020204030204" pitchFamily="34" charset="0"/>
                        </a:rPr>
                        <a:t>HTTPS</a:t>
                      </a:r>
                      <a:endParaRPr lang="en-GR"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125429515"/>
                  </a:ext>
                </a:extLst>
              </a:tr>
              <a:tr h="202958">
                <a:tc rowSpan="3">
                  <a:txBody>
                    <a:bodyPr/>
                    <a:lstStyle/>
                    <a:p>
                      <a:pPr algn="ctr">
                        <a:spcAft>
                          <a:spcPts val="800"/>
                        </a:spcAft>
                      </a:pPr>
                      <a:r>
                        <a:rPr lang="en-GB" sz="13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12</a:t>
                      </a:r>
                      <a:endParaRPr lang="en-GR" sz="13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rowSpan="3">
                  <a:txBody>
                    <a:bodyPr/>
                    <a:lstStyle/>
                    <a:p>
                      <a:pPr algn="l">
                        <a:spcAft>
                          <a:spcPts val="800"/>
                        </a:spcAft>
                      </a:pPr>
                      <a:r>
                        <a:rPr lang="en-GB"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Credential Access</a:t>
                      </a:r>
                      <a:br>
                        <a:rPr lang="en-GB"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br>
                      <a:r>
                        <a:rPr lang="en-GB"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LLMNR/NBNS session hijacking detection</a:t>
                      </a:r>
                      <a:endParaRPr lang="en-GR"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D9D0E0"/>
                    </a:solidFill>
                  </a:tcPr>
                </a:tc>
                <a:tc>
                  <a:txBody>
                    <a:bodyPr/>
                    <a:lstStyle/>
                    <a:p>
                      <a:pPr algn="l">
                        <a:spcAft>
                          <a:spcPts val="800"/>
                        </a:spcAft>
                      </a:pPr>
                      <a:r>
                        <a:rPr lang="en-GB" sz="1300" b="0" dirty="0">
                          <a:solidFill>
                            <a:schemeClr val="tx1">
                              <a:lumMod val="75000"/>
                            </a:schemeClr>
                          </a:solidFill>
                          <a:effectLst/>
                          <a:latin typeface="Calibri" panose="020F0502020204030204" pitchFamily="34" charset="0"/>
                          <a:ea typeface="Calibri Light" panose="020F0302020204030204" pitchFamily="34" charset="0"/>
                          <a:cs typeface="Calibri" panose="020F0502020204030204" pitchFamily="34" charset="0"/>
                        </a:rPr>
                        <a:t>NTLM</a:t>
                      </a:r>
                      <a:endParaRPr lang="en-GR"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4277821440"/>
                  </a:ext>
                </a:extLst>
              </a:tr>
              <a:tr h="202958">
                <a:tc vMerge="1">
                  <a:txBody>
                    <a:bodyPr/>
                    <a:lstStyle/>
                    <a:p>
                      <a:pPr algn="l">
                        <a:spcAft>
                          <a:spcPts val="800"/>
                        </a:spcAft>
                      </a:pPr>
                      <a:endParaRPr lang="en-GR" sz="1300" b="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vMerge="1">
                  <a:txBody>
                    <a:bodyPr/>
                    <a:lstStyle/>
                    <a:p>
                      <a:pPr algn="l">
                        <a:spcAft>
                          <a:spcPts val="800"/>
                        </a:spcAft>
                      </a:pPr>
                      <a:endParaRPr lang="en-GR" sz="1300" b="0" dirty="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l">
                        <a:spcAft>
                          <a:spcPts val="800"/>
                        </a:spcAft>
                      </a:pPr>
                      <a:r>
                        <a:rPr lang="en-GR"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SMBv2</a:t>
                      </a:r>
                    </a:p>
                  </a:txBody>
                  <a:tcPr marL="68580" marR="68580" marT="0" marB="0"/>
                </a:tc>
                <a:extLst>
                  <a:ext uri="{0D108BD9-81ED-4DB2-BD59-A6C34878D82A}">
                    <a16:rowId xmlns:a16="http://schemas.microsoft.com/office/drawing/2014/main" val="645498451"/>
                  </a:ext>
                </a:extLst>
              </a:tr>
              <a:tr h="202958">
                <a:tc vMerge="1">
                  <a:txBody>
                    <a:bodyPr/>
                    <a:lstStyle/>
                    <a:p>
                      <a:pPr algn="l">
                        <a:spcAft>
                          <a:spcPts val="800"/>
                        </a:spcAft>
                      </a:pPr>
                      <a:endParaRPr lang="en-GR" sz="1300" b="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vMerge="1">
                  <a:txBody>
                    <a:bodyPr/>
                    <a:lstStyle/>
                    <a:p>
                      <a:pPr algn="l">
                        <a:spcAft>
                          <a:spcPts val="800"/>
                        </a:spcAft>
                      </a:pPr>
                      <a:endParaRPr lang="en-GR" sz="1300" b="0" dirty="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l">
                        <a:spcAft>
                          <a:spcPts val="800"/>
                        </a:spcAft>
                      </a:pPr>
                      <a:r>
                        <a:rPr lang="en-GR"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DNS</a:t>
                      </a:r>
                    </a:p>
                  </a:txBody>
                  <a:tcPr marL="68580" marR="68580" marT="0" marB="0"/>
                </a:tc>
                <a:extLst>
                  <a:ext uri="{0D108BD9-81ED-4DB2-BD59-A6C34878D82A}">
                    <a16:rowId xmlns:a16="http://schemas.microsoft.com/office/drawing/2014/main" val="2919790513"/>
                  </a:ext>
                </a:extLst>
              </a:tr>
            </a:tbl>
          </a:graphicData>
        </a:graphic>
      </p:graphicFrame>
    </p:spTree>
    <p:extLst>
      <p:ext uri="{BB962C8B-B14F-4D97-AF65-F5344CB8AC3E}">
        <p14:creationId xmlns:p14="http://schemas.microsoft.com/office/powerpoint/2010/main" val="20593690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7C6AD-0D19-5F48-836C-E67E0E6771FC}"/>
              </a:ext>
            </a:extLst>
          </p:cNvPr>
          <p:cNvSpPr>
            <a:spLocks noGrp="1"/>
          </p:cNvSpPr>
          <p:nvPr>
            <p:ph type="title"/>
          </p:nvPr>
        </p:nvSpPr>
        <p:spPr/>
        <p:txBody>
          <a:bodyPr/>
          <a:lstStyle/>
          <a:p>
            <a:r>
              <a:rPr lang="en-US" dirty="0"/>
              <a:t>Input &amp; Output Data</a:t>
            </a:r>
          </a:p>
        </p:txBody>
      </p:sp>
      <p:sp>
        <p:nvSpPr>
          <p:cNvPr id="3" name="Content Placeholder 2">
            <a:extLst>
              <a:ext uri="{FF2B5EF4-FFF2-40B4-BE49-F238E27FC236}">
                <a16:creationId xmlns:a16="http://schemas.microsoft.com/office/drawing/2014/main" id="{62926635-E33D-BC4E-96A9-E52D39B775EB}"/>
              </a:ext>
            </a:extLst>
          </p:cNvPr>
          <p:cNvSpPr>
            <a:spLocks noGrp="1"/>
          </p:cNvSpPr>
          <p:nvPr>
            <p:ph idx="1"/>
          </p:nvPr>
        </p:nvSpPr>
        <p:spPr>
          <a:xfrm>
            <a:off x="838200" y="1773518"/>
            <a:ext cx="3979408" cy="4500282"/>
          </a:xfrm>
        </p:spPr>
        <p:txBody>
          <a:bodyPr vert="horz" lIns="91440" tIns="45720" rIns="91440" bIns="45720" rtlCol="0" anchor="t">
            <a:normAutofit/>
          </a:bodyPr>
          <a:lstStyle/>
          <a:p>
            <a:pPr marL="317500" indent="-317500">
              <a:buSzPct val="80000"/>
              <a:buFont typeface="Wingdings" pitchFamily="2" charset="2"/>
              <a:buChar char="q"/>
            </a:pPr>
            <a:r>
              <a:rPr lang="en-US" sz="2000" dirty="0"/>
              <a:t>Network (cyber) data </a:t>
            </a:r>
          </a:p>
          <a:p>
            <a:pPr lvl="1"/>
            <a:r>
              <a:rPr lang="en-US" sz="1800" dirty="0">
                <a:ea typeface="+mn-lt"/>
                <a:cs typeface="+mn-lt"/>
              </a:rPr>
              <a:t>.</a:t>
            </a:r>
            <a:r>
              <a:rPr lang="en-US" sz="1800" dirty="0" err="1">
                <a:ea typeface="+mn-lt"/>
                <a:cs typeface="+mn-lt"/>
              </a:rPr>
              <a:t>pcap</a:t>
            </a:r>
            <a:r>
              <a:rPr lang="en-US" sz="1800" dirty="0">
                <a:ea typeface="+mn-lt"/>
                <a:cs typeface="+mn-lt"/>
              </a:rPr>
              <a:t> files</a:t>
            </a:r>
          </a:p>
          <a:p>
            <a:pPr lvl="1"/>
            <a:r>
              <a:rPr lang="en-US" sz="1800" dirty="0">
                <a:cs typeface="Calibri"/>
              </a:rPr>
              <a:t>physical interfaces (eth1, ...)</a:t>
            </a:r>
          </a:p>
          <a:p>
            <a:pPr lvl="2">
              <a:buSzPct val="80000"/>
              <a:buFont typeface="Wingdings" panose="05000000000000000000" pitchFamily="2" charset="2"/>
              <a:buChar char="q"/>
            </a:pPr>
            <a:r>
              <a:rPr lang="en-US" sz="1400" dirty="0">
                <a:cs typeface="Calibri"/>
              </a:rPr>
              <a:t>Network</a:t>
            </a:r>
            <a:br>
              <a:rPr lang="en-US" sz="1600" dirty="0">
                <a:cs typeface="Calibri"/>
              </a:rPr>
            </a:br>
            <a:r>
              <a:rPr lang="en-US" sz="1600" dirty="0">
                <a:cs typeface="Calibri"/>
              </a:rPr>
              <a:t>SPAN/TAP</a:t>
            </a:r>
          </a:p>
          <a:p>
            <a:pPr lvl="2">
              <a:buSzPct val="80000"/>
              <a:buChar char="q"/>
            </a:pPr>
            <a:r>
              <a:rPr lang="en-US" sz="1600" dirty="0">
                <a:ea typeface="+mn-lt"/>
                <a:cs typeface="+mn-lt"/>
              </a:rPr>
              <a:t>Protocols accepted: TCP, UDP, ICMP, ARP, DNS, HTTP, SSL, etc.</a:t>
            </a:r>
          </a:p>
          <a:p>
            <a:pPr marL="317500" indent="-317500">
              <a:lnSpc>
                <a:spcPct val="100000"/>
              </a:lnSpc>
              <a:buSzPct val="80000"/>
              <a:buFont typeface="Wingdings" pitchFamily="2" charset="2"/>
              <a:buChar char="q"/>
            </a:pPr>
            <a:r>
              <a:rPr lang="en-US" sz="2000" dirty="0"/>
              <a:t>Physical data</a:t>
            </a:r>
          </a:p>
          <a:p>
            <a:pPr lvl="1"/>
            <a:r>
              <a:rPr lang="en-US" sz="1800" dirty="0">
                <a:cs typeface="Calibri"/>
              </a:rPr>
              <a:t>log files &amp; streaming flows</a:t>
            </a:r>
          </a:p>
          <a:p>
            <a:pPr lvl="2">
              <a:buSzPct val="80000"/>
              <a:buFont typeface="Wingdings" pitchFamily="2" charset="2"/>
              <a:buChar char="q"/>
            </a:pPr>
            <a:r>
              <a:rPr lang="en-US" sz="1600" dirty="0">
                <a:cs typeface="Calibri"/>
              </a:rPr>
              <a:t>.csv, .log, Redis, Kafka ingestion</a:t>
            </a:r>
          </a:p>
          <a:p>
            <a:pPr lvl="1">
              <a:lnSpc>
                <a:spcPct val="100000"/>
              </a:lnSpc>
              <a:buSzPct val="80000"/>
            </a:pPr>
            <a:r>
              <a:rPr lang="en-US" sz="1800" dirty="0">
                <a:cs typeface="Calibri"/>
              </a:rPr>
              <a:t>M2M Protocols </a:t>
            </a:r>
          </a:p>
          <a:p>
            <a:pPr lvl="2">
              <a:buSzPct val="80000"/>
              <a:buFont typeface="Wingdings" pitchFamily="2" charset="2"/>
              <a:buChar char="q"/>
            </a:pPr>
            <a:endParaRPr lang="en-US" sz="1600" dirty="0">
              <a:cs typeface="Calibri"/>
            </a:endParaRPr>
          </a:p>
        </p:txBody>
      </p:sp>
      <p:sp>
        <p:nvSpPr>
          <p:cNvPr id="4" name="Slide Number Placeholder 3">
            <a:extLst>
              <a:ext uri="{FF2B5EF4-FFF2-40B4-BE49-F238E27FC236}">
                <a16:creationId xmlns:a16="http://schemas.microsoft.com/office/drawing/2014/main" id="{65229514-61FE-9A45-8B62-78341BA58B85}"/>
              </a:ext>
            </a:extLst>
          </p:cNvPr>
          <p:cNvSpPr>
            <a:spLocks noGrp="1"/>
          </p:cNvSpPr>
          <p:nvPr>
            <p:ph type="sldNum" sz="quarter" idx="12"/>
          </p:nvPr>
        </p:nvSpPr>
        <p:spPr/>
        <p:txBody>
          <a:bodyPr/>
          <a:lstStyle/>
          <a:p>
            <a:fld id="{57AC0E79-F531-4290-B37F-533038CC23F5}" type="slidenum">
              <a:rPr lang="en-US" smtClean="0"/>
              <a:pPr/>
              <a:t>29</a:t>
            </a:fld>
            <a:endParaRPr lang="en-US"/>
          </a:p>
        </p:txBody>
      </p:sp>
      <p:pic>
        <p:nvPicPr>
          <p:cNvPr id="6" name="Picture 6" descr="Chart, line chart&#10;&#10;Description automatically generated">
            <a:extLst>
              <a:ext uri="{FF2B5EF4-FFF2-40B4-BE49-F238E27FC236}">
                <a16:creationId xmlns:a16="http://schemas.microsoft.com/office/drawing/2014/main" id="{C59E6238-C80F-421B-B6B7-CA48056213BD}"/>
              </a:ext>
            </a:extLst>
          </p:cNvPr>
          <p:cNvPicPr>
            <a:picLocks noChangeAspect="1"/>
          </p:cNvPicPr>
          <p:nvPr/>
        </p:nvPicPr>
        <p:blipFill>
          <a:blip r:embed="rId3"/>
          <a:stretch>
            <a:fillRect/>
          </a:stretch>
        </p:blipFill>
        <p:spPr>
          <a:xfrm>
            <a:off x="5167193" y="4032753"/>
            <a:ext cx="2716605" cy="1573200"/>
          </a:xfrm>
          <a:prstGeom prst="rect">
            <a:avLst/>
          </a:prstGeom>
        </p:spPr>
      </p:pic>
      <p:pic>
        <p:nvPicPr>
          <p:cNvPr id="7" name="Picture 7">
            <a:extLst>
              <a:ext uri="{FF2B5EF4-FFF2-40B4-BE49-F238E27FC236}">
                <a16:creationId xmlns:a16="http://schemas.microsoft.com/office/drawing/2014/main" id="{067E12AE-8713-44F1-8D7F-DFD16D05104E}"/>
              </a:ext>
            </a:extLst>
          </p:cNvPr>
          <p:cNvPicPr>
            <a:picLocks noChangeAspect="1"/>
          </p:cNvPicPr>
          <p:nvPr/>
        </p:nvPicPr>
        <p:blipFill>
          <a:blip r:embed="rId4"/>
          <a:stretch>
            <a:fillRect/>
          </a:stretch>
        </p:blipFill>
        <p:spPr>
          <a:xfrm>
            <a:off x="5250123" y="1879184"/>
            <a:ext cx="2556783" cy="1645986"/>
          </a:xfrm>
          <a:prstGeom prst="rect">
            <a:avLst/>
          </a:prstGeom>
        </p:spPr>
      </p:pic>
      <p:sp>
        <p:nvSpPr>
          <p:cNvPr id="8" name="Content Placeholder 2">
            <a:extLst>
              <a:ext uri="{FF2B5EF4-FFF2-40B4-BE49-F238E27FC236}">
                <a16:creationId xmlns:a16="http://schemas.microsoft.com/office/drawing/2014/main" id="{3A6188AF-40C5-9A63-A459-56212E2C0B9C}"/>
              </a:ext>
            </a:extLst>
          </p:cNvPr>
          <p:cNvSpPr txBox="1">
            <a:spLocks/>
          </p:cNvSpPr>
          <p:nvPr/>
        </p:nvSpPr>
        <p:spPr>
          <a:xfrm rot="16200000">
            <a:off x="7939127" y="2012495"/>
            <a:ext cx="1645988" cy="52556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838487"/>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ü"/>
              <a:defRPr sz="2000" kern="1200">
                <a:solidFill>
                  <a:srgbClr val="838487"/>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1800" kern="1200">
                <a:solidFill>
                  <a:srgbClr val="83848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7F4F9F"/>
                </a:solidFill>
                <a:ea typeface="+mn-lt"/>
                <a:cs typeface="+mn-lt"/>
              </a:rPr>
              <a:t>Output data</a:t>
            </a:r>
            <a:endParaRPr lang="en-US" sz="2000" dirty="0">
              <a:solidFill>
                <a:srgbClr val="7F4F9F"/>
              </a:solidFill>
              <a:cs typeface="Calibri"/>
            </a:endParaRPr>
          </a:p>
        </p:txBody>
      </p:sp>
      <p:pic>
        <p:nvPicPr>
          <p:cNvPr id="12" name="Picture 11" descr="A screenshot of a computer&#10;&#10;Description automatically generated">
            <a:extLst>
              <a:ext uri="{FF2B5EF4-FFF2-40B4-BE49-F238E27FC236}">
                <a16:creationId xmlns:a16="http://schemas.microsoft.com/office/drawing/2014/main" id="{AAA557D0-108D-1172-D67F-D1BA878B61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5051" y="1703449"/>
            <a:ext cx="2661149" cy="4351338"/>
          </a:xfrm>
          <a:prstGeom prst="rect">
            <a:avLst/>
          </a:prstGeom>
        </p:spPr>
      </p:pic>
      <p:sp>
        <p:nvSpPr>
          <p:cNvPr id="5" name="Content Placeholder 2">
            <a:extLst>
              <a:ext uri="{FF2B5EF4-FFF2-40B4-BE49-F238E27FC236}">
                <a16:creationId xmlns:a16="http://schemas.microsoft.com/office/drawing/2014/main" id="{E9B3949D-33C8-B6FF-08B7-87B8D3D98628}"/>
              </a:ext>
            </a:extLst>
          </p:cNvPr>
          <p:cNvSpPr txBox="1">
            <a:spLocks/>
          </p:cNvSpPr>
          <p:nvPr/>
        </p:nvSpPr>
        <p:spPr>
          <a:xfrm rot="16200000">
            <a:off x="4185111" y="3348830"/>
            <a:ext cx="1818875" cy="52556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838487"/>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ü"/>
              <a:defRPr sz="2000" kern="1200">
                <a:solidFill>
                  <a:srgbClr val="838487"/>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1800" kern="1200">
                <a:solidFill>
                  <a:srgbClr val="83848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solidFill>
                  <a:srgbClr val="7F4F9F"/>
                </a:solidFill>
                <a:ea typeface="+mn-lt"/>
                <a:cs typeface="+mn-lt"/>
              </a:rPr>
              <a:t>Input Data</a:t>
            </a:r>
            <a:endParaRPr lang="en-US" sz="2000" dirty="0">
              <a:solidFill>
                <a:srgbClr val="7F4F9F"/>
              </a:solidFill>
              <a:cs typeface="Calibri"/>
            </a:endParaRPr>
          </a:p>
        </p:txBody>
      </p:sp>
      <p:pic>
        <p:nvPicPr>
          <p:cNvPr id="1026" name="Picture 2" descr="OPC Unified Architecture (OPC UA) | InfluxData">
            <a:extLst>
              <a:ext uri="{FF2B5EF4-FFF2-40B4-BE49-F238E27FC236}">
                <a16:creationId xmlns:a16="http://schemas.microsoft.com/office/drawing/2014/main" id="{0280B6E0-FB80-85A0-7361-8F4593F8DF8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5052" b="24735"/>
          <a:stretch/>
        </p:blipFill>
        <p:spPr bwMode="auto">
          <a:xfrm>
            <a:off x="1887406" y="5163268"/>
            <a:ext cx="1093402" cy="3092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FC4A400-5680-E78D-2CAF-3990267EF9E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27769" y="5240771"/>
            <a:ext cx="1078227" cy="27379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ow to Use MTConnect to Automate Machine Data Collection">
            <a:extLst>
              <a:ext uri="{FF2B5EF4-FFF2-40B4-BE49-F238E27FC236}">
                <a16:creationId xmlns:a16="http://schemas.microsoft.com/office/drawing/2014/main" id="{6CFF9BE6-E86A-B201-5B1F-B950FE13AE3E}"/>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37023" b="36758"/>
          <a:stretch/>
        </p:blipFill>
        <p:spPr bwMode="auto">
          <a:xfrm>
            <a:off x="3314791" y="5609450"/>
            <a:ext cx="1304182" cy="28682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NMS SNMP monitoring solution">
            <a:extLst>
              <a:ext uri="{FF2B5EF4-FFF2-40B4-BE49-F238E27FC236}">
                <a16:creationId xmlns:a16="http://schemas.microsoft.com/office/drawing/2014/main" id="{4CBC35C2-0392-6FB6-EE8C-1D2A9945FD2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15715" y="5514568"/>
            <a:ext cx="836785" cy="476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8122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6008" y="-73152"/>
            <a:ext cx="8686800" cy="1035050"/>
          </a:xfrm>
        </p:spPr>
        <p:txBody>
          <a:bodyPr/>
          <a:lstStyle/>
          <a:p>
            <a:r>
              <a:rPr lang="en-US" dirty="0"/>
              <a:t>Project at a Glance</a:t>
            </a:r>
          </a:p>
        </p:txBody>
      </p:sp>
      <p:sp>
        <p:nvSpPr>
          <p:cNvPr id="3" name="Slide Number Placeholder 2"/>
          <p:cNvSpPr>
            <a:spLocks noGrp="1"/>
          </p:cNvSpPr>
          <p:nvPr>
            <p:ph type="sldNum" sz="quarter" idx="12"/>
          </p:nvPr>
        </p:nvSpPr>
        <p:spPr/>
        <p:txBody>
          <a:bodyPr/>
          <a:lstStyle/>
          <a:p>
            <a:fld id="{57AC0E79-F531-4290-B37F-533038CC23F5}" type="slidenum">
              <a:rPr lang="en-US" smtClean="0"/>
              <a:pPr/>
              <a:t>3</a:t>
            </a:fld>
            <a:endParaRPr lang="en-US" dirty="0"/>
          </a:p>
        </p:txBody>
      </p:sp>
      <p:sp>
        <p:nvSpPr>
          <p:cNvPr id="5" name="TextBox 4"/>
          <p:cNvSpPr txBox="1"/>
          <p:nvPr/>
        </p:nvSpPr>
        <p:spPr>
          <a:xfrm>
            <a:off x="6610858" y="1155005"/>
            <a:ext cx="5299087" cy="3927935"/>
          </a:xfrm>
          <a:prstGeom prst="rect">
            <a:avLst/>
          </a:prstGeom>
          <a:noFill/>
        </p:spPr>
        <p:txBody>
          <a:bodyPr wrap="square" rtlCol="0">
            <a:spAutoFit/>
          </a:bodyPr>
          <a:lstStyle/>
          <a:p>
            <a:pPr>
              <a:lnSpc>
                <a:spcPct val="140000"/>
              </a:lnSpc>
            </a:pPr>
            <a:r>
              <a:rPr lang="en-US" sz="1600" b="1" dirty="0"/>
              <a:t>Call Identifier:</a:t>
            </a:r>
            <a:r>
              <a:rPr lang="en-US" sz="1600" dirty="0"/>
              <a:t> 2020-SU-DS-2020 </a:t>
            </a:r>
          </a:p>
          <a:p>
            <a:pPr>
              <a:lnSpc>
                <a:spcPct val="140000"/>
              </a:lnSpc>
            </a:pPr>
            <a:r>
              <a:rPr lang="en-US" sz="1600" b="1" dirty="0"/>
              <a:t>Topic:</a:t>
            </a:r>
            <a:r>
              <a:rPr lang="en-US" sz="1600" dirty="0"/>
              <a:t> SU-DS02-2020 Intelligent security and privacy management</a:t>
            </a:r>
          </a:p>
          <a:p>
            <a:pPr>
              <a:lnSpc>
                <a:spcPct val="140000"/>
              </a:lnSpc>
            </a:pPr>
            <a:r>
              <a:rPr lang="en-US" sz="1600" b="1" dirty="0"/>
              <a:t>EC Funding: </a:t>
            </a:r>
            <a:r>
              <a:rPr lang="en-US" sz="1600" dirty="0"/>
              <a:t>4 918 790.00 EUR</a:t>
            </a:r>
            <a:endParaRPr lang="en-US" sz="1600" b="1" dirty="0"/>
          </a:p>
          <a:p>
            <a:pPr>
              <a:lnSpc>
                <a:spcPct val="140000"/>
              </a:lnSpc>
            </a:pPr>
            <a:r>
              <a:rPr lang="en-US" sz="1600" b="1" dirty="0"/>
              <a:t>Duration: </a:t>
            </a:r>
            <a:r>
              <a:rPr lang="en-US" sz="1600" dirty="0"/>
              <a:t>36 months (Sept 2021-Aug 2024)</a:t>
            </a:r>
          </a:p>
          <a:p>
            <a:pPr>
              <a:lnSpc>
                <a:spcPct val="140000"/>
              </a:lnSpc>
            </a:pPr>
            <a:r>
              <a:rPr lang="en-US" sz="1600" b="1" dirty="0"/>
              <a:t>Consortium: </a:t>
            </a:r>
            <a:r>
              <a:rPr lang="en-US" sz="1600" dirty="0"/>
              <a:t>19 partners </a:t>
            </a:r>
          </a:p>
          <a:p>
            <a:pPr>
              <a:lnSpc>
                <a:spcPct val="140000"/>
              </a:lnSpc>
            </a:pPr>
            <a:r>
              <a:rPr lang="en-US" sz="1600" b="1" dirty="0"/>
              <a:t>Coordinator: </a:t>
            </a:r>
            <a:r>
              <a:rPr lang="pt-PT" sz="1600" dirty="0"/>
              <a:t>INOV - Instituto de Engenharia de Sistemas e Computadores, Inovacão, (INOV), Portugal</a:t>
            </a:r>
            <a:endParaRPr lang="en-US" sz="1600" b="1" dirty="0"/>
          </a:p>
          <a:p>
            <a:pPr>
              <a:lnSpc>
                <a:spcPct val="140000"/>
              </a:lnSpc>
            </a:pPr>
            <a:r>
              <a:rPr lang="en-US" sz="1600" b="1" dirty="0"/>
              <a:t>Learn More: </a:t>
            </a:r>
            <a:r>
              <a:rPr lang="en-US" sz="1600" dirty="0"/>
              <a:t>www. iris-h2020.eu</a:t>
            </a:r>
          </a:p>
          <a:p>
            <a:pPr>
              <a:lnSpc>
                <a:spcPct val="140000"/>
              </a:lnSpc>
              <a:spcAft>
                <a:spcPts val="600"/>
              </a:spcAft>
            </a:pPr>
            <a:r>
              <a:rPr lang="en-US" sz="1600" b="1" dirty="0"/>
              <a:t>Join us:      </a:t>
            </a:r>
            <a:r>
              <a:rPr lang="en-US" sz="1600" dirty="0"/>
              <a:t>@iris-h2020      </a:t>
            </a:r>
          </a:p>
          <a:p>
            <a:pPr>
              <a:lnSpc>
                <a:spcPct val="140000"/>
              </a:lnSpc>
              <a:spcAft>
                <a:spcPts val="600"/>
              </a:spcAft>
            </a:pPr>
            <a:r>
              <a:rPr lang="en-US" sz="1600" dirty="0"/>
              <a:t>                     IRIS H2020 Project</a:t>
            </a:r>
          </a:p>
        </p:txBody>
      </p:sp>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463101" y="4312531"/>
            <a:ext cx="263377" cy="276224"/>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438251" y="4762290"/>
            <a:ext cx="257175" cy="257175"/>
          </a:xfrm>
          <a:prstGeom prst="rect">
            <a:avLst/>
          </a:prstGeom>
        </p:spPr>
      </p:pic>
      <p:sp>
        <p:nvSpPr>
          <p:cNvPr id="10" name="TextBox 9"/>
          <p:cNvSpPr txBox="1"/>
          <p:nvPr/>
        </p:nvSpPr>
        <p:spPr>
          <a:xfrm>
            <a:off x="8668257" y="5192620"/>
            <a:ext cx="3289808" cy="830997"/>
          </a:xfrm>
          <a:prstGeom prst="rect">
            <a:avLst/>
          </a:prstGeom>
          <a:noFill/>
          <a:ln>
            <a:solidFill>
              <a:schemeClr val="accent1"/>
            </a:solidFill>
          </a:ln>
        </p:spPr>
        <p:txBody>
          <a:bodyPr wrap="square" rtlCol="0">
            <a:spAutoFit/>
          </a:bodyPr>
          <a:lstStyle/>
          <a:p>
            <a:r>
              <a:rPr lang="en-GB" sz="1200" b="1" dirty="0"/>
              <a:t>6 Public organizations</a:t>
            </a:r>
          </a:p>
          <a:p>
            <a:r>
              <a:rPr lang="en-US" sz="1200" b="1" dirty="0"/>
              <a:t>3 SMEs</a:t>
            </a:r>
            <a:r>
              <a:rPr lang="en-US" sz="1200" dirty="0"/>
              <a:t> </a:t>
            </a:r>
          </a:p>
          <a:p>
            <a:r>
              <a:rPr lang="en-US" sz="1200" b="1" dirty="0"/>
              <a:t>4 Large ICT industries</a:t>
            </a:r>
            <a:r>
              <a:rPr lang="en-GB" sz="1200" dirty="0"/>
              <a:t> </a:t>
            </a:r>
          </a:p>
          <a:p>
            <a:r>
              <a:rPr lang="en-GB" sz="1200" b="1" dirty="0"/>
              <a:t>6 Research institutions &amp; Universities</a:t>
            </a:r>
            <a:endParaRPr lang="en-US" sz="1200" b="1" dirty="0"/>
          </a:p>
        </p:txBody>
      </p:sp>
      <p:sp>
        <p:nvSpPr>
          <p:cNvPr id="13" name="Right Arrow 12"/>
          <p:cNvSpPr/>
          <p:nvPr/>
        </p:nvSpPr>
        <p:spPr>
          <a:xfrm>
            <a:off x="6477507" y="5208032"/>
            <a:ext cx="2190750" cy="819149"/>
          </a:xfrm>
          <a:prstGeom prst="rightArrow">
            <a:avLst/>
          </a:prstGeom>
          <a:solidFill>
            <a:srgbClr val="8384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515606" y="5427107"/>
            <a:ext cx="2023745" cy="369332"/>
          </a:xfrm>
          <a:prstGeom prst="rect">
            <a:avLst/>
          </a:prstGeom>
          <a:noFill/>
        </p:spPr>
        <p:txBody>
          <a:bodyPr wrap="square" rtlCol="0">
            <a:spAutoFit/>
          </a:bodyPr>
          <a:lstStyle/>
          <a:p>
            <a:r>
              <a:rPr lang="en-US" b="1" dirty="0">
                <a:solidFill>
                  <a:schemeClr val="bg1"/>
                </a:solidFill>
              </a:rPr>
              <a:t>       Consortium</a:t>
            </a:r>
          </a:p>
        </p:txBody>
      </p:sp>
      <p:pic>
        <p:nvPicPr>
          <p:cNvPr id="16" name="Picture 1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610858" y="5492063"/>
            <a:ext cx="372247" cy="249369"/>
          </a:xfrm>
          <a:prstGeom prst="rect">
            <a:avLst/>
          </a:prstGeom>
        </p:spPr>
      </p:pic>
      <p:sp>
        <p:nvSpPr>
          <p:cNvPr id="7" name="Rectangle 6"/>
          <p:cNvSpPr/>
          <p:nvPr/>
        </p:nvSpPr>
        <p:spPr>
          <a:xfrm>
            <a:off x="4610100" y="2714625"/>
            <a:ext cx="752475" cy="361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5">
            <a:extLst>
              <a:ext uri="{FF2B5EF4-FFF2-40B4-BE49-F238E27FC236}">
                <a16:creationId xmlns:a16="http://schemas.microsoft.com/office/drawing/2014/main" id="{BCCD1BCE-F801-7245-A075-AD3B568F29A9}"/>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971551" y="880491"/>
            <a:ext cx="5025601" cy="4030218"/>
          </a:xfrm>
          <a:prstGeom prst="rect">
            <a:avLst/>
          </a:prstGeom>
        </p:spPr>
      </p:pic>
      <p:pic>
        <p:nvPicPr>
          <p:cNvPr id="1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1396" y="4910709"/>
            <a:ext cx="3925909" cy="1434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35467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TextShape 3"/>
          <p:cNvSpPr txBox="1"/>
          <p:nvPr/>
        </p:nvSpPr>
        <p:spPr>
          <a:xfrm>
            <a:off x="1097280" y="6459840"/>
            <a:ext cx="2471760" cy="364680"/>
          </a:xfrm>
          <a:prstGeom prst="rect">
            <a:avLst/>
          </a:prstGeom>
          <a:noFill/>
          <a:ln>
            <a:noFill/>
          </a:ln>
        </p:spPr>
        <p:txBody>
          <a:bodyPr anchor="ctr">
            <a:noAutofit/>
          </a:bodyPr>
          <a:lstStyle/>
          <a:p>
            <a:endParaRPr lang="en-US" sz="2400" b="0" strike="noStrike" spc="-1">
              <a:latin typeface="Times New Roman"/>
            </a:endParaRPr>
          </a:p>
        </p:txBody>
      </p:sp>
      <p:sp>
        <p:nvSpPr>
          <p:cNvPr id="126" name="TextShape 4"/>
          <p:cNvSpPr txBox="1"/>
          <p:nvPr/>
        </p:nvSpPr>
        <p:spPr>
          <a:xfrm>
            <a:off x="9900360" y="6459840"/>
            <a:ext cx="1311840" cy="364680"/>
          </a:xfrm>
          <a:prstGeom prst="rect">
            <a:avLst/>
          </a:prstGeom>
          <a:noFill/>
          <a:ln>
            <a:noFill/>
          </a:ln>
        </p:spPr>
        <p:txBody>
          <a:bodyPr anchor="ctr">
            <a:noAutofit/>
          </a:bodyPr>
          <a:lstStyle/>
          <a:p>
            <a:pPr algn="r">
              <a:lnSpc>
                <a:spcPct val="100000"/>
              </a:lnSpc>
            </a:pPr>
            <a:fld id="{57F3E459-881E-4A1A-9CC2-9310EA4DEC47}" type="slidenum">
              <a:rPr lang="es-ES" sz="1050" b="0" strike="noStrike" spc="-1">
                <a:solidFill>
                  <a:srgbClr val="FFFFFF"/>
                </a:solidFill>
                <a:latin typeface="Calibri"/>
              </a:rPr>
              <a:t>30</a:t>
            </a:fld>
            <a:endParaRPr lang="en-US" sz="1050" b="0" strike="noStrike" spc="-1">
              <a:latin typeface="Times New Roman"/>
            </a:endParaRPr>
          </a:p>
        </p:txBody>
      </p:sp>
      <p:sp>
        <p:nvSpPr>
          <p:cNvPr id="2" name="Title 1">
            <a:extLst>
              <a:ext uri="{FF2B5EF4-FFF2-40B4-BE49-F238E27FC236}">
                <a16:creationId xmlns:a16="http://schemas.microsoft.com/office/drawing/2014/main" id="{C495276F-7A95-6744-B7E9-2C4DF7C0EDAD}"/>
              </a:ext>
            </a:extLst>
          </p:cNvPr>
          <p:cNvSpPr>
            <a:spLocks noGrp="1"/>
          </p:cNvSpPr>
          <p:nvPr>
            <p:ph type="title"/>
          </p:nvPr>
        </p:nvSpPr>
        <p:spPr>
          <a:xfrm>
            <a:off x="1352477" y="2807630"/>
            <a:ext cx="9717206" cy="1790179"/>
          </a:xfrm>
        </p:spPr>
        <p:txBody>
          <a:bodyPr>
            <a:noAutofit/>
          </a:bodyPr>
          <a:lstStyle/>
          <a:p>
            <a:pPr>
              <a:lnSpc>
                <a:spcPct val="130000"/>
              </a:lnSpc>
              <a:spcBef>
                <a:spcPts val="1200"/>
              </a:spcBef>
              <a:spcAft>
                <a:spcPts val="1800"/>
              </a:spcAft>
            </a:pPr>
            <a:r>
              <a:rPr lang="en-GB" dirty="0">
                <a:solidFill>
                  <a:srgbClr val="7F4F9F"/>
                </a:solidFill>
              </a:rPr>
              <a:t>RRR:</a:t>
            </a:r>
            <a:br>
              <a:rPr lang="en-GB" dirty="0"/>
            </a:br>
            <a:r>
              <a:rPr lang="en-GB" sz="3600" dirty="0">
                <a:solidFill>
                  <a:schemeClr val="accent6">
                    <a:lumMod val="60000"/>
                    <a:lumOff val="40000"/>
                  </a:schemeClr>
                </a:solidFill>
              </a:rPr>
              <a:t>IRIS’s</a:t>
            </a:r>
            <a:r>
              <a:rPr lang="en-GB" sz="3600" dirty="0"/>
              <a:t> </a:t>
            </a:r>
            <a:r>
              <a:rPr lang="en-GB" sz="3600" dirty="0">
                <a:solidFill>
                  <a:schemeClr val="accent6">
                    <a:lumMod val="60000"/>
                    <a:lumOff val="40000"/>
                  </a:schemeClr>
                </a:solidFill>
              </a:rPr>
              <a:t>Risk-based Response &amp; Self-Recovery Module</a:t>
            </a:r>
            <a:endParaRPr lang="en-GB" dirty="0">
              <a:solidFill>
                <a:schemeClr val="accent6">
                  <a:lumMod val="60000"/>
                  <a:lumOff val="40000"/>
                </a:schemeClr>
              </a:solidFill>
            </a:endParaRPr>
          </a:p>
        </p:txBody>
      </p:sp>
    </p:spTree>
    <p:extLst>
      <p:ext uri="{BB962C8B-B14F-4D97-AF65-F5344CB8AC3E}">
        <p14:creationId xmlns:p14="http://schemas.microsoft.com/office/powerpoint/2010/main" val="21803479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enefits and Challenges of SOAR Platforms">
            <a:extLst>
              <a:ext uri="{FF2B5EF4-FFF2-40B4-BE49-F238E27FC236}">
                <a16:creationId xmlns:a16="http://schemas.microsoft.com/office/drawing/2014/main" id="{967B5629-60CA-F93F-F0C5-6E0DAA25E969}"/>
              </a:ext>
            </a:extLst>
          </p:cNvPr>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23580" t="6061" r="23184" b="24680"/>
          <a:stretch/>
        </p:blipFill>
        <p:spPr bwMode="auto">
          <a:xfrm>
            <a:off x="8954671" y="3495340"/>
            <a:ext cx="2514230" cy="2410454"/>
          </a:xfrm>
          <a:prstGeom prst="rect">
            <a:avLst/>
          </a:prstGeom>
          <a:noFill/>
          <a:extLst>
            <a:ext uri="{909E8E84-426E-40DD-AFC4-6F175D3DCCD1}">
              <a14:hiddenFill xmlns:a14="http://schemas.microsoft.com/office/drawing/2010/main">
                <a:solidFill>
                  <a:srgbClr val="FFFFFF"/>
                </a:solidFill>
              </a14:hiddenFill>
            </a:ext>
          </a:extLst>
        </p:spPr>
      </p:pic>
      <p:sp>
        <p:nvSpPr>
          <p:cNvPr id="97" name="TextShape 2"/>
          <p:cNvSpPr txBox="1"/>
          <p:nvPr/>
        </p:nvSpPr>
        <p:spPr>
          <a:xfrm>
            <a:off x="838080" y="1854360"/>
            <a:ext cx="10957680" cy="4350960"/>
          </a:xfrm>
          <a:prstGeom prst="rect">
            <a:avLst/>
          </a:prstGeom>
          <a:noFill/>
          <a:ln>
            <a:noFill/>
          </a:ln>
        </p:spPr>
        <p:txBody>
          <a:bodyPr lIns="91440" tIns="45720" rIns="91440" bIns="45720" anchor="t">
            <a:noAutofit/>
          </a:bodyPr>
          <a:lstStyle/>
          <a:p>
            <a:pPr marL="228600" indent="-227965">
              <a:spcBef>
                <a:spcPts val="600"/>
              </a:spcBef>
              <a:spcAft>
                <a:spcPts val="600"/>
              </a:spcAft>
              <a:buClr>
                <a:srgbClr val="838487"/>
              </a:buClr>
              <a:buFont typeface="Arial"/>
              <a:buChar char="•"/>
            </a:pPr>
            <a:r>
              <a:rPr lang="en-US" spc="-1" dirty="0">
                <a:solidFill>
                  <a:srgbClr val="838487"/>
                </a:solidFill>
                <a:latin typeface="Calibri" panose="020F0502020204030204" pitchFamily="34" charset="0"/>
                <a:cs typeface="Calibri" panose="020F0502020204030204" pitchFamily="34" charset="0"/>
              </a:rPr>
              <a:t>The </a:t>
            </a:r>
            <a:r>
              <a:rPr lang="en-US" spc="-1" dirty="0">
                <a:solidFill>
                  <a:srgbClr val="7F4F9F"/>
                </a:solidFill>
                <a:latin typeface="Calibri" panose="020F0502020204030204" pitchFamily="34" charset="0"/>
                <a:cs typeface="Calibri" panose="020F0502020204030204" pitchFamily="34" charset="0"/>
              </a:rPr>
              <a:t>Risk-based Response &amp; self-Recovery (RRR) module </a:t>
            </a:r>
            <a:r>
              <a:rPr lang="en-US" spc="-1" dirty="0">
                <a:solidFill>
                  <a:srgbClr val="838487"/>
                </a:solidFill>
                <a:latin typeface="Calibri" panose="020F0502020204030204" pitchFamily="34" charset="0"/>
                <a:cs typeface="Calibri" panose="020F0502020204030204" pitchFamily="34" charset="0"/>
              </a:rPr>
              <a:t>of the IRIS platform is a risk-based decision-support framework</a:t>
            </a:r>
            <a:r>
              <a:rPr lang="en-US" b="0" spc="-1" dirty="0">
                <a:solidFill>
                  <a:srgbClr val="7F4F9F"/>
                </a:solidFill>
                <a:latin typeface="Calibri" panose="020F0502020204030204" pitchFamily="34" charset="0"/>
                <a:cs typeface="Calibri" panose="020F0502020204030204" pitchFamily="34" charset="0"/>
              </a:rPr>
              <a:t> </a:t>
            </a:r>
            <a:r>
              <a:rPr lang="en-US" spc="-1" dirty="0">
                <a:solidFill>
                  <a:srgbClr val="838487"/>
                </a:solidFill>
                <a:latin typeface="Calibri" panose="020F0502020204030204" pitchFamily="34" charset="0"/>
                <a:cs typeface="Calibri" panose="020F0502020204030204" pitchFamily="34" charset="0"/>
              </a:rPr>
              <a:t>underlying the IRIS Automated Threat Analytics (ATA) incident response and self-recovery procedures. </a:t>
            </a:r>
          </a:p>
          <a:p>
            <a:pPr marL="228600" indent="-227965">
              <a:spcBef>
                <a:spcPts val="600"/>
              </a:spcBef>
              <a:spcAft>
                <a:spcPts val="600"/>
              </a:spcAft>
              <a:buClr>
                <a:srgbClr val="838487"/>
              </a:buClr>
              <a:buFont typeface="Arial"/>
              <a:buChar char="•"/>
            </a:pPr>
            <a:r>
              <a:rPr lang="en-US" spc="-1" dirty="0">
                <a:solidFill>
                  <a:srgbClr val="838487"/>
                </a:solidFill>
                <a:latin typeface="Calibri" panose="020F0502020204030204" pitchFamily="34" charset="0"/>
                <a:cs typeface="Calibri" panose="020F0502020204030204" pitchFamily="34" charset="0"/>
              </a:rPr>
              <a:t>RRR leverages an array of optimization, and machine learning algorithms to evaluate the incident data and</a:t>
            </a:r>
            <a:r>
              <a:rPr lang="en-GB" dirty="0">
                <a:latin typeface="Calibri" panose="020F0502020204030204" pitchFamily="34" charset="0"/>
                <a:cs typeface="Calibri" panose="020F0502020204030204" pitchFamily="34" charset="0"/>
              </a:rPr>
              <a:t> dynamically </a:t>
            </a:r>
            <a:r>
              <a:rPr lang="en-US" spc="-1" dirty="0">
                <a:solidFill>
                  <a:srgbClr val="838487"/>
                </a:solidFill>
                <a:latin typeface="Calibri" panose="020F0502020204030204" pitchFamily="34" charset="0"/>
                <a:cs typeface="Calibri" panose="020F0502020204030204" pitchFamily="34" charset="0"/>
              </a:rPr>
              <a:t>formulate</a:t>
            </a:r>
            <a:r>
              <a:rPr lang="en-GB" dirty="0">
                <a:latin typeface="Calibri" panose="020F0502020204030204" pitchFamily="34" charset="0"/>
                <a:cs typeface="Calibri" panose="020F0502020204030204" pitchFamily="34" charset="0"/>
              </a:rPr>
              <a:t> the optimal </a:t>
            </a:r>
            <a:r>
              <a:rPr lang="en-US" spc="-1" dirty="0">
                <a:solidFill>
                  <a:srgbClr val="838487"/>
                </a:solidFill>
                <a:latin typeface="Calibri" panose="020F0502020204030204" pitchFamily="34" charset="0"/>
                <a:cs typeface="Calibri" panose="020F0502020204030204" pitchFamily="34" charset="0"/>
              </a:rPr>
              <a:t>Course of Action (CoA) </a:t>
            </a:r>
            <a:r>
              <a:rPr lang="en-GB" dirty="0">
                <a:latin typeface="Calibri" panose="020F0502020204030204" pitchFamily="34" charset="0"/>
                <a:cs typeface="Calibri" panose="020F0502020204030204" pitchFamily="34" charset="0"/>
              </a:rPr>
              <a:t>concerning a detected incident</a:t>
            </a:r>
            <a:r>
              <a:rPr lang="en-US" spc="-1" dirty="0">
                <a:solidFill>
                  <a:srgbClr val="838487"/>
                </a:solidFill>
                <a:latin typeface="Calibri" panose="020F0502020204030204" pitchFamily="34" charset="0"/>
                <a:cs typeface="Calibri" panose="020F0502020204030204" pitchFamily="34" charset="0"/>
              </a:rPr>
              <a:t>.</a:t>
            </a:r>
          </a:p>
          <a:p>
            <a:pPr marL="228600" indent="-227965">
              <a:spcBef>
                <a:spcPts val="600"/>
              </a:spcBef>
              <a:spcAft>
                <a:spcPts val="600"/>
              </a:spcAft>
              <a:buClr>
                <a:srgbClr val="838487"/>
              </a:buClr>
              <a:buFont typeface="Arial"/>
              <a:buChar char="•"/>
            </a:pPr>
            <a:r>
              <a:rPr lang="en-GB" dirty="0">
                <a:latin typeface="Calibri" panose="020F0502020204030204" pitchFamily="34" charset="0"/>
                <a:cs typeface="Calibri" panose="020F0502020204030204" pitchFamily="34" charset="0"/>
              </a:rPr>
              <a:t>RRR builds upon innovations in </a:t>
            </a:r>
            <a:r>
              <a:rPr lang="en-GB" i="1" dirty="0">
                <a:latin typeface="Calibri" panose="020F0502020204030204" pitchFamily="34" charset="0"/>
                <a:cs typeface="Calibri" panose="020F0502020204030204" pitchFamily="34" charset="0"/>
              </a:rPr>
              <a:t>Security Orchestration, Automation,</a:t>
            </a:r>
            <a:r>
              <a:rPr lang="el-GR" i="1" dirty="0">
                <a:latin typeface="Calibri" panose="020F0502020204030204" pitchFamily="34" charset="0"/>
                <a:cs typeface="Calibri" panose="020F0502020204030204" pitchFamily="34" charset="0"/>
              </a:rPr>
              <a:t> and</a:t>
            </a:r>
            <a:r>
              <a:rPr lang="en-GB" i="1" dirty="0">
                <a:latin typeface="Calibri" panose="020F0502020204030204" pitchFamily="34" charset="0"/>
                <a:cs typeface="Calibri" panose="020F0502020204030204" pitchFamily="34" charset="0"/>
              </a:rPr>
              <a:t> Response </a:t>
            </a:r>
            <a:br>
              <a:rPr lang="el-GR" i="1" dirty="0">
                <a:latin typeface="Calibri" panose="020F0502020204030204" pitchFamily="34" charset="0"/>
                <a:cs typeface="Calibri" panose="020F0502020204030204" pitchFamily="34" charset="0"/>
              </a:rPr>
            </a:br>
            <a:r>
              <a:rPr lang="en-GB" i="1" dirty="0">
                <a:latin typeface="Calibri" panose="020F0502020204030204" pitchFamily="34" charset="0"/>
                <a:cs typeface="Calibri" panose="020F0502020204030204" pitchFamily="34" charset="0"/>
              </a:rPr>
              <a:t>(SOAR)</a:t>
            </a:r>
            <a:r>
              <a:rPr lang="en-GB" dirty="0">
                <a:latin typeface="Calibri" panose="020F0502020204030204" pitchFamily="34" charset="0"/>
                <a:cs typeface="Calibri" panose="020F0502020204030204" pitchFamily="34" charset="0"/>
              </a:rPr>
              <a:t> as well as in threat intelligence execution.</a:t>
            </a:r>
          </a:p>
          <a:p>
            <a:pPr marL="743585" lvl="1" indent="-285750">
              <a:spcBef>
                <a:spcPts val="600"/>
              </a:spcBef>
              <a:spcAft>
                <a:spcPts val="600"/>
              </a:spcAft>
              <a:buClr>
                <a:srgbClr val="838487"/>
              </a:buClr>
              <a:buFont typeface="Wingdings" pitchFamily="2" charset="2"/>
              <a:buChar char="v"/>
            </a:pPr>
            <a:r>
              <a:rPr lang="en-GB" sz="1700" dirty="0">
                <a:latin typeface="Calibri" panose="020F0502020204030204" pitchFamily="34" charset="0"/>
                <a:cs typeface="Calibri" panose="020F0502020204030204" pitchFamily="34" charset="0"/>
              </a:rPr>
              <a:t>It </a:t>
            </a:r>
            <a:r>
              <a:rPr lang="en-US" sz="1700" spc="-1" dirty="0">
                <a:solidFill>
                  <a:srgbClr val="838487"/>
                </a:solidFill>
                <a:latin typeface="Calibri" panose="020F0502020204030204" pitchFamily="34" charset="0"/>
                <a:cs typeface="Calibri" panose="020F0502020204030204" pitchFamily="34" charset="0"/>
              </a:rPr>
              <a:t>includes a </a:t>
            </a:r>
            <a:r>
              <a:rPr lang="en-US" sz="1700" i="1" spc="-1" dirty="0">
                <a:solidFill>
                  <a:srgbClr val="7F4F9F"/>
                </a:solidFill>
                <a:latin typeface="Calibri" panose="020F0502020204030204" pitchFamily="34" charset="0"/>
                <a:cs typeface="Calibri" panose="020F0502020204030204" pitchFamily="34" charset="0"/>
              </a:rPr>
              <a:t>self-recovery mechanism </a:t>
            </a:r>
            <a:r>
              <a:rPr lang="en-US" sz="1700" dirty="0">
                <a:latin typeface="Calibri" panose="020F0502020204030204" pitchFamily="34" charset="0"/>
                <a:cs typeface="Calibri" panose="020F0502020204030204" pitchFamily="34" charset="0"/>
              </a:rPr>
              <a:t>that</a:t>
            </a:r>
            <a:r>
              <a:rPr lang="en-GB" sz="1700" dirty="0">
                <a:latin typeface="Calibri" panose="020F0502020204030204" pitchFamily="34" charset="0"/>
                <a:cs typeface="Calibri" panose="020F0502020204030204" pitchFamily="34" charset="0"/>
              </a:rPr>
              <a:t> </a:t>
            </a:r>
            <a:r>
              <a:rPr lang="en-US" sz="1700" spc="-1" dirty="0">
                <a:solidFill>
                  <a:srgbClr val="838487"/>
                </a:solidFill>
                <a:latin typeface="Calibri" panose="020F0502020204030204" pitchFamily="34" charset="0"/>
                <a:cs typeface="Calibri" panose="020F0502020204030204" pitchFamily="34" charset="0"/>
              </a:rPr>
              <a:t>adapts a programmable API to </a:t>
            </a:r>
            <a:br>
              <a:rPr lang="en-US" sz="1700" spc="-1" dirty="0">
                <a:solidFill>
                  <a:srgbClr val="838487"/>
                </a:solidFill>
                <a:latin typeface="Calibri" panose="020F0502020204030204" pitchFamily="34" charset="0"/>
                <a:cs typeface="Calibri" panose="020F0502020204030204" pitchFamily="34" charset="0"/>
              </a:rPr>
            </a:br>
            <a:r>
              <a:rPr lang="en-US" sz="1700" spc="-1" dirty="0">
                <a:solidFill>
                  <a:srgbClr val="838487"/>
                </a:solidFill>
                <a:latin typeface="Calibri" panose="020F0502020204030204" pitchFamily="34" charset="0"/>
                <a:cs typeface="Calibri" panose="020F0502020204030204" pitchFamily="34" charset="0"/>
              </a:rPr>
              <a:t>implement remediation actions without the need for human intervention. </a:t>
            </a:r>
          </a:p>
          <a:p>
            <a:pPr marL="286385" indent="-285750">
              <a:spcBef>
                <a:spcPts val="600"/>
              </a:spcBef>
              <a:spcAft>
                <a:spcPts val="600"/>
              </a:spcAft>
              <a:buClr>
                <a:srgbClr val="838487"/>
              </a:buClr>
              <a:buFont typeface="Arial" panose="020B0604020202020204" pitchFamily="34" charset="0"/>
              <a:buChar char="•"/>
            </a:pPr>
            <a:r>
              <a:rPr lang="en-GR" dirty="0">
                <a:latin typeface="Calibri" panose="020F0502020204030204" pitchFamily="34" charset="0"/>
                <a:cs typeface="Calibri" panose="020F0502020204030204" pitchFamily="34" charset="0"/>
              </a:rPr>
              <a:t>Despite its automation prowess, within IRIS, human oversight is paramount.</a:t>
            </a:r>
            <a:br>
              <a:rPr lang="el-GR" dirty="0">
                <a:latin typeface="Calibri" panose="020F0502020204030204" pitchFamily="34" charset="0"/>
                <a:cs typeface="Calibri" panose="020F0502020204030204" pitchFamily="34" charset="0"/>
              </a:rPr>
            </a:br>
            <a:r>
              <a:rPr lang="en-GR" dirty="0">
                <a:latin typeface="Calibri" panose="020F0502020204030204" pitchFamily="34" charset="0"/>
                <a:cs typeface="Calibri" panose="020F0502020204030204" pitchFamily="34" charset="0"/>
              </a:rPr>
              <a:t>Accordingly, </a:t>
            </a:r>
            <a:r>
              <a:rPr lang="en-US" spc="-1" dirty="0">
                <a:solidFill>
                  <a:srgbClr val="838487"/>
                </a:solidFill>
                <a:latin typeface="Calibri" panose="020F0502020204030204" pitchFamily="34" charset="0"/>
                <a:cs typeface="Calibri" panose="020F0502020204030204" pitchFamily="34" charset="0"/>
              </a:rPr>
              <a:t>RRR’s decision-support framework is </a:t>
            </a:r>
            <a:r>
              <a:rPr lang="en-US" spc="-1" dirty="0">
                <a:solidFill>
                  <a:srgbClr val="7F4F9F"/>
                </a:solidFill>
                <a:latin typeface="Calibri" panose="020F0502020204030204" pitchFamily="34" charset="0"/>
                <a:cs typeface="Calibri" panose="020F0502020204030204" pitchFamily="34" charset="0"/>
              </a:rPr>
              <a:t>supervised by policies </a:t>
            </a:r>
            <a:br>
              <a:rPr lang="el-GR" spc="-1" dirty="0">
                <a:solidFill>
                  <a:srgbClr val="7F4F9F"/>
                </a:solidFill>
                <a:latin typeface="Calibri" panose="020F0502020204030204" pitchFamily="34" charset="0"/>
                <a:cs typeface="Calibri" panose="020F0502020204030204" pitchFamily="34" charset="0"/>
              </a:rPr>
            </a:br>
            <a:r>
              <a:rPr lang="en-US" spc="-1" dirty="0">
                <a:solidFill>
                  <a:srgbClr val="7F4F9F"/>
                </a:solidFill>
                <a:latin typeface="Calibri" panose="020F0502020204030204" pitchFamily="34" charset="0"/>
                <a:cs typeface="Calibri" panose="020F0502020204030204" pitchFamily="34" charset="0"/>
              </a:rPr>
              <a:t>defined by CERT/CSIRT operators </a:t>
            </a:r>
            <a:r>
              <a:rPr lang="en-US" dirty="0">
                <a:latin typeface="Calibri" panose="020F0502020204030204" pitchFamily="34" charset="0"/>
                <a:cs typeface="Calibri" panose="020F0502020204030204" pitchFamily="34" charset="0"/>
              </a:rPr>
              <a:t>and</a:t>
            </a:r>
            <a:r>
              <a:rPr lang="en-US" spc="-1" dirty="0">
                <a:solidFill>
                  <a:srgbClr val="7F4F9F"/>
                </a:solidFill>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enacted through the IRIS EME Dashboard.</a:t>
            </a:r>
          </a:p>
          <a:p>
            <a:pPr marL="286385" indent="-285750">
              <a:spcBef>
                <a:spcPts val="600"/>
              </a:spcBef>
              <a:spcAft>
                <a:spcPts val="600"/>
              </a:spcAft>
              <a:buClr>
                <a:srgbClr val="838487"/>
              </a:buClr>
              <a:buFont typeface="Wingdings" pitchFamily="2" charset="2"/>
              <a:buChar char="v"/>
            </a:pPr>
            <a:endParaRPr lang="en-US" b="0" strike="noStrike" spc="-1" dirty="0">
              <a:solidFill>
                <a:srgbClr val="838487"/>
              </a:solidFill>
              <a:latin typeface="Calibri" panose="020F0502020204030204" pitchFamily="34" charset="0"/>
              <a:cs typeface="Calibri" panose="020F0502020204030204" pitchFamily="34" charset="0"/>
            </a:endParaRPr>
          </a:p>
        </p:txBody>
      </p:sp>
      <p:sp>
        <p:nvSpPr>
          <p:cNvPr id="98" name="TextShape 3"/>
          <p:cNvSpPr txBox="1"/>
          <p:nvPr/>
        </p:nvSpPr>
        <p:spPr>
          <a:xfrm>
            <a:off x="11475900" y="6339802"/>
            <a:ext cx="456840" cy="364680"/>
          </a:xfrm>
          <a:prstGeom prst="rect">
            <a:avLst/>
          </a:prstGeom>
          <a:noFill/>
          <a:ln>
            <a:noFill/>
          </a:ln>
        </p:spPr>
        <p:txBody>
          <a:bodyPr lIns="90000" tIns="45000" rIns="90000" bIns="45000">
            <a:noAutofit/>
          </a:bodyPr>
          <a:lstStyle/>
          <a:p>
            <a:pPr>
              <a:lnSpc>
                <a:spcPct val="100000"/>
              </a:lnSpc>
            </a:pPr>
            <a:fld id="{6ED50FE8-5B6B-4B70-A123-5BCD4882C9C5}" type="slidenum">
              <a:rPr lang="en-US" sz="1100" b="0" strike="noStrike" spc="-1">
                <a:solidFill>
                  <a:srgbClr val="838487"/>
                </a:solidFill>
                <a:latin typeface="Calibri"/>
              </a:rPr>
              <a:t>31</a:t>
            </a:fld>
            <a:endParaRPr lang="en-US" sz="1100" b="0" strike="noStrike" spc="-1">
              <a:latin typeface="Times New Roman"/>
            </a:endParaRPr>
          </a:p>
        </p:txBody>
      </p:sp>
      <p:sp>
        <p:nvSpPr>
          <p:cNvPr id="2" name="Title 1">
            <a:extLst>
              <a:ext uri="{FF2B5EF4-FFF2-40B4-BE49-F238E27FC236}">
                <a16:creationId xmlns:a16="http://schemas.microsoft.com/office/drawing/2014/main" id="{7F929ABD-4FC1-473E-BB74-E97687AF2491}"/>
              </a:ext>
            </a:extLst>
          </p:cNvPr>
          <p:cNvSpPr txBox="1">
            <a:spLocks/>
          </p:cNvSpPr>
          <p:nvPr/>
        </p:nvSpPr>
        <p:spPr>
          <a:xfrm>
            <a:off x="990600" y="488951"/>
            <a:ext cx="8686800" cy="1035050"/>
          </a:xfrm>
          <a:prstGeom prst="rect">
            <a:avLst/>
          </a:prstGeom>
        </p:spPr>
        <p:txBody>
          <a:bodyPr/>
          <a:lstStyle>
            <a:lvl1pPr algn="l" defTabSz="914400" rtl="0" eaLnBrk="1" latinLnBrk="0" hangingPunct="1">
              <a:lnSpc>
                <a:spcPct val="90000"/>
              </a:lnSpc>
              <a:spcBef>
                <a:spcPct val="0"/>
              </a:spcBef>
              <a:buNone/>
              <a:defRPr sz="4000" kern="1200">
                <a:solidFill>
                  <a:srgbClr val="838487"/>
                </a:solidFill>
                <a:latin typeface="+mn-lt"/>
                <a:ea typeface="+mj-ea"/>
                <a:cs typeface="+mj-cs"/>
              </a:defRPr>
            </a:lvl1pPr>
          </a:lstStyle>
          <a:p>
            <a:r>
              <a:rPr lang="en-GB" dirty="0"/>
              <a:t>The RRR Module</a:t>
            </a:r>
          </a:p>
        </p:txBody>
      </p:sp>
      <p:sp>
        <p:nvSpPr>
          <p:cNvPr id="8" name="Rectangle 7">
            <a:extLst>
              <a:ext uri="{FF2B5EF4-FFF2-40B4-BE49-F238E27FC236}">
                <a16:creationId xmlns:a16="http://schemas.microsoft.com/office/drawing/2014/main" id="{CD5C58B4-527E-B639-27BA-5C460065420D}"/>
              </a:ext>
            </a:extLst>
          </p:cNvPr>
          <p:cNvSpPr/>
          <p:nvPr/>
        </p:nvSpPr>
        <p:spPr>
          <a:xfrm rot="3899784">
            <a:off x="9180519" y="3149357"/>
            <a:ext cx="2253056" cy="2712106"/>
          </a:xfrm>
          <a:prstGeom prst="rect">
            <a:avLst/>
          </a:prstGeom>
          <a:noFill/>
        </p:spPr>
        <p:txBody>
          <a:bodyPr wrap="none" lIns="91440" tIns="45720" rIns="91440" bIns="45720">
            <a:prstTxWarp prst="textArchUp">
              <a:avLst>
                <a:gd name="adj" fmla="val 12798896"/>
              </a:avLst>
            </a:prstTxWarp>
            <a:spAutoFit/>
          </a:bodyPr>
          <a:lstStyle/>
          <a:p>
            <a:pPr algn="ctr"/>
            <a:r>
              <a:rPr lang="en-US" sz="2000" b="1" dirty="0">
                <a:solidFill>
                  <a:srgbClr val="7F4F9F"/>
                </a:solidFill>
                <a:latin typeface="Calibri" panose="020F0502020204030204" pitchFamily="34" charset="0"/>
                <a:ea typeface="Calibri" panose="020F0502020204030204" pitchFamily="34" charset="0"/>
                <a:cs typeface="Calibri" panose="020F0502020204030204" pitchFamily="34" charset="0"/>
              </a:rPr>
              <a:t>Security Incident Response Platforms</a:t>
            </a:r>
            <a:endParaRPr lang="en-US" sz="2000" b="1" dirty="0">
              <a:solidFill>
                <a:srgbClr val="7F4F9F"/>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9BBC0342-F500-5CDD-85E5-275BCFBCE4FB}"/>
              </a:ext>
            </a:extLst>
          </p:cNvPr>
          <p:cNvSpPr/>
          <p:nvPr/>
        </p:nvSpPr>
        <p:spPr>
          <a:xfrm rot="18547514">
            <a:off x="8856572" y="3226941"/>
            <a:ext cx="2514229" cy="2771728"/>
          </a:xfrm>
          <a:prstGeom prst="rect">
            <a:avLst/>
          </a:prstGeom>
          <a:noFill/>
        </p:spPr>
        <p:txBody>
          <a:bodyPr wrap="none" lIns="91440" tIns="45720" rIns="91440" bIns="45720">
            <a:prstTxWarp prst="textArchUp">
              <a:avLst>
                <a:gd name="adj" fmla="val 12906871"/>
              </a:avLst>
            </a:prstTxWarp>
            <a:spAutoFit/>
          </a:bodyPr>
          <a:lstStyle/>
          <a:p>
            <a:pPr algn="ctr"/>
            <a:r>
              <a:rPr lang="en-US" sz="2000" b="1" dirty="0">
                <a:latin typeface="Calibri" panose="020F0502020204030204" pitchFamily="34" charset="0"/>
                <a:ea typeface="Calibri" panose="020F0502020204030204" pitchFamily="34" charset="0"/>
                <a:cs typeface="Calibri" panose="020F0502020204030204" pitchFamily="34" charset="0"/>
              </a:rPr>
              <a:t>Security Orchestration &amp; Automation</a:t>
            </a:r>
            <a:endParaRPr lang="en-US" sz="2000" b="1"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1CFAB8D5-E469-A8A1-B3D8-95A711C97DDF}"/>
              </a:ext>
            </a:extLst>
          </p:cNvPr>
          <p:cNvSpPr/>
          <p:nvPr/>
        </p:nvSpPr>
        <p:spPr>
          <a:xfrm rot="10800000">
            <a:off x="8954671" y="3441124"/>
            <a:ext cx="2514229" cy="2603293"/>
          </a:xfrm>
          <a:prstGeom prst="rect">
            <a:avLst/>
          </a:prstGeom>
          <a:noFill/>
        </p:spPr>
        <p:txBody>
          <a:bodyPr wrap="none" lIns="91440" tIns="45720" rIns="91440" bIns="45720">
            <a:prstTxWarp prst="textArchUp">
              <a:avLst>
                <a:gd name="adj" fmla="val 13489260"/>
              </a:avLst>
            </a:prstTxWarp>
            <a:spAutoFit/>
          </a:bodyPr>
          <a:lstStyle/>
          <a:p>
            <a:pPr algn="ctr"/>
            <a:r>
              <a:rPr lang="en-US" sz="2000" b="1" dirty="0">
                <a:latin typeface="Calibri" panose="020F0502020204030204" pitchFamily="34" charset="0"/>
                <a:ea typeface="Calibri" panose="020F0502020204030204" pitchFamily="34" charset="0"/>
                <a:cs typeface="Calibri" panose="020F0502020204030204" pitchFamily="34" charset="0"/>
              </a:rPr>
              <a:t>Threat Intelligence Platforms</a:t>
            </a:r>
            <a:endParaRPr lang="en-US" sz="2000" b="1" dirty="0">
              <a:effectLst/>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edg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TextShape 1"/>
          <p:cNvSpPr txBox="1"/>
          <p:nvPr/>
        </p:nvSpPr>
        <p:spPr>
          <a:xfrm>
            <a:off x="838081" y="1524001"/>
            <a:ext cx="3717875" cy="4655709"/>
          </a:xfrm>
          <a:prstGeom prst="rect">
            <a:avLst/>
          </a:prstGeom>
          <a:noFill/>
          <a:ln>
            <a:noFill/>
          </a:ln>
        </p:spPr>
        <p:txBody>
          <a:bodyPr lIns="91440" tIns="45720" rIns="91440" bIns="45720" anchor="t">
            <a:noAutofit/>
          </a:bodyPr>
          <a:lstStyle/>
          <a:p>
            <a:pPr marL="185738">
              <a:spcBef>
                <a:spcPts val="200"/>
              </a:spcBef>
              <a:spcAft>
                <a:spcPts val="1000"/>
              </a:spcAft>
              <a:buClr>
                <a:srgbClr val="838487"/>
              </a:buClr>
            </a:pPr>
            <a:r>
              <a:rPr lang="en-US" b="1" spc="-1" dirty="0">
                <a:solidFill>
                  <a:srgbClr val="838487"/>
                </a:solidFill>
                <a:latin typeface="Calibri"/>
                <a:ea typeface="Calibri"/>
                <a:cs typeface="Calibri"/>
              </a:rPr>
              <a:t>Main Components: </a:t>
            </a:r>
            <a:endParaRPr lang="el-GR" dirty="0">
              <a:latin typeface="Calibri"/>
              <a:ea typeface="Calibri"/>
              <a:cs typeface="Calibri"/>
            </a:endParaRPr>
          </a:p>
          <a:p>
            <a:pPr marL="644525" lvl="1" indent="-342900">
              <a:spcBef>
                <a:spcPts val="200"/>
              </a:spcBef>
              <a:spcAft>
                <a:spcPts val="200"/>
              </a:spcAft>
              <a:buClr>
                <a:srgbClr val="838487"/>
              </a:buClr>
              <a:buFont typeface="Wingdings" pitchFamily="2" charset="2"/>
              <a:buChar char="Ø"/>
            </a:pPr>
            <a:r>
              <a:rPr lang="en-US" sz="1650" i="1" spc="-1" dirty="0">
                <a:solidFill>
                  <a:srgbClr val="7F4F9F"/>
                </a:solidFill>
                <a:latin typeface="Calibri" panose="020F0502020204030204" pitchFamily="34" charset="0"/>
                <a:cs typeface="Calibri" panose="020F0502020204030204" pitchFamily="34" charset="0"/>
              </a:rPr>
              <a:t>Risk score normalization engine</a:t>
            </a:r>
            <a:r>
              <a:rPr lang="en-US" sz="1650" spc="-1" dirty="0">
                <a:solidFill>
                  <a:srgbClr val="838487"/>
                </a:solidFill>
                <a:latin typeface="Calibri" panose="020F0502020204030204" pitchFamily="34" charset="0"/>
                <a:cs typeface="Calibri" panose="020F0502020204030204" pitchFamily="34" charset="0"/>
              </a:rPr>
              <a:t>: it normalizes the incident data transforming values into anticipated data types and scales to facilitate risk-based response.</a:t>
            </a:r>
          </a:p>
          <a:p>
            <a:pPr marL="644525" lvl="1" indent="-342900">
              <a:spcBef>
                <a:spcPts val="200"/>
              </a:spcBef>
              <a:spcAft>
                <a:spcPts val="200"/>
              </a:spcAft>
              <a:buClr>
                <a:srgbClr val="838487"/>
              </a:buClr>
              <a:buFont typeface="Wingdings" pitchFamily="2" charset="2"/>
              <a:buChar char="Ø"/>
            </a:pPr>
            <a:r>
              <a:rPr lang="en-US" sz="1650" i="1" spc="-1" dirty="0">
                <a:solidFill>
                  <a:srgbClr val="7F4F9F"/>
                </a:solidFill>
                <a:latin typeface="Calibri" panose="020F0502020204030204" pitchFamily="34" charset="0"/>
                <a:cs typeface="Calibri" panose="020F0502020204030204" pitchFamily="34" charset="0"/>
              </a:rPr>
              <a:t>Optimization engine</a:t>
            </a:r>
            <a:r>
              <a:rPr lang="en-US" sz="1650" spc="-1" dirty="0">
                <a:solidFill>
                  <a:srgbClr val="838487"/>
                </a:solidFill>
                <a:latin typeface="Calibri" panose="020F0502020204030204" pitchFamily="34" charset="0"/>
                <a:cs typeface="Calibri" panose="020F0502020204030204" pitchFamily="34" charset="0"/>
              </a:rPr>
              <a:t>: it selects optimal response action(s) to a detected incident by employing optimization and ML algorithms.</a:t>
            </a:r>
          </a:p>
          <a:p>
            <a:pPr marL="644525" lvl="1" indent="-342900">
              <a:spcBef>
                <a:spcPts val="200"/>
              </a:spcBef>
              <a:spcAft>
                <a:spcPts val="200"/>
              </a:spcAft>
              <a:buClr>
                <a:srgbClr val="838487"/>
              </a:buClr>
              <a:buFont typeface="Wingdings" pitchFamily="2" charset="2"/>
              <a:buChar char="Ø"/>
            </a:pPr>
            <a:r>
              <a:rPr lang="en-US" sz="1650" i="1" spc="-1" dirty="0">
                <a:solidFill>
                  <a:srgbClr val="7F4F9F"/>
                </a:solidFill>
                <a:latin typeface="Calibri" panose="020F0502020204030204" pitchFamily="34" charset="0"/>
                <a:cs typeface="Calibri" panose="020F0502020204030204" pitchFamily="34" charset="0"/>
              </a:rPr>
              <a:t>STIX automation engine</a:t>
            </a:r>
            <a:r>
              <a:rPr lang="en-US" sz="1650" spc="-1" dirty="0">
                <a:solidFill>
                  <a:srgbClr val="838487"/>
                </a:solidFill>
                <a:latin typeface="Calibri" panose="020F0502020204030204" pitchFamily="34" charset="0"/>
                <a:cs typeface="Calibri" panose="020F0502020204030204" pitchFamily="34" charset="0"/>
              </a:rPr>
              <a:t>: it</a:t>
            </a:r>
            <a:r>
              <a:rPr lang="en-GB" sz="1650" spc="-1" dirty="0">
                <a:solidFill>
                  <a:srgbClr val="838487"/>
                </a:solidFill>
                <a:latin typeface="Calibri" panose="020F0502020204030204" pitchFamily="34" charset="0"/>
                <a:cs typeface="Calibri" panose="020F0502020204030204" pitchFamily="34" charset="0"/>
              </a:rPr>
              <a:t> shares t</a:t>
            </a:r>
            <a:r>
              <a:rPr lang="en-US" sz="1650" spc="-1" dirty="0">
                <a:solidFill>
                  <a:srgbClr val="838487"/>
                </a:solidFill>
                <a:latin typeface="Calibri" panose="020F0502020204030204" pitchFamily="34" charset="0"/>
                <a:cs typeface="Calibri" panose="020F0502020204030204" pitchFamily="34" charset="0"/>
              </a:rPr>
              <a:t>he selected incident response workflow </a:t>
            </a:r>
            <a:r>
              <a:rPr lang="en-GB" sz="1650" spc="-1" dirty="0">
                <a:solidFill>
                  <a:srgbClr val="838487"/>
                </a:solidFill>
                <a:latin typeface="Calibri" panose="020F0502020204030204" pitchFamily="34" charset="0"/>
                <a:cs typeface="Calibri" panose="020F0502020204030204" pitchFamily="34" charset="0"/>
              </a:rPr>
              <a:t>in the form of </a:t>
            </a:r>
            <a:r>
              <a:rPr lang="en-US" sz="1650" b="1" spc="-1" dirty="0">
                <a:solidFill>
                  <a:srgbClr val="838487"/>
                </a:solidFill>
                <a:latin typeface="Calibri" panose="020F0502020204030204" pitchFamily="34" charset="0"/>
                <a:cs typeface="Calibri" panose="020F0502020204030204" pitchFamily="34" charset="0"/>
              </a:rPr>
              <a:t>STIX-CACAO playbooks</a:t>
            </a:r>
            <a:r>
              <a:rPr lang="en-GR" sz="1650" b="1" spc="-1" dirty="0">
                <a:solidFill>
                  <a:srgbClr val="838487"/>
                </a:solidFill>
                <a:latin typeface="Calibri" panose="020F0502020204030204" pitchFamily="34" charset="0"/>
                <a:cs typeface="Calibri" panose="020F0502020204030204" pitchFamily="34" charset="0"/>
              </a:rPr>
              <a:t> </a:t>
            </a:r>
            <a:r>
              <a:rPr lang="en-US" sz="1650" spc="-1" dirty="0">
                <a:solidFill>
                  <a:srgbClr val="838487"/>
                </a:solidFill>
                <a:latin typeface="Calibri" panose="020F0502020204030204" pitchFamily="34" charset="0"/>
                <a:cs typeface="Calibri" panose="020F0502020204030204" pitchFamily="34" charset="0"/>
              </a:rPr>
              <a:t>enabling the </a:t>
            </a:r>
            <a:r>
              <a:rPr lang="en-GB" sz="1650" spc="-1" dirty="0">
                <a:solidFill>
                  <a:srgbClr val="838487"/>
                </a:solidFill>
                <a:latin typeface="Calibri" panose="020F0502020204030204" pitchFamily="34" charset="0"/>
                <a:cs typeface="Calibri" panose="020F0502020204030204" pitchFamily="34" charset="0"/>
              </a:rPr>
              <a:t>seamless exchange of threat intelligence with security platforms, like MISP</a:t>
            </a:r>
            <a:r>
              <a:rPr lang="en-GR" sz="1650" spc="-1" dirty="0">
                <a:solidFill>
                  <a:srgbClr val="838487"/>
                </a:solidFill>
                <a:latin typeface="Calibri" panose="020F0502020204030204" pitchFamily="34" charset="0"/>
                <a:cs typeface="Calibri" panose="020F0502020204030204" pitchFamily="34" charset="0"/>
              </a:rPr>
              <a:t>.</a:t>
            </a:r>
            <a:endParaRPr lang="en-GB" sz="1650" spc="-1" dirty="0">
              <a:solidFill>
                <a:srgbClr val="838487"/>
              </a:solidFill>
              <a:latin typeface="Calibri" panose="020F0502020204030204" pitchFamily="34" charset="0"/>
              <a:cs typeface="Calibri" panose="020F0502020204030204" pitchFamily="34" charset="0"/>
            </a:endParaRPr>
          </a:p>
        </p:txBody>
      </p:sp>
      <p:sp>
        <p:nvSpPr>
          <p:cNvPr id="4" name="TextShape 3">
            <a:extLst>
              <a:ext uri="{FF2B5EF4-FFF2-40B4-BE49-F238E27FC236}">
                <a16:creationId xmlns:a16="http://schemas.microsoft.com/office/drawing/2014/main" id="{0B60FA4B-6A48-B7DC-FEA1-E3959A849140}"/>
              </a:ext>
            </a:extLst>
          </p:cNvPr>
          <p:cNvSpPr txBox="1"/>
          <p:nvPr/>
        </p:nvSpPr>
        <p:spPr>
          <a:xfrm>
            <a:off x="11475900" y="6339802"/>
            <a:ext cx="456840" cy="364680"/>
          </a:xfrm>
          <a:prstGeom prst="rect">
            <a:avLst/>
          </a:prstGeom>
          <a:noFill/>
          <a:ln>
            <a:noFill/>
          </a:ln>
        </p:spPr>
        <p:txBody>
          <a:bodyPr lIns="90000" tIns="45000" rIns="90000" bIns="45000">
            <a:noAutofit/>
          </a:bodyPr>
          <a:lstStyle/>
          <a:p>
            <a:pPr>
              <a:lnSpc>
                <a:spcPct val="100000"/>
              </a:lnSpc>
            </a:pPr>
            <a:fld id="{6ED50FE8-5B6B-4B70-A123-5BCD4882C9C5}" type="slidenum">
              <a:rPr lang="en-US" sz="1100" b="0" strike="noStrike" spc="-1">
                <a:solidFill>
                  <a:srgbClr val="838487"/>
                </a:solidFill>
                <a:latin typeface="Calibri"/>
              </a:rPr>
              <a:t>32</a:t>
            </a:fld>
            <a:endParaRPr lang="en-US" sz="1100" b="0" strike="noStrike" spc="-1">
              <a:latin typeface="Times New Roman"/>
            </a:endParaRPr>
          </a:p>
        </p:txBody>
      </p:sp>
      <p:pic>
        <p:nvPicPr>
          <p:cNvPr id="5" name="Picture 4">
            <a:extLst>
              <a:ext uri="{FF2B5EF4-FFF2-40B4-BE49-F238E27FC236}">
                <a16:creationId xmlns:a16="http://schemas.microsoft.com/office/drawing/2014/main" id="{8421D837-D76D-9066-1A01-B395CDA68F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5956" y="1804402"/>
            <a:ext cx="7376783" cy="3923593"/>
          </a:xfrm>
          <a:prstGeom prst="rect">
            <a:avLst/>
          </a:prstGeom>
        </p:spPr>
      </p:pic>
      <p:sp>
        <p:nvSpPr>
          <p:cNvPr id="3" name="Title 1">
            <a:extLst>
              <a:ext uri="{FF2B5EF4-FFF2-40B4-BE49-F238E27FC236}">
                <a16:creationId xmlns:a16="http://schemas.microsoft.com/office/drawing/2014/main" id="{3B93327B-4DAE-536D-C600-FB17D958A279}"/>
              </a:ext>
            </a:extLst>
          </p:cNvPr>
          <p:cNvSpPr txBox="1">
            <a:spLocks/>
          </p:cNvSpPr>
          <p:nvPr/>
        </p:nvSpPr>
        <p:spPr>
          <a:xfrm>
            <a:off x="990600" y="488951"/>
            <a:ext cx="8686800" cy="1035050"/>
          </a:xfrm>
          <a:prstGeom prst="rect">
            <a:avLst/>
          </a:prstGeom>
        </p:spPr>
        <p:txBody>
          <a:bodyPr/>
          <a:lstStyle>
            <a:lvl1pPr algn="l" defTabSz="914400" rtl="0" eaLnBrk="1" latinLnBrk="0" hangingPunct="1">
              <a:lnSpc>
                <a:spcPct val="90000"/>
              </a:lnSpc>
              <a:spcBef>
                <a:spcPct val="0"/>
              </a:spcBef>
              <a:buNone/>
              <a:defRPr sz="4000" kern="1200">
                <a:solidFill>
                  <a:srgbClr val="838487"/>
                </a:solidFill>
                <a:latin typeface="+mn-lt"/>
                <a:ea typeface="+mj-ea"/>
                <a:cs typeface="+mj-cs"/>
              </a:defRPr>
            </a:lvl1pPr>
          </a:lstStyle>
          <a:p>
            <a:r>
              <a:rPr lang="el-GR" dirty="0"/>
              <a:t>RRR </a:t>
            </a:r>
            <a:r>
              <a:rPr lang="en-GB" dirty="0"/>
              <a:t>Architecture</a:t>
            </a:r>
          </a:p>
        </p:txBody>
      </p:sp>
      <p:sp>
        <p:nvSpPr>
          <p:cNvPr id="2" name="TextBox 1">
            <a:extLst>
              <a:ext uri="{FF2B5EF4-FFF2-40B4-BE49-F238E27FC236}">
                <a16:creationId xmlns:a16="http://schemas.microsoft.com/office/drawing/2014/main" id="{01E274F7-F8A3-F550-A785-491167E3D87E}"/>
              </a:ext>
            </a:extLst>
          </p:cNvPr>
          <p:cNvSpPr txBox="1"/>
          <p:nvPr/>
        </p:nvSpPr>
        <p:spPr>
          <a:xfrm>
            <a:off x="6701456" y="5880510"/>
            <a:ext cx="3915342" cy="292388"/>
          </a:xfrm>
          <a:prstGeom prst="rect">
            <a:avLst/>
          </a:prstGeom>
          <a:noFill/>
        </p:spPr>
        <p:txBody>
          <a:bodyPr wrap="square">
            <a:spAutoFit/>
          </a:bodyPr>
          <a:lstStyle/>
          <a:p>
            <a:pPr algn="ctr"/>
            <a:r>
              <a:rPr lang="en-US" sz="1300" i="1" dirty="0">
                <a:latin typeface="Calibri" panose="020F0502020204030204" pitchFamily="34" charset="0"/>
                <a:ea typeface="Calibri" panose="020F0502020204030204" pitchFamily="34" charset="0"/>
                <a:cs typeface="Calibri" panose="020F0502020204030204" pitchFamily="34" charset="0"/>
              </a:rPr>
              <a:t>RRR’s Reference Architecture</a:t>
            </a:r>
            <a:endParaRPr lang="en-US" sz="1300" i="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982935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75D68CE-1749-A5A8-5754-D565C80E06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5956" y="1804402"/>
            <a:ext cx="7376783" cy="3923593"/>
          </a:xfrm>
          <a:prstGeom prst="rect">
            <a:avLst/>
          </a:prstGeom>
        </p:spPr>
      </p:pic>
      <p:sp>
        <p:nvSpPr>
          <p:cNvPr id="159" name="TextShape 1"/>
          <p:cNvSpPr txBox="1"/>
          <p:nvPr/>
        </p:nvSpPr>
        <p:spPr>
          <a:xfrm>
            <a:off x="838080" y="1684093"/>
            <a:ext cx="3727487" cy="4655709"/>
          </a:xfrm>
          <a:prstGeom prst="rect">
            <a:avLst/>
          </a:prstGeom>
          <a:noFill/>
          <a:ln>
            <a:noFill/>
          </a:ln>
        </p:spPr>
        <p:txBody>
          <a:bodyPr lIns="91440" tIns="45720" rIns="91440" bIns="45720" anchor="t">
            <a:noAutofit/>
          </a:bodyPr>
          <a:lstStyle/>
          <a:p>
            <a:pPr marL="635">
              <a:spcBef>
                <a:spcPts val="200"/>
              </a:spcBef>
              <a:spcAft>
                <a:spcPts val="200"/>
              </a:spcAft>
              <a:buClr>
                <a:srgbClr val="838487"/>
              </a:buClr>
            </a:pPr>
            <a:r>
              <a:rPr lang="en-GB" sz="1700" spc="-1" dirty="0">
                <a:solidFill>
                  <a:srgbClr val="838487"/>
                </a:solidFill>
                <a:latin typeface="Calibri" panose="020F0502020204030204" pitchFamily="34" charset="0"/>
                <a:cs typeface="Calibri" panose="020F0502020204030204" pitchFamily="34" charset="0"/>
              </a:rPr>
              <a:t>RRR’s incident response methodology is in line with the NIST framework for incident handling described in the Computer Security Incident Handling Guide (NIST SP 800-61).</a:t>
            </a:r>
            <a:endParaRPr lang="en-GB" sz="1700" spc="-1" dirty="0">
              <a:solidFill>
                <a:schemeClr val="accent2"/>
              </a:solidFill>
              <a:latin typeface="Calibri" panose="020F0502020204030204" pitchFamily="34" charset="0"/>
              <a:cs typeface="Calibri" panose="020F0502020204030204" pitchFamily="34" charset="0"/>
            </a:endParaRPr>
          </a:p>
        </p:txBody>
      </p:sp>
      <p:sp>
        <p:nvSpPr>
          <p:cNvPr id="4" name="TextShape 3">
            <a:extLst>
              <a:ext uri="{FF2B5EF4-FFF2-40B4-BE49-F238E27FC236}">
                <a16:creationId xmlns:a16="http://schemas.microsoft.com/office/drawing/2014/main" id="{0B60FA4B-6A48-B7DC-FEA1-E3959A849140}"/>
              </a:ext>
            </a:extLst>
          </p:cNvPr>
          <p:cNvSpPr txBox="1"/>
          <p:nvPr/>
        </p:nvSpPr>
        <p:spPr>
          <a:xfrm>
            <a:off x="11475900" y="6339802"/>
            <a:ext cx="456840" cy="364680"/>
          </a:xfrm>
          <a:prstGeom prst="rect">
            <a:avLst/>
          </a:prstGeom>
          <a:noFill/>
          <a:ln>
            <a:noFill/>
          </a:ln>
        </p:spPr>
        <p:txBody>
          <a:bodyPr lIns="90000" tIns="45000" rIns="90000" bIns="45000">
            <a:noAutofit/>
          </a:bodyPr>
          <a:lstStyle/>
          <a:p>
            <a:pPr>
              <a:lnSpc>
                <a:spcPct val="100000"/>
              </a:lnSpc>
            </a:pPr>
            <a:fld id="{6ED50FE8-5B6B-4B70-A123-5BCD4882C9C5}" type="slidenum">
              <a:rPr lang="en-US" sz="1100" b="0" strike="noStrike" spc="-1">
                <a:solidFill>
                  <a:srgbClr val="838487"/>
                </a:solidFill>
                <a:latin typeface="Calibri"/>
              </a:rPr>
              <a:t>33</a:t>
            </a:fld>
            <a:endParaRPr lang="en-US" sz="1100" b="0" strike="noStrike" spc="-1">
              <a:latin typeface="Times New Roman"/>
            </a:endParaRPr>
          </a:p>
        </p:txBody>
      </p:sp>
      <p:sp>
        <p:nvSpPr>
          <p:cNvPr id="6" name="TextBox 5">
            <a:extLst>
              <a:ext uri="{FF2B5EF4-FFF2-40B4-BE49-F238E27FC236}">
                <a16:creationId xmlns:a16="http://schemas.microsoft.com/office/drawing/2014/main" id="{D5E64A50-439F-35F8-6151-E55C11968DC8}"/>
              </a:ext>
            </a:extLst>
          </p:cNvPr>
          <p:cNvSpPr txBox="1"/>
          <p:nvPr/>
        </p:nvSpPr>
        <p:spPr>
          <a:xfrm>
            <a:off x="6701456" y="5880510"/>
            <a:ext cx="3915342" cy="292388"/>
          </a:xfrm>
          <a:prstGeom prst="rect">
            <a:avLst/>
          </a:prstGeom>
          <a:noFill/>
        </p:spPr>
        <p:txBody>
          <a:bodyPr wrap="square">
            <a:spAutoFit/>
          </a:bodyPr>
          <a:lstStyle/>
          <a:p>
            <a:pPr algn="ctr"/>
            <a:r>
              <a:rPr lang="en-US" sz="1300" i="1" dirty="0">
                <a:latin typeface="Calibri" panose="020F0502020204030204" pitchFamily="34" charset="0"/>
                <a:ea typeface="Calibri" panose="020F0502020204030204" pitchFamily="34" charset="0"/>
                <a:cs typeface="Calibri" panose="020F0502020204030204" pitchFamily="34" charset="0"/>
              </a:rPr>
              <a:t>RRR’s Incident Response Methodology</a:t>
            </a:r>
            <a:endParaRPr lang="en-US" sz="1300" i="1"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46366861-2067-2194-D575-673AB702E0C5}"/>
              </a:ext>
            </a:extLst>
          </p:cNvPr>
          <p:cNvPicPr>
            <a:picLocks noChangeAspect="1"/>
          </p:cNvPicPr>
          <p:nvPr/>
        </p:nvPicPr>
        <p:blipFill rotWithShape="1">
          <a:blip r:embed="rId4">
            <a:extLst>
              <a:ext uri="{28A0092B-C50C-407E-A947-70E740481C1C}">
                <a14:useLocalDpi xmlns:a14="http://schemas.microsoft.com/office/drawing/2010/main" val="0"/>
              </a:ext>
            </a:extLst>
          </a:blip>
          <a:srcRect b="17424"/>
          <a:stretch/>
        </p:blipFill>
        <p:spPr>
          <a:xfrm>
            <a:off x="778750" y="3343662"/>
            <a:ext cx="3786817" cy="1609344"/>
          </a:xfrm>
          <a:prstGeom prst="rect">
            <a:avLst/>
          </a:prstGeom>
        </p:spPr>
      </p:pic>
      <p:sp>
        <p:nvSpPr>
          <p:cNvPr id="19" name="TextBox 18">
            <a:extLst>
              <a:ext uri="{FF2B5EF4-FFF2-40B4-BE49-F238E27FC236}">
                <a16:creationId xmlns:a16="http://schemas.microsoft.com/office/drawing/2014/main" id="{68AAAE43-4E86-0AEE-DDCC-6D266C8C1DAD}"/>
              </a:ext>
            </a:extLst>
          </p:cNvPr>
          <p:cNvSpPr txBox="1"/>
          <p:nvPr/>
        </p:nvSpPr>
        <p:spPr>
          <a:xfrm>
            <a:off x="615247" y="4974133"/>
            <a:ext cx="3915342" cy="292388"/>
          </a:xfrm>
          <a:prstGeom prst="rect">
            <a:avLst/>
          </a:prstGeom>
          <a:noFill/>
        </p:spPr>
        <p:txBody>
          <a:bodyPr wrap="square">
            <a:spAutoFit/>
          </a:bodyPr>
          <a:lstStyle/>
          <a:p>
            <a:pPr algn="ctr"/>
            <a:r>
              <a:rPr lang="en-US" sz="1300" i="1">
                <a:latin typeface="Calibri" panose="020F0502020204030204" pitchFamily="34" charset="0"/>
                <a:ea typeface="Calibri" panose="020F0502020204030204" pitchFamily="34" charset="0"/>
                <a:cs typeface="Calibri" panose="020F0502020204030204" pitchFamily="34" charset="0"/>
              </a:rPr>
              <a:t>The NIST Incident Response LifeCycle</a:t>
            </a:r>
            <a:endParaRPr lang="en-US" sz="1300" i="1">
              <a:effectLst/>
              <a:latin typeface="Calibri" panose="020F0502020204030204" pitchFamily="34" charset="0"/>
              <a:ea typeface="Calibri" panose="020F0502020204030204" pitchFamily="34" charset="0"/>
              <a:cs typeface="Calibri" panose="020F0502020204030204" pitchFamily="34" charset="0"/>
            </a:endParaRPr>
          </a:p>
        </p:txBody>
      </p:sp>
      <p:grpSp>
        <p:nvGrpSpPr>
          <p:cNvPr id="10" name="Group 9">
            <a:extLst>
              <a:ext uri="{FF2B5EF4-FFF2-40B4-BE49-F238E27FC236}">
                <a16:creationId xmlns:a16="http://schemas.microsoft.com/office/drawing/2014/main" id="{ED527550-9C23-06EC-D943-A85B926F1288}"/>
              </a:ext>
            </a:extLst>
          </p:cNvPr>
          <p:cNvGrpSpPr/>
          <p:nvPr/>
        </p:nvGrpSpPr>
        <p:grpSpPr>
          <a:xfrm>
            <a:off x="5024406" y="1820972"/>
            <a:ext cx="6916428" cy="3938400"/>
            <a:chOff x="5024406" y="1820972"/>
            <a:chExt cx="6916428" cy="3938400"/>
          </a:xfrm>
        </p:grpSpPr>
        <p:sp>
          <p:nvSpPr>
            <p:cNvPr id="5" name="Rounded Rectangle 4">
              <a:extLst>
                <a:ext uri="{FF2B5EF4-FFF2-40B4-BE49-F238E27FC236}">
                  <a16:creationId xmlns:a16="http://schemas.microsoft.com/office/drawing/2014/main" id="{4A05FFC0-AF05-F5B7-004C-35A0FBE900E4}"/>
                </a:ext>
              </a:extLst>
            </p:cNvPr>
            <p:cNvSpPr/>
            <p:nvPr/>
          </p:nvSpPr>
          <p:spPr>
            <a:xfrm>
              <a:off x="5074377" y="3915637"/>
              <a:ext cx="1097280" cy="1843733"/>
            </a:xfrm>
            <a:prstGeom prst="roundRect">
              <a:avLst>
                <a:gd name="adj" fmla="val 6562"/>
              </a:avLst>
            </a:prstGeom>
            <a:solidFill>
              <a:schemeClr val="bg1">
                <a:lumMod val="85000"/>
                <a:alpha val="44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latin typeface="Calibri" panose="020F0502020204030204" pitchFamily="34" charset="0"/>
                <a:cs typeface="Calibri" panose="020F0502020204030204" pitchFamily="34" charset="0"/>
              </a:endParaRPr>
            </a:p>
          </p:txBody>
        </p:sp>
        <p:sp>
          <p:nvSpPr>
            <p:cNvPr id="7" name="Rounded Rectangle 6">
              <a:extLst>
                <a:ext uri="{FF2B5EF4-FFF2-40B4-BE49-F238E27FC236}">
                  <a16:creationId xmlns:a16="http://schemas.microsoft.com/office/drawing/2014/main" id="{388A017B-C5C9-645D-3598-A20B97F59012}"/>
                </a:ext>
              </a:extLst>
            </p:cNvPr>
            <p:cNvSpPr/>
            <p:nvPr/>
          </p:nvSpPr>
          <p:spPr>
            <a:xfrm>
              <a:off x="5475157" y="2585909"/>
              <a:ext cx="5013873" cy="716085"/>
            </a:xfrm>
            <a:prstGeom prst="roundRect">
              <a:avLst>
                <a:gd name="adj" fmla="val 6239"/>
              </a:avLst>
            </a:prstGeom>
            <a:solidFill>
              <a:srgbClr val="89C2CB">
                <a:alpha val="35000"/>
              </a:srgbClr>
            </a:solidFill>
            <a:ln>
              <a:solidFill>
                <a:srgbClr val="2F90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latin typeface="Calibri" panose="020F0502020204030204" pitchFamily="34" charset="0"/>
                <a:cs typeface="Calibri" panose="020F0502020204030204" pitchFamily="34" charset="0"/>
              </a:endParaRPr>
            </a:p>
          </p:txBody>
        </p:sp>
        <p:sp>
          <p:nvSpPr>
            <p:cNvPr id="8" name="Rounded Rectangle 7">
              <a:extLst>
                <a:ext uri="{FF2B5EF4-FFF2-40B4-BE49-F238E27FC236}">
                  <a16:creationId xmlns:a16="http://schemas.microsoft.com/office/drawing/2014/main" id="{FCF48D6A-0B6B-E7DD-48DE-614F734EA106}"/>
                </a:ext>
              </a:extLst>
            </p:cNvPr>
            <p:cNvSpPr/>
            <p:nvPr/>
          </p:nvSpPr>
          <p:spPr>
            <a:xfrm>
              <a:off x="6171658" y="3301994"/>
              <a:ext cx="4317372" cy="2457378"/>
            </a:xfrm>
            <a:prstGeom prst="roundRect">
              <a:avLst>
                <a:gd name="adj" fmla="val 2944"/>
              </a:avLst>
            </a:prstGeom>
            <a:solidFill>
              <a:srgbClr val="89C2CB">
                <a:alpha val="35000"/>
              </a:srgbClr>
            </a:solidFill>
            <a:ln>
              <a:solidFill>
                <a:srgbClr val="2F90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lt1"/>
                </a:solidFill>
                <a:latin typeface="Calibri" panose="020F0502020204030204" pitchFamily="34" charset="0"/>
                <a:cs typeface="Calibri" panose="020F0502020204030204" pitchFamily="34" charset="0"/>
              </a:endParaRPr>
            </a:p>
          </p:txBody>
        </p:sp>
        <p:sp>
          <p:nvSpPr>
            <p:cNvPr id="9" name="Rounded Rectangle 8">
              <a:extLst>
                <a:ext uri="{FF2B5EF4-FFF2-40B4-BE49-F238E27FC236}">
                  <a16:creationId xmlns:a16="http://schemas.microsoft.com/office/drawing/2014/main" id="{162A4B81-13B0-ED3D-F07E-1B2F0D467A42}"/>
                </a:ext>
              </a:extLst>
            </p:cNvPr>
            <p:cNvSpPr/>
            <p:nvPr/>
          </p:nvSpPr>
          <p:spPr>
            <a:xfrm>
              <a:off x="10532101" y="2561458"/>
              <a:ext cx="1406785" cy="3197913"/>
            </a:xfrm>
            <a:prstGeom prst="roundRect">
              <a:avLst>
                <a:gd name="adj" fmla="val 3548"/>
              </a:avLst>
            </a:prstGeom>
            <a:solidFill>
              <a:schemeClr val="accent6">
                <a:lumMod val="20000"/>
                <a:lumOff val="80000"/>
                <a:alpha val="44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0A58C21B-F1E3-7CCC-9233-4B8265E1C913}"/>
                </a:ext>
              </a:extLst>
            </p:cNvPr>
            <p:cNvSpPr txBox="1"/>
            <p:nvPr/>
          </p:nvSpPr>
          <p:spPr>
            <a:xfrm>
              <a:off x="5079827" y="3860979"/>
              <a:ext cx="1074333" cy="307777"/>
            </a:xfrm>
            <a:prstGeom prst="rect">
              <a:avLst/>
            </a:prstGeom>
            <a:noFill/>
          </p:spPr>
          <p:txBody>
            <a:bodyPr wrap="none" rtlCol="0">
              <a:spAutoFit/>
            </a:bodyPr>
            <a:lstStyle/>
            <a:p>
              <a:r>
                <a:rPr lang="en-GB" sz="1400" b="1" i="1">
                  <a:solidFill>
                    <a:schemeClr val="tx1">
                      <a:lumMod val="75000"/>
                    </a:schemeClr>
                  </a:solidFill>
                  <a:latin typeface="Calibri" panose="020F0502020204030204" pitchFamily="34" charset="0"/>
                  <a:cs typeface="Calibri" panose="020F0502020204030204" pitchFamily="34" charset="0"/>
                </a:rPr>
                <a:t>Preparation</a:t>
              </a:r>
            </a:p>
          </p:txBody>
        </p:sp>
        <p:sp>
          <p:nvSpPr>
            <p:cNvPr id="12" name="TextBox 11">
              <a:extLst>
                <a:ext uri="{FF2B5EF4-FFF2-40B4-BE49-F238E27FC236}">
                  <a16:creationId xmlns:a16="http://schemas.microsoft.com/office/drawing/2014/main" id="{2537D3EF-98C1-455C-6561-4F5E478DCFAC}"/>
                </a:ext>
              </a:extLst>
            </p:cNvPr>
            <p:cNvSpPr txBox="1"/>
            <p:nvPr/>
          </p:nvSpPr>
          <p:spPr>
            <a:xfrm>
              <a:off x="6388634" y="3230900"/>
              <a:ext cx="2809458" cy="307777"/>
            </a:xfrm>
            <a:prstGeom prst="rect">
              <a:avLst/>
            </a:prstGeom>
            <a:noFill/>
          </p:spPr>
          <p:txBody>
            <a:bodyPr wrap="square" rtlCol="0">
              <a:spAutoFit/>
            </a:bodyPr>
            <a:lstStyle/>
            <a:p>
              <a:pPr algn="ctr"/>
              <a:r>
                <a:rPr lang="en-GB" sz="1400" b="1" i="1" dirty="0">
                  <a:solidFill>
                    <a:srgbClr val="2F908F"/>
                  </a:solidFill>
                  <a:latin typeface="Calibri" panose="020F0502020204030204" pitchFamily="34" charset="0"/>
                  <a:cs typeface="Calibri" panose="020F0502020204030204" pitchFamily="34" charset="0"/>
                </a:rPr>
                <a:t>Detection &amp; Analysis</a:t>
              </a:r>
            </a:p>
          </p:txBody>
        </p:sp>
        <p:sp>
          <p:nvSpPr>
            <p:cNvPr id="16" name="Rounded Rectangle 15">
              <a:extLst>
                <a:ext uri="{FF2B5EF4-FFF2-40B4-BE49-F238E27FC236}">
                  <a16:creationId xmlns:a16="http://schemas.microsoft.com/office/drawing/2014/main" id="{A49BE03D-1272-9BB6-8DE8-5F4B6182D87A}"/>
                </a:ext>
              </a:extLst>
            </p:cNvPr>
            <p:cNvSpPr/>
            <p:nvPr/>
          </p:nvSpPr>
          <p:spPr>
            <a:xfrm>
              <a:off x="5024406" y="1821422"/>
              <a:ext cx="2986775" cy="722376"/>
            </a:xfrm>
            <a:prstGeom prst="roundRect">
              <a:avLst>
                <a:gd name="adj" fmla="val 6239"/>
              </a:avLst>
            </a:prstGeom>
            <a:solidFill>
              <a:schemeClr val="accent5">
                <a:lumMod val="40000"/>
                <a:lumOff val="60000"/>
                <a:alpha val="44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FCF86C36-A9AC-48E6-FAC4-7D1FD4CF28E1}"/>
                </a:ext>
              </a:extLst>
            </p:cNvPr>
            <p:cNvSpPr txBox="1"/>
            <p:nvPr/>
          </p:nvSpPr>
          <p:spPr>
            <a:xfrm>
              <a:off x="5578882" y="1964919"/>
              <a:ext cx="1750544" cy="307777"/>
            </a:xfrm>
            <a:prstGeom prst="rect">
              <a:avLst/>
            </a:prstGeom>
            <a:noFill/>
          </p:spPr>
          <p:txBody>
            <a:bodyPr wrap="none" rtlCol="0">
              <a:spAutoFit/>
            </a:bodyPr>
            <a:lstStyle/>
            <a:p>
              <a:r>
                <a:rPr lang="en-GB" sz="1400" b="1" i="1" dirty="0">
                  <a:solidFill>
                    <a:schemeClr val="accent5">
                      <a:lumMod val="75000"/>
                    </a:schemeClr>
                  </a:solidFill>
                  <a:latin typeface="Calibri" panose="020F0502020204030204" pitchFamily="34" charset="0"/>
                  <a:cs typeface="Calibri" panose="020F0502020204030204" pitchFamily="34" charset="0"/>
                </a:rPr>
                <a:t>Post Incident Activity</a:t>
              </a:r>
            </a:p>
          </p:txBody>
        </p:sp>
        <p:sp>
          <p:nvSpPr>
            <p:cNvPr id="2" name="Rounded Rectangle 1">
              <a:extLst>
                <a:ext uri="{FF2B5EF4-FFF2-40B4-BE49-F238E27FC236}">
                  <a16:creationId xmlns:a16="http://schemas.microsoft.com/office/drawing/2014/main" id="{606BA437-C44C-2573-C64C-075A65A4EFDB}"/>
                </a:ext>
              </a:extLst>
            </p:cNvPr>
            <p:cNvSpPr/>
            <p:nvPr/>
          </p:nvSpPr>
          <p:spPr>
            <a:xfrm>
              <a:off x="8017328" y="1820972"/>
              <a:ext cx="3915411" cy="722376"/>
            </a:xfrm>
            <a:prstGeom prst="roundRect">
              <a:avLst>
                <a:gd name="adj" fmla="val 12043"/>
              </a:avLst>
            </a:prstGeom>
            <a:solidFill>
              <a:schemeClr val="accent6">
                <a:lumMod val="20000"/>
                <a:lumOff val="80000"/>
                <a:alpha val="44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11ECB3F3-30D2-6777-0B97-2F9D799D92A7}"/>
                </a:ext>
              </a:extLst>
            </p:cNvPr>
            <p:cNvSpPr txBox="1"/>
            <p:nvPr/>
          </p:nvSpPr>
          <p:spPr>
            <a:xfrm>
              <a:off x="9678998" y="2284368"/>
              <a:ext cx="2261836" cy="523220"/>
            </a:xfrm>
            <a:prstGeom prst="rect">
              <a:avLst/>
            </a:prstGeom>
            <a:noFill/>
          </p:spPr>
          <p:txBody>
            <a:bodyPr wrap="square" rtlCol="0">
              <a:spAutoFit/>
            </a:bodyPr>
            <a:lstStyle/>
            <a:p>
              <a:pPr algn="r"/>
              <a:r>
                <a:rPr lang="en-GB" sz="1400" b="1" i="1" dirty="0">
                  <a:solidFill>
                    <a:srgbClr val="7F4F9F"/>
                  </a:solidFill>
                  <a:latin typeface="Calibri" panose="020F0502020204030204" pitchFamily="34" charset="0"/>
                  <a:cs typeface="Calibri" panose="020F0502020204030204" pitchFamily="34" charset="0"/>
                </a:rPr>
                <a:t>Containment, Eradication  &amp; Recovery</a:t>
              </a:r>
            </a:p>
          </p:txBody>
        </p:sp>
      </p:grpSp>
      <p:sp>
        <p:nvSpPr>
          <p:cNvPr id="3" name="Title 1">
            <a:extLst>
              <a:ext uri="{FF2B5EF4-FFF2-40B4-BE49-F238E27FC236}">
                <a16:creationId xmlns:a16="http://schemas.microsoft.com/office/drawing/2014/main" id="{6C52AEB7-1D5A-ABC6-274A-908F80F4B7FF}"/>
              </a:ext>
            </a:extLst>
          </p:cNvPr>
          <p:cNvSpPr txBox="1">
            <a:spLocks/>
          </p:cNvSpPr>
          <p:nvPr/>
        </p:nvSpPr>
        <p:spPr>
          <a:xfrm>
            <a:off x="838200" y="336551"/>
            <a:ext cx="8686800" cy="1035050"/>
          </a:xfrm>
          <a:prstGeom prst="rect">
            <a:avLst/>
          </a:prstGeom>
        </p:spPr>
        <p:txBody>
          <a:bodyPr>
            <a:normAutofit/>
          </a:bodyPr>
          <a:lstStyle>
            <a:lvl1pPr algn="l" defTabSz="914400" rtl="0" eaLnBrk="1" latinLnBrk="0" hangingPunct="1">
              <a:lnSpc>
                <a:spcPct val="90000"/>
              </a:lnSpc>
              <a:spcBef>
                <a:spcPct val="0"/>
              </a:spcBef>
              <a:buNone/>
              <a:defRPr sz="4000" kern="1200">
                <a:solidFill>
                  <a:srgbClr val="838487"/>
                </a:solidFill>
                <a:latin typeface="+mn-lt"/>
                <a:ea typeface="+mj-ea"/>
                <a:cs typeface="+mj-cs"/>
              </a:defRPr>
            </a:lvl1pPr>
          </a:lstStyle>
          <a:p>
            <a:r>
              <a:rPr lang="en-GB" dirty="0"/>
              <a:t>Incident Response Methodology</a:t>
            </a:r>
          </a:p>
          <a:p>
            <a:r>
              <a:rPr lang="en-GB" sz="2400" dirty="0">
                <a:solidFill>
                  <a:schemeClr val="accent1">
                    <a:lumMod val="60000"/>
                    <a:lumOff val="40000"/>
                  </a:schemeClr>
                </a:solidFill>
              </a:rPr>
              <a:t>Compliance with NIST</a:t>
            </a:r>
          </a:p>
        </p:txBody>
      </p:sp>
    </p:spTree>
    <p:extLst>
      <p:ext uri="{BB962C8B-B14F-4D97-AF65-F5344CB8AC3E}">
        <p14:creationId xmlns:p14="http://schemas.microsoft.com/office/powerpoint/2010/main" val="383045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D29282C-9384-776F-FB57-C3841C8770D2}"/>
              </a:ext>
            </a:extLst>
          </p:cNvPr>
          <p:cNvSpPr txBox="1"/>
          <p:nvPr/>
        </p:nvSpPr>
        <p:spPr>
          <a:xfrm>
            <a:off x="9946460" y="162368"/>
            <a:ext cx="1757860" cy="1582990"/>
          </a:xfrm>
          <a:prstGeom prst="roundRect">
            <a:avLst>
              <a:gd name="adj" fmla="val 0"/>
            </a:avLst>
          </a:prstGeom>
          <a:solidFill>
            <a:schemeClr val="bg1"/>
          </a:solidFill>
          <a:ln>
            <a:solidFill>
              <a:schemeClr val="bg1"/>
            </a:solidFill>
          </a:ln>
        </p:spPr>
        <p:style>
          <a:lnRef idx="1">
            <a:schemeClr val="accent1"/>
          </a:lnRef>
          <a:fillRef idx="2">
            <a:schemeClr val="accent1"/>
          </a:fillRef>
          <a:effectRef idx="1">
            <a:schemeClr val="accent1"/>
          </a:effectRef>
          <a:fontRef idx="minor">
            <a:schemeClr val="dk1"/>
          </a:fontRef>
        </p:style>
        <p:txBody>
          <a:bodyPr wrap="square">
            <a:noAutofit/>
          </a:bodyPr>
          <a:lstStyle>
            <a:defPPr>
              <a:defRPr lang="en-US"/>
            </a:defPPr>
            <a:lvl1pPr algn="ctr">
              <a:defRPr sz="1400" i="1">
                <a:solidFill>
                  <a:schemeClr val="bg1"/>
                </a:solidFill>
                <a:latin typeface="Calibri" panose="020F0502020204030204" pitchFamily="34" charset="0"/>
                <a:cs typeface="Calibri" panose="020F050202020403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endParaRPr lang="en-GB"/>
          </a:p>
        </p:txBody>
      </p:sp>
      <p:sp>
        <p:nvSpPr>
          <p:cNvPr id="4" name="TextShape 3">
            <a:extLst>
              <a:ext uri="{FF2B5EF4-FFF2-40B4-BE49-F238E27FC236}">
                <a16:creationId xmlns:a16="http://schemas.microsoft.com/office/drawing/2014/main" id="{0B60FA4B-6A48-B7DC-FEA1-E3959A849140}"/>
              </a:ext>
            </a:extLst>
          </p:cNvPr>
          <p:cNvSpPr txBox="1"/>
          <p:nvPr/>
        </p:nvSpPr>
        <p:spPr>
          <a:xfrm>
            <a:off x="11475900" y="6339802"/>
            <a:ext cx="456840" cy="364680"/>
          </a:xfrm>
          <a:prstGeom prst="rect">
            <a:avLst/>
          </a:prstGeom>
          <a:noFill/>
          <a:ln>
            <a:noFill/>
          </a:ln>
        </p:spPr>
        <p:txBody>
          <a:bodyPr lIns="90000" tIns="45000" rIns="90000" bIns="45000">
            <a:noAutofit/>
          </a:bodyPr>
          <a:lstStyle/>
          <a:p>
            <a:pPr>
              <a:lnSpc>
                <a:spcPct val="100000"/>
              </a:lnSpc>
            </a:pPr>
            <a:fld id="{6ED50FE8-5B6B-4B70-A123-5BCD4882C9C5}" type="slidenum">
              <a:rPr lang="en-US" sz="1100" b="0" strike="noStrike" spc="-1">
                <a:solidFill>
                  <a:srgbClr val="838487"/>
                </a:solidFill>
                <a:latin typeface="Calibri"/>
              </a:rPr>
              <a:t>34</a:t>
            </a:fld>
            <a:endParaRPr lang="en-US" sz="1100" b="0" strike="noStrike" spc="-1">
              <a:latin typeface="Times New Roman"/>
            </a:endParaRPr>
          </a:p>
        </p:txBody>
      </p:sp>
      <p:sp>
        <p:nvSpPr>
          <p:cNvPr id="2" name="Rectangle 25">
            <a:extLst>
              <a:ext uri="{FF2B5EF4-FFF2-40B4-BE49-F238E27FC236}">
                <a16:creationId xmlns:a16="http://schemas.microsoft.com/office/drawing/2014/main" id="{4D88C8A3-ABF2-0AD6-5E18-6574EA3C6BED}"/>
              </a:ext>
            </a:extLst>
          </p:cNvPr>
          <p:cNvSpPr/>
          <p:nvPr/>
        </p:nvSpPr>
        <p:spPr>
          <a:xfrm>
            <a:off x="838080" y="1607645"/>
            <a:ext cx="6276460" cy="3034708"/>
          </a:xfrm>
          <a:prstGeom prst="roundRect">
            <a:avLst>
              <a:gd name="adj" fmla="val 2965"/>
            </a:avLst>
          </a:prstGeom>
          <a:gradFill>
            <a:gsLst>
              <a:gs pos="0">
                <a:schemeClr val="accent3">
                  <a:lumMod val="110000"/>
                  <a:satMod val="105000"/>
                  <a:tint val="67000"/>
                  <a:alpha val="39436"/>
                </a:schemeClr>
              </a:gs>
              <a:gs pos="100000">
                <a:schemeClr val="accent3">
                  <a:lumMod val="105000"/>
                  <a:satMod val="109000"/>
                  <a:tint val="81000"/>
                </a:schemeClr>
              </a:gs>
            </a:gsLst>
          </a:gradFill>
          <a:ln/>
        </p:spPr>
        <p:style>
          <a:lnRef idx="1">
            <a:schemeClr val="accent3"/>
          </a:lnRef>
          <a:fillRef idx="2">
            <a:schemeClr val="accent3"/>
          </a:fillRef>
          <a:effectRef idx="1">
            <a:schemeClr val="accent3"/>
          </a:effectRef>
          <a:fontRef idx="minor">
            <a:schemeClr val="dk1"/>
          </a:fontRef>
        </p:style>
        <p:txBody>
          <a:bodyPr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"detection":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"organisation": "Org1",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"detection_name": "Suspicious Unknown beaconing to External host",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"detection_summary": "192.168.2.50 was observed making suspicious beaconing ….",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"source": "Nightwatch",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"classification": "THREAT_BEHAVIOUR",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"first_seen": "1678150861.979507",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"last_seen": "1678151643.938273",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"actor": "192.168.2.50",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"confidence": "0.999999999",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"risk_score": "79",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"severity":"4.3", </a:t>
            </a:r>
          </a:p>
          <a:p>
            <a:pPr marL="0" marR="0" lvl="0" indent="0" defTabSz="914400" rtl="0" eaLnBrk="1" fontAlgn="auto" latinLnBrk="0" hangingPunct="1">
              <a:lnSpc>
                <a:spcPct val="100000"/>
              </a:lnSpc>
              <a:spcBef>
                <a:spcPts val="0"/>
              </a:spcBef>
              <a:spcAft>
                <a:spcPts val="0"/>
              </a:spcAft>
              <a:buClrTx/>
              <a:buSzTx/>
              <a:buFontTx/>
              <a:buNone/>
              <a:tabLst/>
              <a:defRPr/>
            </a:pPr>
            <a:r>
              <a:rPr lang="en-GB" sz="1200">
                <a:solidFill>
                  <a:srgbClr val="838487">
                    <a:lumMod val="50000"/>
                  </a:srgbClr>
                </a:solidFill>
                <a:latin typeface="Calibri" panose="020F0502020204030204" pitchFamily="34" charset="0"/>
                <a:cs typeface="Calibri" panose="020F0502020204030204" pitchFamily="34" charset="0"/>
              </a:rPr>
              <a:t>        </a:t>
            </a: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"threat": ”high",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"iris_id": 782</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a:t>
            </a:r>
          </a:p>
        </p:txBody>
      </p:sp>
      <p:sp>
        <p:nvSpPr>
          <p:cNvPr id="6" name="TextBox 5">
            <a:extLst>
              <a:ext uri="{FF2B5EF4-FFF2-40B4-BE49-F238E27FC236}">
                <a16:creationId xmlns:a16="http://schemas.microsoft.com/office/drawing/2014/main" id="{9901EBE7-B1FE-F5E9-BFA7-110E49960A0E}"/>
              </a:ext>
            </a:extLst>
          </p:cNvPr>
          <p:cNvSpPr txBox="1"/>
          <p:nvPr/>
        </p:nvSpPr>
        <p:spPr>
          <a:xfrm>
            <a:off x="5197642" y="1611180"/>
            <a:ext cx="1916898" cy="340519"/>
          </a:xfrm>
          <a:prstGeom prst="roundRect">
            <a:avLst/>
          </a:prstGeom>
          <a:gradFill>
            <a:gsLst>
              <a:gs pos="0">
                <a:srgbClr val="7F4F9F"/>
              </a:gs>
              <a:gs pos="50000">
                <a:schemeClr val="accent1">
                  <a:lumMod val="105000"/>
                  <a:satMod val="103000"/>
                  <a:tint val="73000"/>
                </a:schemeClr>
              </a:gs>
              <a:gs pos="100000">
                <a:schemeClr val="accent1">
                  <a:lumMod val="105000"/>
                  <a:satMod val="109000"/>
                  <a:tint val="81000"/>
                </a:schemeClr>
              </a:gs>
            </a:gsLst>
          </a:gradFill>
        </p:spPr>
        <p:style>
          <a:lnRef idx="1">
            <a:schemeClr val="accent1"/>
          </a:lnRef>
          <a:fillRef idx="2">
            <a:schemeClr val="accent1"/>
          </a:fillRef>
          <a:effectRef idx="1">
            <a:schemeClr val="accent1"/>
          </a:effectRef>
          <a:fontRef idx="minor">
            <a:schemeClr val="dk1"/>
          </a:fontRef>
        </p:style>
        <p:txBody>
          <a:bodyPr wrap="square">
            <a:spAutoFit/>
          </a:bodyPr>
          <a:lstStyle>
            <a:defPPr>
              <a:defRPr lang="en-US"/>
            </a:defPPr>
            <a:lvl1pPr algn="ctr">
              <a:defRPr sz="1400" i="1">
                <a:solidFill>
                  <a:schemeClr val="bg1"/>
                </a:solidFill>
                <a:latin typeface="Calibri" panose="020F0502020204030204" pitchFamily="34" charset="0"/>
                <a:cs typeface="Calibri" panose="020F0502020204030204" pitchFamily="34" charset="0"/>
              </a:defRPr>
            </a:lvl1pPr>
          </a:lstStyle>
          <a:p>
            <a:r>
              <a:rPr lang="en-GB"/>
              <a:t>Detection Telemetry</a:t>
            </a:r>
          </a:p>
        </p:txBody>
      </p:sp>
      <p:sp>
        <p:nvSpPr>
          <p:cNvPr id="3" name="Rectangle 25">
            <a:extLst>
              <a:ext uri="{FF2B5EF4-FFF2-40B4-BE49-F238E27FC236}">
                <a16:creationId xmlns:a16="http://schemas.microsoft.com/office/drawing/2014/main" id="{70D2C467-2C6A-0D86-B777-FBB21795DFB7}"/>
              </a:ext>
            </a:extLst>
          </p:cNvPr>
          <p:cNvSpPr/>
          <p:nvPr/>
        </p:nvSpPr>
        <p:spPr>
          <a:xfrm>
            <a:off x="4638720" y="2622446"/>
            <a:ext cx="3700690" cy="3539664"/>
          </a:xfrm>
          <a:prstGeom prst="roundRect">
            <a:avLst>
              <a:gd name="adj" fmla="val 2965"/>
            </a:avLst>
          </a:prstGeom>
          <a:gradFill>
            <a:gsLst>
              <a:gs pos="0">
                <a:schemeClr val="accent3">
                  <a:satMod val="105000"/>
                  <a:tint val="67000"/>
                  <a:alpha val="70459"/>
                  <a:lumMod val="70000"/>
                  <a:lumOff val="30000"/>
                </a:schemeClr>
              </a:gs>
              <a:gs pos="100000">
                <a:schemeClr val="accent3">
                  <a:lumMod val="105000"/>
                  <a:satMod val="109000"/>
                  <a:tint val="81000"/>
                </a:schemeClr>
              </a:gs>
            </a:gsLst>
          </a:gradFill>
          <a:ln/>
        </p:spPr>
        <p:style>
          <a:lnRef idx="1">
            <a:schemeClr val="accent3"/>
          </a:lnRef>
          <a:fillRef idx="2">
            <a:schemeClr val="accent3"/>
          </a:fillRef>
          <a:effectRef idx="1">
            <a:schemeClr val="accent3"/>
          </a:effectRef>
          <a:fontRef idx="minor">
            <a:schemeClr val="dk1"/>
          </a:fontRef>
        </p:style>
        <p:txBody>
          <a:bodyPr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“policies":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"organisation": "Org1",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"action_policy":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"contain":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"isolate": "enabled",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"block_service": "enabled",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"shutdown": "enabled"</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"harden":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"install_patches": "enabled",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"disable_service": "enabled",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"implement_access_control": "enabled"</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"recover":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"restore": "enabled",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"reconfigure": "enabled"</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a:t>
            </a:r>
          </a:p>
        </p:txBody>
      </p:sp>
      <p:sp>
        <p:nvSpPr>
          <p:cNvPr id="5" name="Rectangle 25">
            <a:extLst>
              <a:ext uri="{FF2B5EF4-FFF2-40B4-BE49-F238E27FC236}">
                <a16:creationId xmlns:a16="http://schemas.microsoft.com/office/drawing/2014/main" id="{26A072AD-9D68-69C8-AA41-423424445417}"/>
              </a:ext>
            </a:extLst>
          </p:cNvPr>
          <p:cNvSpPr/>
          <p:nvPr/>
        </p:nvSpPr>
        <p:spPr>
          <a:xfrm>
            <a:off x="838080" y="4830310"/>
            <a:ext cx="3700690" cy="1323564"/>
          </a:xfrm>
          <a:prstGeom prst="roundRect">
            <a:avLst>
              <a:gd name="adj" fmla="val 2965"/>
            </a:avLst>
          </a:prstGeom>
          <a:gradFill>
            <a:gsLst>
              <a:gs pos="0">
                <a:schemeClr val="accent3">
                  <a:lumMod val="110000"/>
                  <a:satMod val="105000"/>
                  <a:tint val="67000"/>
                  <a:alpha val="39436"/>
                </a:schemeClr>
              </a:gs>
              <a:gs pos="100000">
                <a:schemeClr val="accent3">
                  <a:lumMod val="105000"/>
                  <a:satMod val="109000"/>
                  <a:tint val="81000"/>
                </a:schemeClr>
              </a:gs>
            </a:gsLst>
          </a:gradFill>
          <a:ln/>
        </p:spPr>
        <p:style>
          <a:lnRef idx="1">
            <a:schemeClr val="accent3"/>
          </a:lnRef>
          <a:fillRef idx="2">
            <a:schemeClr val="accent3"/>
          </a:fillRef>
          <a:effectRef idx="1">
            <a:schemeClr val="accent3"/>
          </a:effectRef>
          <a:fontRef idx="minor">
            <a:schemeClr val="dk1"/>
          </a:fontRef>
        </p:style>
        <p:txBody>
          <a:bodyPr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"criticalities":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"organisation": "Org1",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"asset_ip": "192.168.2.50",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"asset_device": "Kali",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"criticality": "2"</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a:t>
            </a:r>
          </a:p>
        </p:txBody>
      </p:sp>
      <p:sp>
        <p:nvSpPr>
          <p:cNvPr id="7" name="TextBox 6">
            <a:extLst>
              <a:ext uri="{FF2B5EF4-FFF2-40B4-BE49-F238E27FC236}">
                <a16:creationId xmlns:a16="http://schemas.microsoft.com/office/drawing/2014/main" id="{B0D7E8A6-4413-4FD5-B9CE-10A9000ECDF5}"/>
              </a:ext>
            </a:extLst>
          </p:cNvPr>
          <p:cNvSpPr txBox="1"/>
          <p:nvPr/>
        </p:nvSpPr>
        <p:spPr>
          <a:xfrm>
            <a:off x="7361510" y="2625981"/>
            <a:ext cx="977900" cy="340519"/>
          </a:xfrm>
          <a:prstGeom prst="roundRect">
            <a:avLst/>
          </a:prstGeom>
          <a:gradFill>
            <a:gsLst>
              <a:gs pos="0">
                <a:srgbClr val="7F4F9F"/>
              </a:gs>
              <a:gs pos="50000">
                <a:schemeClr val="accent1">
                  <a:lumMod val="105000"/>
                  <a:satMod val="103000"/>
                  <a:tint val="73000"/>
                </a:schemeClr>
              </a:gs>
              <a:gs pos="100000">
                <a:schemeClr val="accent1">
                  <a:lumMod val="105000"/>
                  <a:satMod val="109000"/>
                  <a:tint val="81000"/>
                </a:schemeClr>
              </a:gs>
            </a:gsLst>
          </a:gradFill>
        </p:spPr>
        <p:style>
          <a:lnRef idx="1">
            <a:schemeClr val="accent1"/>
          </a:lnRef>
          <a:fillRef idx="2">
            <a:schemeClr val="accent1"/>
          </a:fillRef>
          <a:effectRef idx="1">
            <a:schemeClr val="accent1"/>
          </a:effectRef>
          <a:fontRef idx="minor">
            <a:schemeClr val="dk1"/>
          </a:fontRef>
        </p:style>
        <p:txBody>
          <a:bodyPr wrap="square">
            <a:spAutoFit/>
          </a:bodyPr>
          <a:lstStyle>
            <a:defPPr>
              <a:defRPr lang="en-US"/>
            </a:defPPr>
            <a:lvl1pPr algn="ctr">
              <a:defRPr sz="1400" i="1">
                <a:solidFill>
                  <a:schemeClr val="bg1"/>
                </a:solidFill>
                <a:latin typeface="Calibri" panose="020F0502020204030204" pitchFamily="34" charset="0"/>
                <a:cs typeface="Calibri" panose="020F050202020403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Policies</a:t>
            </a:r>
          </a:p>
        </p:txBody>
      </p:sp>
      <p:sp>
        <p:nvSpPr>
          <p:cNvPr id="8" name="TextBox 7">
            <a:extLst>
              <a:ext uri="{FF2B5EF4-FFF2-40B4-BE49-F238E27FC236}">
                <a16:creationId xmlns:a16="http://schemas.microsoft.com/office/drawing/2014/main" id="{6860BA13-75ED-3AC4-3AA6-4B9FF7853555}"/>
              </a:ext>
            </a:extLst>
          </p:cNvPr>
          <p:cNvSpPr txBox="1"/>
          <p:nvPr/>
        </p:nvSpPr>
        <p:spPr>
          <a:xfrm>
            <a:off x="3045250" y="4830310"/>
            <a:ext cx="1493520" cy="340519"/>
          </a:xfrm>
          <a:prstGeom prst="roundRect">
            <a:avLst/>
          </a:prstGeom>
          <a:gradFill>
            <a:gsLst>
              <a:gs pos="0">
                <a:srgbClr val="7F4F9F"/>
              </a:gs>
              <a:gs pos="50000">
                <a:schemeClr val="accent1">
                  <a:lumMod val="105000"/>
                  <a:satMod val="103000"/>
                  <a:tint val="73000"/>
                </a:schemeClr>
              </a:gs>
              <a:gs pos="100000">
                <a:schemeClr val="accent1">
                  <a:lumMod val="105000"/>
                  <a:satMod val="109000"/>
                  <a:tint val="81000"/>
                </a:schemeClr>
              </a:gs>
            </a:gsLst>
          </a:gradFill>
        </p:spPr>
        <p:style>
          <a:lnRef idx="1">
            <a:schemeClr val="accent1"/>
          </a:lnRef>
          <a:fillRef idx="2">
            <a:schemeClr val="accent1"/>
          </a:fillRef>
          <a:effectRef idx="1">
            <a:schemeClr val="accent1"/>
          </a:effectRef>
          <a:fontRef idx="minor">
            <a:schemeClr val="dk1"/>
          </a:fontRef>
        </p:style>
        <p:txBody>
          <a:bodyPr wrap="square">
            <a:spAutoFit/>
          </a:bodyPr>
          <a:lstStyle>
            <a:defPPr>
              <a:defRPr lang="en-US"/>
            </a:defPPr>
            <a:lvl1pPr algn="ctr">
              <a:defRPr sz="1400" i="1">
                <a:solidFill>
                  <a:schemeClr val="bg1"/>
                </a:solidFill>
                <a:latin typeface="Calibri" panose="020F0502020204030204" pitchFamily="34" charset="0"/>
                <a:cs typeface="Calibri" panose="020F050202020403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Asset Criticalities</a:t>
            </a:r>
          </a:p>
        </p:txBody>
      </p:sp>
      <p:sp>
        <p:nvSpPr>
          <p:cNvPr id="9" name="Rectangle 25">
            <a:extLst>
              <a:ext uri="{FF2B5EF4-FFF2-40B4-BE49-F238E27FC236}">
                <a16:creationId xmlns:a16="http://schemas.microsoft.com/office/drawing/2014/main" id="{28AAEA61-B727-7194-AE83-E7C58BC08315}"/>
              </a:ext>
            </a:extLst>
          </p:cNvPr>
          <p:cNvSpPr/>
          <p:nvPr/>
        </p:nvSpPr>
        <p:spPr>
          <a:xfrm>
            <a:off x="8439360" y="899160"/>
            <a:ext cx="3465735" cy="5262950"/>
          </a:xfrm>
          <a:prstGeom prst="roundRect">
            <a:avLst>
              <a:gd name="adj" fmla="val 2965"/>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"playbook_actions":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"type": "playbook",</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"playbook_id":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"spec_version": "cacao-2.0",</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"playbook_standard": "CACAO",</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"name": "playbook name",</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"playbook_valid_from":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"playbook_valid_until":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"organization_type": "Org1",</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"asset": "192.168.2.200",</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"risk_score": "59.0",</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"playbook_impact": "79.0",</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"playbook_severity": "79.0",</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"playbook_priority": "79.0",</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"playbook_type": "detection",</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"workflow_start": "3",</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"workflow":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"id": 2,</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"impacted_actor": "10.0.1.1",</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"action": "Isolate Host",</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"description": "It is recommended that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"execution_api": ”isolate_host()",</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"action_impact": 10</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a:t>
            </a:r>
          </a:p>
        </p:txBody>
      </p:sp>
      <p:sp>
        <p:nvSpPr>
          <p:cNvPr id="10" name="TextBox 9">
            <a:extLst>
              <a:ext uri="{FF2B5EF4-FFF2-40B4-BE49-F238E27FC236}">
                <a16:creationId xmlns:a16="http://schemas.microsoft.com/office/drawing/2014/main" id="{1986C863-6AE5-5ADC-97C6-1EBB5AD5202C}"/>
              </a:ext>
            </a:extLst>
          </p:cNvPr>
          <p:cNvSpPr txBox="1"/>
          <p:nvPr/>
        </p:nvSpPr>
        <p:spPr>
          <a:xfrm>
            <a:off x="10408920" y="907396"/>
            <a:ext cx="1493340" cy="340519"/>
          </a:xfrm>
          <a:prstGeom prst="roundRect">
            <a:avLst/>
          </a:prstGeom>
          <a:gradFill>
            <a:gsLst>
              <a:gs pos="0">
                <a:srgbClr val="7F4F9F"/>
              </a:gs>
              <a:gs pos="50000">
                <a:schemeClr val="accent1">
                  <a:lumMod val="105000"/>
                  <a:satMod val="103000"/>
                  <a:tint val="73000"/>
                </a:schemeClr>
              </a:gs>
              <a:gs pos="100000">
                <a:schemeClr val="accent1">
                  <a:lumMod val="105000"/>
                  <a:satMod val="109000"/>
                  <a:tint val="81000"/>
                </a:schemeClr>
              </a:gs>
            </a:gsLst>
          </a:gradFill>
        </p:spPr>
        <p:style>
          <a:lnRef idx="1">
            <a:schemeClr val="accent1"/>
          </a:lnRef>
          <a:fillRef idx="2">
            <a:schemeClr val="accent1"/>
          </a:fillRef>
          <a:effectRef idx="1">
            <a:schemeClr val="accent1"/>
          </a:effectRef>
          <a:fontRef idx="minor">
            <a:schemeClr val="dk1"/>
          </a:fontRef>
        </p:style>
        <p:txBody>
          <a:bodyPr wrap="square">
            <a:spAutoFit/>
          </a:bodyPr>
          <a:lstStyle>
            <a:defPPr>
              <a:defRPr lang="en-US"/>
            </a:defPPr>
            <a:lvl1pPr algn="ctr">
              <a:defRPr sz="1400" i="1">
                <a:solidFill>
                  <a:schemeClr val="bg1"/>
                </a:solidFill>
                <a:latin typeface="Calibri" panose="020F0502020204030204" pitchFamily="34" charset="0"/>
                <a:cs typeface="Calibri" panose="020F050202020403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CACAO playbook</a:t>
            </a:r>
          </a:p>
        </p:txBody>
      </p:sp>
      <p:sp>
        <p:nvSpPr>
          <p:cNvPr id="12" name="Title 1">
            <a:extLst>
              <a:ext uri="{FF2B5EF4-FFF2-40B4-BE49-F238E27FC236}">
                <a16:creationId xmlns:a16="http://schemas.microsoft.com/office/drawing/2014/main" id="{F8D18808-796F-43C3-4EAE-D3222FC18E51}"/>
              </a:ext>
            </a:extLst>
          </p:cNvPr>
          <p:cNvSpPr txBox="1">
            <a:spLocks/>
          </p:cNvSpPr>
          <p:nvPr/>
        </p:nvSpPr>
        <p:spPr>
          <a:xfrm>
            <a:off x="838200" y="336551"/>
            <a:ext cx="8686800" cy="1035050"/>
          </a:xfrm>
          <a:prstGeom prst="rect">
            <a:avLst/>
          </a:prstGeom>
        </p:spPr>
        <p:txBody>
          <a:bodyPr/>
          <a:lstStyle>
            <a:lvl1pPr algn="l" defTabSz="914400" rtl="0" eaLnBrk="1" latinLnBrk="0" hangingPunct="1">
              <a:lnSpc>
                <a:spcPct val="90000"/>
              </a:lnSpc>
              <a:spcBef>
                <a:spcPct val="0"/>
              </a:spcBef>
              <a:buNone/>
              <a:defRPr sz="4000" kern="1200">
                <a:solidFill>
                  <a:srgbClr val="838487"/>
                </a:solidFill>
                <a:latin typeface="+mn-lt"/>
                <a:ea typeface="+mj-ea"/>
                <a:cs typeface="+mj-cs"/>
              </a:defRPr>
            </a:lvl1pPr>
          </a:lstStyle>
          <a:p>
            <a:r>
              <a:rPr lang="en-US" dirty="0"/>
              <a:t>Input &amp; Output Data</a:t>
            </a:r>
          </a:p>
          <a:p>
            <a:r>
              <a:rPr lang="en-US" sz="2400" dirty="0">
                <a:solidFill>
                  <a:schemeClr val="accent1">
                    <a:lumMod val="60000"/>
                    <a:lumOff val="40000"/>
                  </a:schemeClr>
                </a:solidFill>
              </a:rPr>
              <a:t>Compliance with STIX-CACAO</a:t>
            </a:r>
          </a:p>
        </p:txBody>
      </p:sp>
      <p:sp>
        <p:nvSpPr>
          <p:cNvPr id="13" name="Content Placeholder 2">
            <a:extLst>
              <a:ext uri="{FF2B5EF4-FFF2-40B4-BE49-F238E27FC236}">
                <a16:creationId xmlns:a16="http://schemas.microsoft.com/office/drawing/2014/main" id="{5FB7BA13-E3FF-030B-0CF7-F4665FA4901F}"/>
              </a:ext>
            </a:extLst>
          </p:cNvPr>
          <p:cNvSpPr txBox="1">
            <a:spLocks/>
          </p:cNvSpPr>
          <p:nvPr/>
        </p:nvSpPr>
        <p:spPr>
          <a:xfrm>
            <a:off x="7086404" y="2245175"/>
            <a:ext cx="1818875" cy="52556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838487"/>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ü"/>
              <a:defRPr sz="2000" kern="1200">
                <a:solidFill>
                  <a:srgbClr val="838487"/>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1800" kern="1200">
                <a:solidFill>
                  <a:srgbClr val="83848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rgbClr val="7F4F9F"/>
                </a:solidFill>
                <a:ea typeface="+mn-lt"/>
                <a:cs typeface="+mn-lt"/>
              </a:rPr>
              <a:t>Input Data</a:t>
            </a:r>
            <a:endParaRPr lang="en-US" sz="1800" dirty="0">
              <a:solidFill>
                <a:srgbClr val="7F4F9F"/>
              </a:solidFill>
              <a:cs typeface="Calibri"/>
            </a:endParaRPr>
          </a:p>
        </p:txBody>
      </p:sp>
      <p:sp>
        <p:nvSpPr>
          <p:cNvPr id="14" name="Content Placeholder 2">
            <a:extLst>
              <a:ext uri="{FF2B5EF4-FFF2-40B4-BE49-F238E27FC236}">
                <a16:creationId xmlns:a16="http://schemas.microsoft.com/office/drawing/2014/main" id="{8663AEAE-EC41-B37B-1425-4D8255E0FC5C}"/>
              </a:ext>
            </a:extLst>
          </p:cNvPr>
          <p:cNvSpPr txBox="1">
            <a:spLocks/>
          </p:cNvSpPr>
          <p:nvPr/>
        </p:nvSpPr>
        <p:spPr>
          <a:xfrm>
            <a:off x="8379198" y="591291"/>
            <a:ext cx="1645988" cy="52556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838487"/>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ü"/>
              <a:defRPr sz="2000" kern="1200">
                <a:solidFill>
                  <a:srgbClr val="838487"/>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1800" kern="1200">
                <a:solidFill>
                  <a:srgbClr val="83848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rgbClr val="7F4F9F"/>
                </a:solidFill>
                <a:ea typeface="+mn-lt"/>
                <a:cs typeface="+mn-lt"/>
              </a:rPr>
              <a:t>Output data</a:t>
            </a:r>
            <a:endParaRPr lang="en-US" sz="1800" dirty="0">
              <a:solidFill>
                <a:srgbClr val="7F4F9F"/>
              </a:solidFill>
              <a:cs typeface="Calibri"/>
            </a:endParaRPr>
          </a:p>
        </p:txBody>
      </p:sp>
    </p:spTree>
    <p:extLst>
      <p:ext uri="{BB962C8B-B14F-4D97-AF65-F5344CB8AC3E}">
        <p14:creationId xmlns:p14="http://schemas.microsoft.com/office/powerpoint/2010/main" val="21184783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TextShape 1"/>
          <p:cNvSpPr txBox="1"/>
          <p:nvPr/>
        </p:nvSpPr>
        <p:spPr>
          <a:xfrm>
            <a:off x="679180" y="1684093"/>
            <a:ext cx="5416820" cy="4655709"/>
          </a:xfrm>
          <a:prstGeom prst="rect">
            <a:avLst/>
          </a:prstGeom>
          <a:noFill/>
          <a:ln>
            <a:noFill/>
          </a:ln>
        </p:spPr>
        <p:txBody>
          <a:bodyPr lIns="91440" tIns="45720" rIns="91440" bIns="45720" anchor="t">
            <a:noAutofit/>
          </a:bodyPr>
          <a:lstStyle/>
          <a:p>
            <a:pPr marL="228600" indent="-227965">
              <a:spcBef>
                <a:spcPts val="200"/>
              </a:spcBef>
              <a:spcAft>
                <a:spcPts val="200"/>
              </a:spcAft>
              <a:buClr>
                <a:srgbClr val="838487"/>
              </a:buClr>
              <a:buFont typeface="Arial"/>
              <a:buChar char="•"/>
            </a:pPr>
            <a:r>
              <a:rPr lang="en-US" b="1" spc="-1" dirty="0">
                <a:solidFill>
                  <a:srgbClr val="838487"/>
                </a:solidFill>
                <a:latin typeface="Calibri"/>
                <a:ea typeface="Calibri"/>
                <a:cs typeface="Calibri"/>
              </a:rPr>
              <a:t>Key aspects: </a:t>
            </a:r>
            <a:endParaRPr lang="el-GR" dirty="0">
              <a:latin typeface="Calibri"/>
              <a:ea typeface="Calibri"/>
              <a:cs typeface="Calibri"/>
            </a:endParaRPr>
          </a:p>
          <a:p>
            <a:pPr marL="587375" lvl="1" indent="-285750">
              <a:spcBef>
                <a:spcPts val="200"/>
              </a:spcBef>
              <a:spcAft>
                <a:spcPts val="200"/>
              </a:spcAft>
              <a:buClr>
                <a:srgbClr val="838487"/>
              </a:buClr>
              <a:buFont typeface="Wingdings" pitchFamily="2" charset="2"/>
              <a:buChar char="ü"/>
            </a:pPr>
            <a:r>
              <a:rPr lang="en-GB" sz="1700" dirty="0">
                <a:latin typeface="Calibri" panose="020F0502020204030204" pitchFamily="34" charset="0"/>
                <a:cs typeface="Calibri" panose="020F0502020204030204" pitchFamily="34" charset="0"/>
              </a:rPr>
              <a:t>RRR integrates a programmable API connecting seamlessly with external APIs to effect remediation actions without the need for human intervention.</a:t>
            </a:r>
          </a:p>
          <a:p>
            <a:pPr marL="587375" lvl="1" indent="-285750">
              <a:spcBef>
                <a:spcPts val="200"/>
              </a:spcBef>
              <a:spcAft>
                <a:spcPts val="200"/>
              </a:spcAft>
              <a:buClr>
                <a:srgbClr val="838487"/>
              </a:buClr>
              <a:buFont typeface="Wingdings" pitchFamily="2" charset="2"/>
              <a:buChar char="ü"/>
            </a:pPr>
            <a:r>
              <a:rPr lang="en-GB" sz="1700" dirty="0">
                <a:latin typeface="Calibri" panose="020F0502020204030204" pitchFamily="34" charset="0"/>
                <a:cs typeface="Calibri" panose="020F0502020204030204" pitchFamily="34" charset="0"/>
              </a:rPr>
              <a:t>Organisation-specific automation policies determine whether the response and recovery workflow </a:t>
            </a:r>
            <a:r>
              <a:rPr kumimoji="0" lang="en-US" altLang="en-US" sz="17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will automatically be enacted or will require review</a:t>
            </a:r>
            <a:r>
              <a:rPr lang="el-GR" altLang="en-US" sz="1700" dirty="0">
                <a:latin typeface="Calibri" panose="020F0502020204030204" pitchFamily="34" charset="0"/>
                <a:ea typeface="Calibri" panose="020F0502020204030204" pitchFamily="34" charset="0"/>
                <a:cs typeface="Calibri" panose="020F0502020204030204" pitchFamily="34" charset="0"/>
              </a:rPr>
              <a:t> &amp; </a:t>
            </a:r>
            <a:r>
              <a:rPr kumimoji="0" lang="en-US" altLang="en-US" sz="17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approval from the </a:t>
            </a:r>
            <a:r>
              <a:rPr kumimoji="0" lang="el-GR" altLang="en-US" sz="17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critical infrastructure</a:t>
            </a:r>
            <a:r>
              <a:rPr kumimoji="0" lang="en-US" altLang="en-US" sz="17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operator.</a:t>
            </a:r>
          </a:p>
        </p:txBody>
      </p:sp>
      <p:sp>
        <p:nvSpPr>
          <p:cNvPr id="4" name="TextShape 3">
            <a:extLst>
              <a:ext uri="{FF2B5EF4-FFF2-40B4-BE49-F238E27FC236}">
                <a16:creationId xmlns:a16="http://schemas.microsoft.com/office/drawing/2014/main" id="{0B60FA4B-6A48-B7DC-FEA1-E3959A849140}"/>
              </a:ext>
            </a:extLst>
          </p:cNvPr>
          <p:cNvSpPr txBox="1"/>
          <p:nvPr/>
        </p:nvSpPr>
        <p:spPr>
          <a:xfrm>
            <a:off x="11475900" y="6339802"/>
            <a:ext cx="456840" cy="364680"/>
          </a:xfrm>
          <a:prstGeom prst="rect">
            <a:avLst/>
          </a:prstGeom>
          <a:noFill/>
          <a:ln>
            <a:noFill/>
          </a:ln>
        </p:spPr>
        <p:txBody>
          <a:bodyPr lIns="90000" tIns="45000" rIns="90000" bIns="45000">
            <a:noAutofit/>
          </a:bodyPr>
          <a:lstStyle/>
          <a:p>
            <a:pPr>
              <a:lnSpc>
                <a:spcPct val="100000"/>
              </a:lnSpc>
            </a:pPr>
            <a:fld id="{6ED50FE8-5B6B-4B70-A123-5BCD4882C9C5}" type="slidenum">
              <a:rPr lang="en-US" sz="1100" b="0" strike="noStrike" spc="-1">
                <a:solidFill>
                  <a:srgbClr val="838487"/>
                </a:solidFill>
                <a:latin typeface="Calibri"/>
              </a:rPr>
              <a:t>35</a:t>
            </a:fld>
            <a:endParaRPr lang="en-US" sz="1100" b="0" strike="noStrike" spc="-1">
              <a:latin typeface="Times New Roman"/>
            </a:endParaRPr>
          </a:p>
        </p:txBody>
      </p:sp>
      <p:sp>
        <p:nvSpPr>
          <p:cNvPr id="6" name="TextBox 5">
            <a:extLst>
              <a:ext uri="{FF2B5EF4-FFF2-40B4-BE49-F238E27FC236}">
                <a16:creationId xmlns:a16="http://schemas.microsoft.com/office/drawing/2014/main" id="{D5E64A50-439F-35F8-6151-E55C11968DC8}"/>
              </a:ext>
            </a:extLst>
          </p:cNvPr>
          <p:cNvSpPr txBox="1"/>
          <p:nvPr/>
        </p:nvSpPr>
        <p:spPr>
          <a:xfrm>
            <a:off x="6973099" y="5937517"/>
            <a:ext cx="3915342" cy="292388"/>
          </a:xfrm>
          <a:prstGeom prst="rect">
            <a:avLst/>
          </a:prstGeom>
          <a:noFill/>
        </p:spPr>
        <p:txBody>
          <a:bodyPr wrap="square">
            <a:spAutoFit/>
          </a:bodyPr>
          <a:lstStyle/>
          <a:p>
            <a:pPr algn="ctr"/>
            <a:r>
              <a:rPr lang="en-US" sz="1300" i="1" dirty="0">
                <a:latin typeface="Calibri" panose="020F0502020204030204" pitchFamily="34" charset="0"/>
                <a:ea typeface="Calibri" panose="020F0502020204030204" pitchFamily="34" charset="0"/>
                <a:cs typeface="Calibri" panose="020F0502020204030204" pitchFamily="34" charset="0"/>
              </a:rPr>
              <a:t>RRR’s self-recovery process</a:t>
            </a:r>
            <a:endParaRPr lang="en-US" sz="1300" i="1"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A diagram of a recovery process&#10;&#10;Description automatically generated">
            <a:extLst>
              <a:ext uri="{FF2B5EF4-FFF2-40B4-BE49-F238E27FC236}">
                <a16:creationId xmlns:a16="http://schemas.microsoft.com/office/drawing/2014/main" id="{7D5E5FED-216B-5C3D-1069-D4FE483DD4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6742" y="2024021"/>
            <a:ext cx="5208056" cy="3813068"/>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5669A1BD-F99D-32F7-F7A6-41990CE48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64894" y="3953023"/>
            <a:ext cx="4008555" cy="2328118"/>
          </a:xfrm>
          <a:prstGeom prst="rect">
            <a:avLst/>
          </a:prstGeom>
        </p:spPr>
      </p:pic>
      <p:sp>
        <p:nvSpPr>
          <p:cNvPr id="8" name="TextBox 7">
            <a:extLst>
              <a:ext uri="{FF2B5EF4-FFF2-40B4-BE49-F238E27FC236}">
                <a16:creationId xmlns:a16="http://schemas.microsoft.com/office/drawing/2014/main" id="{11D0A80F-3067-1B9A-7AF3-2862DB9F3CCD}"/>
              </a:ext>
            </a:extLst>
          </p:cNvPr>
          <p:cNvSpPr txBox="1"/>
          <p:nvPr/>
        </p:nvSpPr>
        <p:spPr>
          <a:xfrm rot="16200000">
            <a:off x="697101" y="4897726"/>
            <a:ext cx="1843144" cy="492443"/>
          </a:xfrm>
          <a:prstGeom prst="rect">
            <a:avLst/>
          </a:prstGeom>
          <a:noFill/>
        </p:spPr>
        <p:txBody>
          <a:bodyPr wrap="square">
            <a:spAutoFit/>
          </a:bodyPr>
          <a:lstStyle/>
          <a:p>
            <a:pPr algn="ctr"/>
            <a:r>
              <a:rPr lang="en-US" sz="1300" i="1" dirty="0">
                <a:latin typeface="Calibri" panose="020F0502020204030204" pitchFamily="34" charset="0"/>
                <a:ea typeface="Calibri" panose="020F0502020204030204" pitchFamily="34" charset="0"/>
                <a:cs typeface="Calibri" panose="020F0502020204030204" pitchFamily="34" charset="0"/>
              </a:rPr>
              <a:t>IRIS-Enhanced MeliCERTes Ecosystem</a:t>
            </a:r>
            <a:endParaRPr lang="en-US" sz="1300" i="1"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BE67C552-EC09-1DCA-0D07-2F3F1C614D5B}"/>
              </a:ext>
            </a:extLst>
          </p:cNvPr>
          <p:cNvSpPr txBox="1">
            <a:spLocks/>
          </p:cNvSpPr>
          <p:nvPr/>
        </p:nvSpPr>
        <p:spPr>
          <a:xfrm>
            <a:off x="990600" y="488951"/>
            <a:ext cx="8686800" cy="1035050"/>
          </a:xfrm>
          <a:prstGeom prst="rect">
            <a:avLst/>
          </a:prstGeom>
        </p:spPr>
        <p:txBody>
          <a:bodyPr/>
          <a:lstStyle>
            <a:lvl1pPr algn="l" defTabSz="914400" rtl="0" eaLnBrk="1" latinLnBrk="0" hangingPunct="1">
              <a:lnSpc>
                <a:spcPct val="90000"/>
              </a:lnSpc>
              <a:spcBef>
                <a:spcPct val="0"/>
              </a:spcBef>
              <a:buNone/>
              <a:defRPr sz="4000" kern="1200">
                <a:solidFill>
                  <a:srgbClr val="838487"/>
                </a:solidFill>
                <a:latin typeface="+mn-lt"/>
                <a:ea typeface="+mj-ea"/>
                <a:cs typeface="+mj-cs"/>
              </a:defRPr>
            </a:lvl1pPr>
          </a:lstStyle>
          <a:p>
            <a:r>
              <a:rPr lang="en-GB" dirty="0"/>
              <a:t>Self-Recovery Mechanism</a:t>
            </a:r>
          </a:p>
        </p:txBody>
      </p:sp>
    </p:spTree>
    <p:extLst>
      <p:ext uri="{BB962C8B-B14F-4D97-AF65-F5344CB8AC3E}">
        <p14:creationId xmlns:p14="http://schemas.microsoft.com/office/powerpoint/2010/main" val="22712174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E77D2-081D-22A3-EB9E-F2FD9E76525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88E1B44-C8FF-70C9-5102-B451EB69C20C}"/>
              </a:ext>
            </a:extLst>
          </p:cNvPr>
          <p:cNvPicPr>
            <a:picLocks noChangeAspect="1"/>
          </p:cNvPicPr>
          <p:nvPr/>
        </p:nvPicPr>
        <p:blipFill>
          <a:blip r:embed="rId2"/>
          <a:stretch>
            <a:fillRect/>
          </a:stretch>
        </p:blipFill>
        <p:spPr>
          <a:xfrm>
            <a:off x="1879185" y="955724"/>
            <a:ext cx="9060955" cy="5380102"/>
          </a:xfrm>
          <a:prstGeom prst="rect">
            <a:avLst/>
          </a:prstGeom>
        </p:spPr>
      </p:pic>
      <p:sp>
        <p:nvSpPr>
          <p:cNvPr id="2" name="Title 1">
            <a:extLst>
              <a:ext uri="{FF2B5EF4-FFF2-40B4-BE49-F238E27FC236}">
                <a16:creationId xmlns:a16="http://schemas.microsoft.com/office/drawing/2014/main" id="{68DF9043-214E-40E7-F385-94A49F619A20}"/>
              </a:ext>
            </a:extLst>
          </p:cNvPr>
          <p:cNvSpPr>
            <a:spLocks noGrp="1"/>
          </p:cNvSpPr>
          <p:nvPr>
            <p:ph type="title"/>
          </p:nvPr>
        </p:nvSpPr>
        <p:spPr>
          <a:xfrm>
            <a:off x="814449" y="214576"/>
            <a:ext cx="8686800" cy="1035050"/>
          </a:xfrm>
        </p:spPr>
        <p:txBody>
          <a:bodyPr/>
          <a:lstStyle/>
          <a:p>
            <a:r>
              <a:rPr lang="en-US" dirty="0"/>
              <a:t>PUC #1 Architecture and IRIS tools</a:t>
            </a:r>
            <a:endParaRPr lang="en-GB" dirty="0"/>
          </a:p>
        </p:txBody>
      </p:sp>
      <p:sp>
        <p:nvSpPr>
          <p:cNvPr id="4" name="Slide Number Placeholder 3">
            <a:extLst>
              <a:ext uri="{FF2B5EF4-FFF2-40B4-BE49-F238E27FC236}">
                <a16:creationId xmlns:a16="http://schemas.microsoft.com/office/drawing/2014/main" id="{8AEECB6E-D112-1225-43E1-E83527D0A9BE}"/>
              </a:ext>
            </a:extLst>
          </p:cNvPr>
          <p:cNvSpPr>
            <a:spLocks noGrp="1"/>
          </p:cNvSpPr>
          <p:nvPr>
            <p:ph type="sldNum" sz="quarter" idx="12"/>
          </p:nvPr>
        </p:nvSpPr>
        <p:spPr/>
        <p:txBody>
          <a:bodyPr/>
          <a:lstStyle/>
          <a:p>
            <a:fld id="{57AC0E79-F531-4290-B37F-533038CC23F5}" type="slidenum">
              <a:rPr lang="en-US" smtClean="0"/>
              <a:pPr/>
              <a:t>36</a:t>
            </a:fld>
            <a:endParaRPr lang="en-US" dirty="0"/>
          </a:p>
        </p:txBody>
      </p:sp>
      <p:sp>
        <p:nvSpPr>
          <p:cNvPr id="296" name="Rectangle 295">
            <a:extLst>
              <a:ext uri="{FF2B5EF4-FFF2-40B4-BE49-F238E27FC236}">
                <a16:creationId xmlns:a16="http://schemas.microsoft.com/office/drawing/2014/main" id="{3F55571B-8B60-DC31-2B28-F5A74D7FA4B9}"/>
              </a:ext>
            </a:extLst>
          </p:cNvPr>
          <p:cNvSpPr/>
          <p:nvPr/>
        </p:nvSpPr>
        <p:spPr bwMode="auto">
          <a:xfrm>
            <a:off x="6893453" y="4096986"/>
            <a:ext cx="1989289" cy="1138375"/>
          </a:xfrm>
          <a:prstGeom prst="rect">
            <a:avLst/>
          </a:prstGeom>
          <a:solidFill>
            <a:srgbClr val="FF0000">
              <a:alpha val="30000"/>
            </a:srgbClr>
          </a:solidFill>
          <a:ln w="9525" cap="flat" cmpd="sng" algn="ctr">
            <a:solidFill>
              <a:schemeClr val="tx1"/>
            </a:solidFill>
            <a:prstDash val="solid"/>
            <a:round/>
            <a:headEnd type="none" w="med" len="med"/>
            <a:tailEnd type="none" w="med" len="med"/>
          </a:ln>
        </p:spPr>
        <p:txBody>
          <a:bodyPr rtlCol="0" anchor="ctr"/>
          <a:lstStyle/>
          <a:p>
            <a:pPr algn="ctr"/>
            <a:endParaRPr lang="el-GR" dirty="0"/>
          </a:p>
        </p:txBody>
      </p:sp>
      <p:sp>
        <p:nvSpPr>
          <p:cNvPr id="297" name="Segnaposto contenuto 7">
            <a:extLst>
              <a:ext uri="{FF2B5EF4-FFF2-40B4-BE49-F238E27FC236}">
                <a16:creationId xmlns:a16="http://schemas.microsoft.com/office/drawing/2014/main" id="{15B4566A-0530-260B-F25E-31A98CFC34C7}"/>
              </a:ext>
            </a:extLst>
          </p:cNvPr>
          <p:cNvSpPr txBox="1">
            <a:spLocks/>
          </p:cNvSpPr>
          <p:nvPr/>
        </p:nvSpPr>
        <p:spPr bwMode="auto">
          <a:xfrm>
            <a:off x="8770423" y="4415966"/>
            <a:ext cx="2169717" cy="819396"/>
          </a:xfrm>
          <a:prstGeom prst="rect">
            <a:avLst/>
          </a:prstGeom>
          <a:solidFill>
            <a:schemeClr val="bg1">
              <a:lumMod val="85000"/>
            </a:schemeClr>
          </a:solidFill>
        </p:spPr>
        <p:txBody>
          <a:bodyPr vert="horz" lIns="91440" tIns="45720" rIns="91440" bIns="45720" rtlCol="0">
            <a:normAutofit/>
          </a:bodyPr>
          <a:lstStyle>
            <a:lvl1pPr marL="0" indent="0" algn="l">
              <a:spcBef>
                <a:spcPts val="0"/>
              </a:spcBef>
              <a:spcAft>
                <a:spcPts val="0"/>
              </a:spcAft>
              <a:buClr>
                <a:srgbClr val="595959"/>
              </a:buClr>
              <a:buSzPct val="90000"/>
              <a:buFontTx/>
              <a:buNone/>
              <a:defRPr lang="en-US" sz="2200" b="0" i="0">
                <a:solidFill>
                  <a:schemeClr val="tx2"/>
                </a:solidFill>
                <a:latin typeface="+mn-lt"/>
                <a:ea typeface="+mn-ea"/>
                <a:cs typeface="Proxima Nova Alt Lt"/>
              </a:defRPr>
            </a:lvl1pPr>
            <a:lvl2pPr marL="360000" indent="-180000" algn="l">
              <a:spcBef>
                <a:spcPts val="0"/>
              </a:spcBef>
              <a:spcAft>
                <a:spcPts val="0"/>
              </a:spcAft>
              <a:buClr>
                <a:schemeClr val="bg2"/>
              </a:buClr>
              <a:buFont typeface="Arial"/>
              <a:buChar char="•"/>
              <a:defRPr sz="2000">
                <a:solidFill>
                  <a:schemeClr val="tx2"/>
                </a:solidFill>
                <a:latin typeface="+mn-lt"/>
                <a:ea typeface="+mn-ea"/>
              </a:defRPr>
            </a:lvl2pPr>
            <a:lvl3pPr marL="720000" indent="-180000" algn="l">
              <a:spcBef>
                <a:spcPts val="0"/>
              </a:spcBef>
              <a:spcAft>
                <a:spcPts val="0"/>
              </a:spcAft>
              <a:buClr>
                <a:srgbClr val="F0AD2C"/>
              </a:buClr>
              <a:buFont typeface="Courier New"/>
              <a:buChar char="o"/>
              <a:defRPr sz="1800">
                <a:solidFill>
                  <a:schemeClr val="tx2"/>
                </a:solidFill>
                <a:latin typeface="+mn-lt"/>
                <a:ea typeface="+mn-ea"/>
              </a:defRPr>
            </a:lvl3pPr>
            <a:lvl4pPr marL="1080000" indent="-180000" algn="l">
              <a:spcBef>
                <a:spcPts val="0"/>
              </a:spcBef>
              <a:spcAft>
                <a:spcPts val="0"/>
              </a:spcAft>
              <a:buClr>
                <a:srgbClr val="F0AD2C"/>
              </a:buClr>
              <a:buFont typeface="Wingdings"/>
              <a:buChar char="§"/>
              <a:defRPr sz="1600">
                <a:solidFill>
                  <a:schemeClr val="tx2"/>
                </a:solidFill>
                <a:latin typeface="+mn-lt"/>
                <a:ea typeface="+mn-ea"/>
              </a:defRPr>
            </a:lvl4pPr>
            <a:lvl5pPr marL="1545362" indent="-285750" algn="l">
              <a:spcBef>
                <a:spcPts val="0"/>
              </a:spcBef>
              <a:spcAft>
                <a:spcPts val="0"/>
              </a:spcAft>
              <a:buClr>
                <a:srgbClr val="F0AD2C"/>
              </a:buClr>
              <a:buSzPct val="80000"/>
              <a:buFont typeface="Wingdings"/>
              <a:buChar char="ü"/>
              <a:defRPr sz="1400">
                <a:solidFill>
                  <a:schemeClr val="tx2"/>
                </a:solidFill>
                <a:latin typeface="+mn-lt"/>
                <a:ea typeface="+mn-ea"/>
              </a:defRPr>
            </a:lvl5pPr>
            <a:lvl6pPr marL="2794000" indent="-357188" algn="l">
              <a:spcBef>
                <a:spcPts val="0"/>
              </a:spcBef>
              <a:spcAft>
                <a:spcPts val="0"/>
              </a:spcAft>
              <a:buChar char="»"/>
              <a:defRPr>
                <a:solidFill>
                  <a:srgbClr val="000099"/>
                </a:solidFill>
                <a:latin typeface="+mn-lt"/>
                <a:ea typeface="+mn-ea"/>
              </a:defRPr>
            </a:lvl6pPr>
            <a:lvl7pPr marL="3251200" indent="-357188" algn="l">
              <a:spcBef>
                <a:spcPts val="0"/>
              </a:spcBef>
              <a:spcAft>
                <a:spcPts val="0"/>
              </a:spcAft>
              <a:buChar char="»"/>
              <a:defRPr>
                <a:solidFill>
                  <a:srgbClr val="000099"/>
                </a:solidFill>
                <a:latin typeface="+mn-lt"/>
                <a:ea typeface="+mn-ea"/>
              </a:defRPr>
            </a:lvl7pPr>
            <a:lvl8pPr marL="3708400" indent="-357188" algn="l">
              <a:spcBef>
                <a:spcPts val="0"/>
              </a:spcBef>
              <a:spcAft>
                <a:spcPts val="0"/>
              </a:spcAft>
              <a:buChar char="»"/>
              <a:defRPr>
                <a:solidFill>
                  <a:srgbClr val="000099"/>
                </a:solidFill>
                <a:latin typeface="+mn-lt"/>
                <a:ea typeface="+mn-ea"/>
              </a:defRPr>
            </a:lvl8pPr>
            <a:lvl9pPr marL="4165600" indent="-357188" algn="l">
              <a:spcBef>
                <a:spcPts val="0"/>
              </a:spcBef>
              <a:spcAft>
                <a:spcPts val="0"/>
              </a:spcAft>
              <a:buChar char="»"/>
              <a:defRPr>
                <a:solidFill>
                  <a:srgbClr val="000099"/>
                </a:solidFill>
                <a:latin typeface="+mn-lt"/>
                <a:ea typeface="+mn-ea"/>
              </a:defRPr>
            </a:lvl9pPr>
          </a:lstStyle>
          <a:p>
            <a:pPr>
              <a:defRPr/>
            </a:pPr>
            <a:r>
              <a:rPr lang="en-US" sz="2000" b="1" dirty="0">
                <a:solidFill>
                  <a:srgbClr val="000000"/>
                </a:solidFill>
              </a:rPr>
              <a:t>CTI:</a:t>
            </a:r>
          </a:p>
          <a:p>
            <a:pPr marL="285750" indent="-285750">
              <a:buFont typeface="Arial" panose="020B0604020202020204" pitchFamily="34" charset="0"/>
              <a:buChar char="•"/>
              <a:defRPr/>
            </a:pPr>
            <a:r>
              <a:rPr lang="it-IT" sz="1800" dirty="0">
                <a:solidFill>
                  <a:srgbClr val="000000"/>
                </a:solidFill>
              </a:rPr>
              <a:t>ATIO (ICCS)</a:t>
            </a:r>
          </a:p>
        </p:txBody>
      </p:sp>
      <p:cxnSp>
        <p:nvCxnSpPr>
          <p:cNvPr id="304" name="Connector: Elbow 66">
            <a:extLst>
              <a:ext uri="{FF2B5EF4-FFF2-40B4-BE49-F238E27FC236}">
                <a16:creationId xmlns:a16="http://schemas.microsoft.com/office/drawing/2014/main" id="{E3E3530D-07C4-BC62-FF53-2B0BAA5B5404}"/>
              </a:ext>
            </a:extLst>
          </p:cNvPr>
          <p:cNvCxnSpPr>
            <a:cxnSpLocks/>
          </p:cNvCxnSpPr>
          <p:nvPr/>
        </p:nvCxnSpPr>
        <p:spPr>
          <a:xfrm>
            <a:off x="6893454" y="2725650"/>
            <a:ext cx="228074" cy="161400"/>
          </a:xfrm>
          <a:prstGeom prst="bentConnector3">
            <a:avLst>
              <a:gd name="adj1" fmla="val 50000"/>
            </a:avLst>
          </a:prstGeom>
          <a:ln w="158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447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6"/>
                                        </p:tgtEl>
                                        <p:attrNameLst>
                                          <p:attrName>style.visibility</p:attrName>
                                        </p:attrNameLst>
                                      </p:cBhvr>
                                      <p:to>
                                        <p:strVal val="visible"/>
                                      </p:to>
                                    </p:set>
                                    <p:animEffect transition="in" filter="wipe(down)">
                                      <p:cBhvr>
                                        <p:cTn id="7" dur="500"/>
                                        <p:tgtEl>
                                          <p:spTgt spid="29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97"/>
                                        </p:tgtEl>
                                        <p:attrNameLst>
                                          <p:attrName>style.visibility</p:attrName>
                                        </p:attrNameLst>
                                      </p:cBhvr>
                                      <p:to>
                                        <p:strVal val="visible"/>
                                      </p:to>
                                    </p:set>
                                    <p:animEffect transition="in" filter="fade">
                                      <p:cBhvr>
                                        <p:cTn id="12" dur="1000"/>
                                        <p:tgtEl>
                                          <p:spTgt spid="297"/>
                                        </p:tgtEl>
                                      </p:cBhvr>
                                    </p:animEffect>
                                    <p:anim calcmode="lin" valueType="num">
                                      <p:cBhvr>
                                        <p:cTn id="13" dur="1000" fill="hold"/>
                                        <p:tgtEl>
                                          <p:spTgt spid="297"/>
                                        </p:tgtEl>
                                        <p:attrNameLst>
                                          <p:attrName>ppt_x</p:attrName>
                                        </p:attrNameLst>
                                      </p:cBhvr>
                                      <p:tavLst>
                                        <p:tav tm="0">
                                          <p:val>
                                            <p:strVal val="#ppt_x"/>
                                          </p:val>
                                        </p:tav>
                                        <p:tav tm="100000">
                                          <p:val>
                                            <p:strVal val="#ppt_x"/>
                                          </p:val>
                                        </p:tav>
                                      </p:tavLst>
                                    </p:anim>
                                    <p:anim calcmode="lin" valueType="num">
                                      <p:cBhvr>
                                        <p:cTn id="14" dur="1000" fill="hold"/>
                                        <p:tgtEl>
                                          <p:spTgt spid="29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296"/>
                                        </p:tgtEl>
                                      </p:cBhvr>
                                    </p:animEffect>
                                    <p:set>
                                      <p:cBhvr>
                                        <p:cTn id="19" dur="1" fill="hold">
                                          <p:stCondLst>
                                            <p:cond delay="499"/>
                                          </p:stCondLst>
                                        </p:cTn>
                                        <p:tgtEl>
                                          <p:spTgt spid="296"/>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297"/>
                                        </p:tgtEl>
                                      </p:cBhvr>
                                    </p:animEffect>
                                    <p:set>
                                      <p:cBhvr>
                                        <p:cTn id="22" dur="1" fill="hold">
                                          <p:stCondLst>
                                            <p:cond delay="499"/>
                                          </p:stCondLst>
                                        </p:cTn>
                                        <p:tgtEl>
                                          <p:spTgt spid="2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 grpId="0" animBg="1"/>
      <p:bldP spid="296" grpId="1" animBg="1"/>
      <p:bldP spid="297" grpId="0" animBg="1"/>
      <p:bldP spid="297"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D6F82-1D1A-6159-53EC-7406934934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840817-B93E-7359-203E-FA387197E23C}"/>
              </a:ext>
            </a:extLst>
          </p:cNvPr>
          <p:cNvSpPr>
            <a:spLocks noGrp="1"/>
          </p:cNvSpPr>
          <p:nvPr>
            <p:ph type="title"/>
          </p:nvPr>
        </p:nvSpPr>
        <p:spPr>
          <a:xfrm>
            <a:off x="650501" y="2671948"/>
            <a:ext cx="10757727" cy="1060324"/>
          </a:xfrm>
          <a:ln>
            <a:noFill/>
          </a:ln>
        </p:spPr>
        <p:txBody>
          <a:bodyPr>
            <a:noAutofit/>
          </a:bodyPr>
          <a:lstStyle/>
          <a:p>
            <a:r>
              <a:rPr lang="en-US" sz="5400" dirty="0">
                <a:solidFill>
                  <a:schemeClr val="tx1">
                    <a:lumMod val="60000"/>
                    <a:lumOff val="40000"/>
                  </a:schemeClr>
                </a:solidFill>
              </a:rPr>
              <a:t>Advanced Threat Intelligent Orchestrator (ATIO)</a:t>
            </a:r>
          </a:p>
        </p:txBody>
      </p:sp>
      <p:sp>
        <p:nvSpPr>
          <p:cNvPr id="8" name="Text Placeholder 7">
            <a:extLst>
              <a:ext uri="{FF2B5EF4-FFF2-40B4-BE49-F238E27FC236}">
                <a16:creationId xmlns:a16="http://schemas.microsoft.com/office/drawing/2014/main" id="{104BBA7E-7924-2C2C-C928-0265323381AD}"/>
              </a:ext>
            </a:extLst>
          </p:cNvPr>
          <p:cNvSpPr>
            <a:spLocks noGrp="1"/>
          </p:cNvSpPr>
          <p:nvPr>
            <p:ph type="body" idx="1"/>
          </p:nvPr>
        </p:nvSpPr>
        <p:spPr>
          <a:xfrm>
            <a:off x="876300" y="4334492"/>
            <a:ext cx="5219700" cy="1294115"/>
          </a:xfrm>
        </p:spPr>
        <p:txBody>
          <a:bodyPr>
            <a:normAutofit lnSpcReduction="10000"/>
          </a:bodyPr>
          <a:lstStyle/>
          <a:p>
            <a:r>
              <a:rPr lang="en-US" dirty="0"/>
              <a:t>ICCS</a:t>
            </a:r>
          </a:p>
          <a:p>
            <a:endParaRPr lang="en-US" dirty="0"/>
          </a:p>
          <a:p>
            <a:r>
              <a:rPr lang="en-US" dirty="0"/>
              <a:t>PUC1| 07/03/2024 </a:t>
            </a:r>
          </a:p>
          <a:p>
            <a:endParaRPr lang="en-US" dirty="0"/>
          </a:p>
        </p:txBody>
      </p:sp>
    </p:spTree>
    <p:extLst>
      <p:ext uri="{BB962C8B-B14F-4D97-AF65-F5344CB8AC3E}">
        <p14:creationId xmlns:p14="http://schemas.microsoft.com/office/powerpoint/2010/main" val="7894196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B5111-1BAD-4A75-8B05-0F1264110878}"/>
              </a:ext>
            </a:extLst>
          </p:cNvPr>
          <p:cNvSpPr>
            <a:spLocks noGrp="1"/>
          </p:cNvSpPr>
          <p:nvPr>
            <p:ph type="title"/>
          </p:nvPr>
        </p:nvSpPr>
        <p:spPr/>
        <p:txBody>
          <a:bodyPr/>
          <a:lstStyle/>
          <a:p>
            <a:r>
              <a:rPr lang="en-US" dirty="0"/>
              <a:t>Adhering to SOAR capabilities</a:t>
            </a:r>
            <a:endParaRPr lang="en-GB" dirty="0"/>
          </a:p>
        </p:txBody>
      </p:sp>
      <p:sp>
        <p:nvSpPr>
          <p:cNvPr id="4" name="Slide Number Placeholder 3">
            <a:extLst>
              <a:ext uri="{FF2B5EF4-FFF2-40B4-BE49-F238E27FC236}">
                <a16:creationId xmlns:a16="http://schemas.microsoft.com/office/drawing/2014/main" id="{035263E6-E52C-4CCF-9551-44F29B1409F3}"/>
              </a:ext>
            </a:extLst>
          </p:cNvPr>
          <p:cNvSpPr>
            <a:spLocks noGrp="1"/>
          </p:cNvSpPr>
          <p:nvPr>
            <p:ph type="sldNum" sz="quarter" idx="12"/>
          </p:nvPr>
        </p:nvSpPr>
        <p:spPr/>
        <p:txBody>
          <a:bodyPr/>
          <a:lstStyle/>
          <a:p>
            <a:fld id="{57AC0E79-F531-4290-B37F-533038CC23F5}" type="slidenum">
              <a:rPr lang="en-US" smtClean="0"/>
              <a:pPr/>
              <a:t>38</a:t>
            </a:fld>
            <a:endParaRPr lang="en-US" dirty="0"/>
          </a:p>
        </p:txBody>
      </p:sp>
      <p:sp>
        <p:nvSpPr>
          <p:cNvPr id="5" name="Rectangle 4">
            <a:extLst>
              <a:ext uri="{FF2B5EF4-FFF2-40B4-BE49-F238E27FC236}">
                <a16:creationId xmlns:a16="http://schemas.microsoft.com/office/drawing/2014/main" id="{FD22739C-9E32-4926-8C64-EE0837590B48}"/>
              </a:ext>
            </a:extLst>
          </p:cNvPr>
          <p:cNvSpPr/>
          <p:nvPr/>
        </p:nvSpPr>
        <p:spPr>
          <a:xfrm>
            <a:off x="1665513" y="3412671"/>
            <a:ext cx="1004208" cy="91440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Tools</a:t>
            </a:r>
            <a:endParaRPr lang="en-GB"/>
          </a:p>
        </p:txBody>
      </p:sp>
      <p:sp>
        <p:nvSpPr>
          <p:cNvPr id="6" name="Rectangle 5">
            <a:extLst>
              <a:ext uri="{FF2B5EF4-FFF2-40B4-BE49-F238E27FC236}">
                <a16:creationId xmlns:a16="http://schemas.microsoft.com/office/drawing/2014/main" id="{C454F64E-D2C5-4235-80C9-A4C82D618255}"/>
              </a:ext>
            </a:extLst>
          </p:cNvPr>
          <p:cNvSpPr/>
          <p:nvPr/>
        </p:nvSpPr>
        <p:spPr>
          <a:xfrm>
            <a:off x="3967841" y="3869871"/>
            <a:ext cx="1690007" cy="82459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Full stack Middleware </a:t>
            </a:r>
            <a:endParaRPr lang="en-GB" sz="1600" dirty="0"/>
          </a:p>
        </p:txBody>
      </p:sp>
      <p:sp>
        <p:nvSpPr>
          <p:cNvPr id="7" name="Rectangle 6">
            <a:extLst>
              <a:ext uri="{FF2B5EF4-FFF2-40B4-BE49-F238E27FC236}">
                <a16:creationId xmlns:a16="http://schemas.microsoft.com/office/drawing/2014/main" id="{238311C8-C284-46C3-A1E5-FEA2567277C7}"/>
              </a:ext>
            </a:extLst>
          </p:cNvPr>
          <p:cNvSpPr/>
          <p:nvPr/>
        </p:nvSpPr>
        <p:spPr>
          <a:xfrm>
            <a:off x="1649188" y="4479472"/>
            <a:ext cx="1001486" cy="91440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User</a:t>
            </a:r>
            <a:endParaRPr lang="en-GB"/>
          </a:p>
        </p:txBody>
      </p:sp>
      <p:cxnSp>
        <p:nvCxnSpPr>
          <p:cNvPr id="8" name="Straight Arrow Connector 7">
            <a:extLst>
              <a:ext uri="{FF2B5EF4-FFF2-40B4-BE49-F238E27FC236}">
                <a16:creationId xmlns:a16="http://schemas.microsoft.com/office/drawing/2014/main" id="{D42A4C81-529D-4068-B74B-CC2FE874D08E}"/>
              </a:ext>
            </a:extLst>
          </p:cNvPr>
          <p:cNvCxnSpPr>
            <a:cxnSpLocks/>
          </p:cNvCxnSpPr>
          <p:nvPr/>
        </p:nvCxnSpPr>
        <p:spPr>
          <a:xfrm>
            <a:off x="3200399" y="4229100"/>
            <a:ext cx="61232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2A1F082-480A-4668-8612-A73D0694F651}"/>
              </a:ext>
            </a:extLst>
          </p:cNvPr>
          <p:cNvCxnSpPr>
            <a:cxnSpLocks/>
          </p:cNvCxnSpPr>
          <p:nvPr/>
        </p:nvCxnSpPr>
        <p:spPr>
          <a:xfrm>
            <a:off x="3184072" y="4520293"/>
            <a:ext cx="62592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D6EDBC49-9327-4E71-8827-8C72CC6AED25}"/>
              </a:ext>
            </a:extLst>
          </p:cNvPr>
          <p:cNvSpPr/>
          <p:nvPr/>
        </p:nvSpPr>
        <p:spPr>
          <a:xfrm>
            <a:off x="7561888" y="2493310"/>
            <a:ext cx="1375923" cy="1034144"/>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Streamline operations</a:t>
            </a:r>
            <a:endParaRPr lang="en-GB"/>
          </a:p>
        </p:txBody>
      </p:sp>
      <p:sp>
        <p:nvSpPr>
          <p:cNvPr id="11" name="Rectangle 10">
            <a:extLst>
              <a:ext uri="{FF2B5EF4-FFF2-40B4-BE49-F238E27FC236}">
                <a16:creationId xmlns:a16="http://schemas.microsoft.com/office/drawing/2014/main" id="{CF80C582-AE14-4A28-AB25-24A1A025324D}"/>
              </a:ext>
            </a:extLst>
          </p:cNvPr>
          <p:cNvSpPr/>
          <p:nvPr/>
        </p:nvSpPr>
        <p:spPr>
          <a:xfrm>
            <a:off x="8980713" y="3540578"/>
            <a:ext cx="1238251" cy="91440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Sharing </a:t>
            </a:r>
            <a:endParaRPr lang="en-GB"/>
          </a:p>
        </p:txBody>
      </p:sp>
      <p:sp>
        <p:nvSpPr>
          <p:cNvPr id="12" name="Rectangle 11">
            <a:extLst>
              <a:ext uri="{FF2B5EF4-FFF2-40B4-BE49-F238E27FC236}">
                <a16:creationId xmlns:a16="http://schemas.microsoft.com/office/drawing/2014/main" id="{279B827D-4245-4A17-B294-2BFA564A50A2}"/>
              </a:ext>
            </a:extLst>
          </p:cNvPr>
          <p:cNvSpPr/>
          <p:nvPr/>
        </p:nvSpPr>
        <p:spPr>
          <a:xfrm>
            <a:off x="7615500" y="4528458"/>
            <a:ext cx="1311218" cy="91440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Response</a:t>
            </a:r>
            <a:endParaRPr lang="en-GB"/>
          </a:p>
        </p:txBody>
      </p:sp>
      <p:sp>
        <p:nvSpPr>
          <p:cNvPr id="13" name="TextBox 12">
            <a:extLst>
              <a:ext uri="{FF2B5EF4-FFF2-40B4-BE49-F238E27FC236}">
                <a16:creationId xmlns:a16="http://schemas.microsoft.com/office/drawing/2014/main" id="{0535588E-1D28-488E-BFE5-8561C36B3901}"/>
              </a:ext>
            </a:extLst>
          </p:cNvPr>
          <p:cNvSpPr txBox="1"/>
          <p:nvPr/>
        </p:nvSpPr>
        <p:spPr>
          <a:xfrm>
            <a:off x="2726871" y="4171950"/>
            <a:ext cx="755335" cy="369332"/>
          </a:xfrm>
          <a:prstGeom prst="rect">
            <a:avLst/>
          </a:prstGeom>
          <a:noFill/>
        </p:spPr>
        <p:txBody>
          <a:bodyPr wrap="none" rtlCol="0">
            <a:spAutoFit/>
          </a:bodyPr>
          <a:lstStyle/>
          <a:p>
            <a:r>
              <a:rPr lang="en-US"/>
              <a:t>Input</a:t>
            </a:r>
            <a:endParaRPr lang="en-GB"/>
          </a:p>
        </p:txBody>
      </p:sp>
      <p:cxnSp>
        <p:nvCxnSpPr>
          <p:cNvPr id="14" name="Straight Arrow Connector 13">
            <a:extLst>
              <a:ext uri="{FF2B5EF4-FFF2-40B4-BE49-F238E27FC236}">
                <a16:creationId xmlns:a16="http://schemas.microsoft.com/office/drawing/2014/main" id="{9E0BDABF-2524-4C31-942C-D853B3E417B0}"/>
              </a:ext>
            </a:extLst>
          </p:cNvPr>
          <p:cNvCxnSpPr>
            <a:cxnSpLocks/>
          </p:cNvCxnSpPr>
          <p:nvPr/>
        </p:nvCxnSpPr>
        <p:spPr>
          <a:xfrm>
            <a:off x="5777593" y="4571221"/>
            <a:ext cx="67699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52DD6E9-6F15-4577-ADEC-35D098F83852}"/>
              </a:ext>
            </a:extLst>
          </p:cNvPr>
          <p:cNvSpPr txBox="1"/>
          <p:nvPr/>
        </p:nvSpPr>
        <p:spPr>
          <a:xfrm>
            <a:off x="5634637" y="4167628"/>
            <a:ext cx="981359" cy="369332"/>
          </a:xfrm>
          <a:prstGeom prst="rect">
            <a:avLst/>
          </a:prstGeom>
          <a:noFill/>
        </p:spPr>
        <p:txBody>
          <a:bodyPr wrap="none" rtlCol="0">
            <a:spAutoFit/>
          </a:bodyPr>
          <a:lstStyle/>
          <a:p>
            <a:r>
              <a:rPr lang="en-US"/>
              <a:t>Output</a:t>
            </a:r>
            <a:endParaRPr lang="en-GB"/>
          </a:p>
        </p:txBody>
      </p:sp>
      <p:pic>
        <p:nvPicPr>
          <p:cNvPr id="16" name="Graphic 15" descr="Server">
            <a:extLst>
              <a:ext uri="{FF2B5EF4-FFF2-40B4-BE49-F238E27FC236}">
                <a16:creationId xmlns:a16="http://schemas.microsoft.com/office/drawing/2014/main" id="{207E72CA-00D6-4964-80FD-AB624C573D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7572" y="3437164"/>
            <a:ext cx="914400" cy="914400"/>
          </a:xfrm>
          <a:prstGeom prst="rect">
            <a:avLst/>
          </a:prstGeom>
        </p:spPr>
      </p:pic>
      <p:sp>
        <p:nvSpPr>
          <p:cNvPr id="17" name="TextBox 16">
            <a:extLst>
              <a:ext uri="{FF2B5EF4-FFF2-40B4-BE49-F238E27FC236}">
                <a16:creationId xmlns:a16="http://schemas.microsoft.com/office/drawing/2014/main" id="{714BC4C0-9D74-4E51-A070-88EB2F22781C}"/>
              </a:ext>
            </a:extLst>
          </p:cNvPr>
          <p:cNvSpPr txBox="1"/>
          <p:nvPr/>
        </p:nvSpPr>
        <p:spPr>
          <a:xfrm>
            <a:off x="4430486" y="3254828"/>
            <a:ext cx="1225272" cy="369332"/>
          </a:xfrm>
          <a:prstGeom prst="rect">
            <a:avLst/>
          </a:prstGeom>
          <a:noFill/>
        </p:spPr>
        <p:txBody>
          <a:bodyPr wrap="none" rtlCol="0">
            <a:spAutoFit/>
          </a:bodyPr>
          <a:lstStyle/>
          <a:p>
            <a:r>
              <a:rPr lang="en-US" dirty="0"/>
              <a:t>ATIO/SOAR</a:t>
            </a:r>
            <a:endParaRPr lang="en-GB" dirty="0"/>
          </a:p>
        </p:txBody>
      </p:sp>
      <p:sp>
        <p:nvSpPr>
          <p:cNvPr id="18" name="Left Brace 17">
            <a:extLst>
              <a:ext uri="{FF2B5EF4-FFF2-40B4-BE49-F238E27FC236}">
                <a16:creationId xmlns:a16="http://schemas.microsoft.com/office/drawing/2014/main" id="{C876116F-9818-4B05-A972-7BF2944382BD}"/>
              </a:ext>
            </a:extLst>
          </p:cNvPr>
          <p:cNvSpPr/>
          <p:nvPr/>
        </p:nvSpPr>
        <p:spPr>
          <a:xfrm>
            <a:off x="6988625" y="2400300"/>
            <a:ext cx="449035" cy="3902529"/>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Left Brace 18">
            <a:extLst>
              <a:ext uri="{FF2B5EF4-FFF2-40B4-BE49-F238E27FC236}">
                <a16:creationId xmlns:a16="http://schemas.microsoft.com/office/drawing/2014/main" id="{6027046C-0A06-42BA-9C90-0F9E2772134E}"/>
              </a:ext>
            </a:extLst>
          </p:cNvPr>
          <p:cNvSpPr/>
          <p:nvPr/>
        </p:nvSpPr>
        <p:spPr>
          <a:xfrm rot="10800000">
            <a:off x="10341425" y="2381250"/>
            <a:ext cx="449035" cy="3902529"/>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20" name="Graphic 19" descr="User">
            <a:extLst>
              <a:ext uri="{FF2B5EF4-FFF2-40B4-BE49-F238E27FC236}">
                <a16:creationId xmlns:a16="http://schemas.microsoft.com/office/drawing/2014/main" id="{422E4121-792D-4081-B7D4-091ED630E6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5929" y="4449536"/>
            <a:ext cx="914400" cy="914400"/>
          </a:xfrm>
          <a:prstGeom prst="rect">
            <a:avLst/>
          </a:prstGeom>
        </p:spPr>
      </p:pic>
    </p:spTree>
    <p:extLst>
      <p:ext uri="{BB962C8B-B14F-4D97-AF65-F5344CB8AC3E}">
        <p14:creationId xmlns:p14="http://schemas.microsoft.com/office/powerpoint/2010/main" val="290182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11"/>
                                        </p:tgtEl>
                                      </p:cBhvr>
                                    </p:animEffect>
                                    <p:animScale>
                                      <p:cBhvr>
                                        <p:cTn id="12" dur="250" autoRev="1" fill="hold"/>
                                        <p:tgtEl>
                                          <p:spTgt spid="11"/>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12"/>
                                        </p:tgtEl>
                                      </p:cBhvr>
                                    </p:animEffect>
                                    <p:animScale>
                                      <p:cBhvr>
                                        <p:cTn id="17"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58BE0-56D6-4A6A-8225-9D3649D152F1}"/>
              </a:ext>
            </a:extLst>
          </p:cNvPr>
          <p:cNvSpPr>
            <a:spLocks noGrp="1"/>
          </p:cNvSpPr>
          <p:nvPr>
            <p:ph type="title"/>
          </p:nvPr>
        </p:nvSpPr>
        <p:spPr/>
        <p:txBody>
          <a:bodyPr>
            <a:normAutofit fontScale="90000"/>
          </a:bodyPr>
          <a:lstStyle/>
          <a:p>
            <a:r>
              <a:rPr lang="en-US" dirty="0"/>
              <a:t>Advanced Threat Intelligence Orchestrator (ATIO) introduction </a:t>
            </a:r>
            <a:endParaRPr lang="en-GB" dirty="0"/>
          </a:p>
        </p:txBody>
      </p:sp>
      <p:sp>
        <p:nvSpPr>
          <p:cNvPr id="4" name="Slide Number Placeholder 3">
            <a:extLst>
              <a:ext uri="{FF2B5EF4-FFF2-40B4-BE49-F238E27FC236}">
                <a16:creationId xmlns:a16="http://schemas.microsoft.com/office/drawing/2014/main" id="{9718D860-3359-4E13-9721-08885D179F4D}"/>
              </a:ext>
            </a:extLst>
          </p:cNvPr>
          <p:cNvSpPr>
            <a:spLocks noGrp="1"/>
          </p:cNvSpPr>
          <p:nvPr>
            <p:ph type="sldNum" sz="quarter" idx="12"/>
          </p:nvPr>
        </p:nvSpPr>
        <p:spPr/>
        <p:txBody>
          <a:bodyPr/>
          <a:lstStyle/>
          <a:p>
            <a:fld id="{57AC0E79-F531-4290-B37F-533038CC23F5}" type="slidenum">
              <a:rPr lang="en-US" smtClean="0"/>
              <a:pPr/>
              <a:t>39</a:t>
            </a:fld>
            <a:endParaRPr lang="en-US" dirty="0"/>
          </a:p>
        </p:txBody>
      </p:sp>
      <p:pic>
        <p:nvPicPr>
          <p:cNvPr id="5" name="Content Placeholder 4">
            <a:extLst>
              <a:ext uri="{FF2B5EF4-FFF2-40B4-BE49-F238E27FC236}">
                <a16:creationId xmlns:a16="http://schemas.microsoft.com/office/drawing/2014/main" id="{A1D80CD2-BC98-4EBF-8310-5D4867226A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0668" y="1499796"/>
            <a:ext cx="8217450" cy="4291403"/>
          </a:xfrm>
          <a:prstGeom prst="rect">
            <a:avLst/>
          </a:prstGeom>
        </p:spPr>
      </p:pic>
      <p:sp>
        <p:nvSpPr>
          <p:cNvPr id="6" name="Rectangle: Rounded Corners 5">
            <a:extLst>
              <a:ext uri="{FF2B5EF4-FFF2-40B4-BE49-F238E27FC236}">
                <a16:creationId xmlns:a16="http://schemas.microsoft.com/office/drawing/2014/main" id="{234C42D9-9071-4E79-9D5A-C95417EDE98E}"/>
              </a:ext>
            </a:extLst>
          </p:cNvPr>
          <p:cNvSpPr/>
          <p:nvPr/>
        </p:nvSpPr>
        <p:spPr>
          <a:xfrm>
            <a:off x="3128682" y="1945342"/>
            <a:ext cx="3980330" cy="88750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D18F98C7-5691-43FD-8DC8-3D84B84CFC37}"/>
              </a:ext>
            </a:extLst>
          </p:cNvPr>
          <p:cNvSpPr/>
          <p:nvPr/>
        </p:nvSpPr>
        <p:spPr>
          <a:xfrm>
            <a:off x="3074894" y="4742330"/>
            <a:ext cx="1443318" cy="94129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6A2DABCC-9C95-4720-A2BE-EAA9964882B5}"/>
              </a:ext>
            </a:extLst>
          </p:cNvPr>
          <p:cNvSpPr/>
          <p:nvPr/>
        </p:nvSpPr>
        <p:spPr>
          <a:xfrm>
            <a:off x="7171764" y="1981200"/>
            <a:ext cx="842683" cy="52891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6200042D-7DC6-47B3-83DE-7AEB27C5EA20}"/>
              </a:ext>
            </a:extLst>
          </p:cNvPr>
          <p:cNvSpPr/>
          <p:nvPr/>
        </p:nvSpPr>
        <p:spPr>
          <a:xfrm>
            <a:off x="7216588" y="3218330"/>
            <a:ext cx="842683" cy="40341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8FCC5461-337A-443F-833E-B3125571E257}"/>
              </a:ext>
            </a:extLst>
          </p:cNvPr>
          <p:cNvSpPr/>
          <p:nvPr/>
        </p:nvSpPr>
        <p:spPr>
          <a:xfrm>
            <a:off x="7180729" y="4320989"/>
            <a:ext cx="842683" cy="43927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B7B034C7-D905-4E5C-A209-EA1F5592930E}"/>
              </a:ext>
            </a:extLst>
          </p:cNvPr>
          <p:cNvSpPr/>
          <p:nvPr/>
        </p:nvSpPr>
        <p:spPr>
          <a:xfrm>
            <a:off x="2223247" y="2061883"/>
            <a:ext cx="842683" cy="52891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58D5FE0F-9196-4BE7-B465-28865C97E301}"/>
              </a:ext>
            </a:extLst>
          </p:cNvPr>
          <p:cNvSpPr/>
          <p:nvPr/>
        </p:nvSpPr>
        <p:spPr>
          <a:xfrm>
            <a:off x="2178423" y="3415553"/>
            <a:ext cx="842683" cy="51098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5">
            <a:extLst>
              <a:ext uri="{FF2B5EF4-FFF2-40B4-BE49-F238E27FC236}">
                <a16:creationId xmlns:a16="http://schemas.microsoft.com/office/drawing/2014/main" id="{B12EEAD4-AC50-43F1-92F5-A821239110AC}"/>
              </a:ext>
            </a:extLst>
          </p:cNvPr>
          <p:cNvSpPr/>
          <p:nvPr/>
        </p:nvSpPr>
        <p:spPr>
          <a:xfrm>
            <a:off x="4706471" y="5020236"/>
            <a:ext cx="2402541" cy="52891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 Placeholder 2">
            <a:extLst>
              <a:ext uri="{FF2B5EF4-FFF2-40B4-BE49-F238E27FC236}">
                <a16:creationId xmlns:a16="http://schemas.microsoft.com/office/drawing/2014/main" id="{26E75ACA-96B8-46C3-B730-58F421BA8395}"/>
              </a:ext>
            </a:extLst>
          </p:cNvPr>
          <p:cNvSpPr txBox="1">
            <a:spLocks/>
          </p:cNvSpPr>
          <p:nvPr/>
        </p:nvSpPr>
        <p:spPr>
          <a:xfrm>
            <a:off x="2777230" y="1249376"/>
            <a:ext cx="5157787" cy="676275"/>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838487"/>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ü"/>
              <a:defRPr sz="2000" kern="1200">
                <a:solidFill>
                  <a:srgbClr val="838487"/>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1800" kern="1200">
                <a:solidFill>
                  <a:srgbClr val="83848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Advanced Threat Intelligence Orchestrator (ATIO) - Full stack Service Middleware </a:t>
            </a:r>
          </a:p>
        </p:txBody>
      </p:sp>
    </p:spTree>
    <p:extLst>
      <p:ext uri="{BB962C8B-B14F-4D97-AF65-F5344CB8AC3E}">
        <p14:creationId xmlns:p14="http://schemas.microsoft.com/office/powerpoint/2010/main" val="838333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1" grpId="0" animBg="1"/>
      <p:bldP spid="12" grpId="0" animBg="1"/>
      <p:bldP spid="13" grpId="0" animBg="1"/>
      <p:bldP spid="14" grpId="0" animBg="1"/>
      <p:bldP spid="15"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IRIS Motivation </a:t>
            </a:r>
          </a:p>
        </p:txBody>
      </p:sp>
      <p:sp>
        <p:nvSpPr>
          <p:cNvPr id="3" name="Content Placeholder 2"/>
          <p:cNvSpPr>
            <a:spLocks noGrp="1"/>
          </p:cNvSpPr>
          <p:nvPr>
            <p:ph idx="1"/>
          </p:nvPr>
        </p:nvSpPr>
        <p:spPr/>
        <p:txBody>
          <a:bodyPr>
            <a:normAutofit/>
          </a:bodyPr>
          <a:lstStyle/>
          <a:p>
            <a:pPr marL="0" indent="0" algn="just">
              <a:lnSpc>
                <a:spcPct val="114000"/>
              </a:lnSpc>
              <a:buNone/>
            </a:pPr>
            <a:r>
              <a:rPr lang="en-GB" dirty="0"/>
              <a:t>As existing and emerging </a:t>
            </a:r>
            <a:r>
              <a:rPr lang="en-GB" b="1" dirty="0"/>
              <a:t>SMART CITIES </a:t>
            </a:r>
            <a:r>
              <a:rPr lang="en-GB" dirty="0"/>
              <a:t>continue to </a:t>
            </a:r>
            <a:r>
              <a:rPr lang="en-GB" b="1" dirty="0"/>
              <a:t>expand their IoT and AI-enabled </a:t>
            </a:r>
            <a:r>
              <a:rPr lang="en-GB" dirty="0"/>
              <a:t>systems, </a:t>
            </a:r>
            <a:r>
              <a:rPr lang="en-GB" b="1" dirty="0"/>
              <a:t>novel and complex threats are introduced</a:t>
            </a:r>
            <a:r>
              <a:rPr lang="en-GB" dirty="0"/>
              <a:t>. </a:t>
            </a:r>
          </a:p>
          <a:p>
            <a:pPr marL="0" indent="0" algn="just">
              <a:lnSpc>
                <a:spcPct val="114000"/>
              </a:lnSpc>
              <a:buNone/>
            </a:pPr>
            <a:endParaRPr lang="en-GB" b="1" dirty="0"/>
          </a:p>
          <a:p>
            <a:pPr marL="0" indent="0" algn="just">
              <a:lnSpc>
                <a:spcPct val="114000"/>
              </a:lnSpc>
              <a:buNone/>
            </a:pPr>
            <a:r>
              <a:rPr lang="en-GB" b="1" dirty="0"/>
              <a:t>Architecture and behaviour</a:t>
            </a:r>
            <a:r>
              <a:rPr lang="en-GB" dirty="0"/>
              <a:t> of emerging IoT and AI technologies are </a:t>
            </a:r>
            <a:r>
              <a:rPr lang="en-GB" b="1" dirty="0"/>
              <a:t>not currently well understood </a:t>
            </a:r>
            <a:r>
              <a:rPr lang="en-GB" dirty="0"/>
              <a:t>by security practitioners, such as CERTs and CSIRTs. </a:t>
            </a:r>
          </a:p>
          <a:p>
            <a:pPr marL="0" indent="0">
              <a:buNone/>
            </a:pPr>
            <a:endParaRPr lang="en-US" dirty="0"/>
          </a:p>
        </p:txBody>
      </p:sp>
      <p:sp>
        <p:nvSpPr>
          <p:cNvPr id="4" name="Slide Number Placeholder 3"/>
          <p:cNvSpPr>
            <a:spLocks noGrp="1"/>
          </p:cNvSpPr>
          <p:nvPr>
            <p:ph type="sldNum" sz="quarter" idx="12"/>
          </p:nvPr>
        </p:nvSpPr>
        <p:spPr/>
        <p:txBody>
          <a:bodyPr/>
          <a:lstStyle/>
          <a:p>
            <a:fld id="{57AC0E79-F531-4290-B37F-533038CC23F5}" type="slidenum">
              <a:rPr lang="en-US" smtClean="0"/>
              <a:pPr/>
              <a:t>4</a:t>
            </a:fld>
            <a:endParaRPr lang="en-US" dirty="0"/>
          </a:p>
        </p:txBody>
      </p:sp>
    </p:spTree>
    <p:extLst>
      <p:ext uri="{BB962C8B-B14F-4D97-AF65-F5344CB8AC3E}">
        <p14:creationId xmlns:p14="http://schemas.microsoft.com/office/powerpoint/2010/main" val="42813150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06575-6151-4BBE-B264-7D9C0EA7E556}"/>
              </a:ext>
            </a:extLst>
          </p:cNvPr>
          <p:cNvSpPr>
            <a:spLocks noGrp="1"/>
          </p:cNvSpPr>
          <p:nvPr>
            <p:ph type="title"/>
          </p:nvPr>
        </p:nvSpPr>
        <p:spPr/>
        <p:txBody>
          <a:bodyPr>
            <a:normAutofit fontScale="90000"/>
          </a:bodyPr>
          <a:lstStyle/>
          <a:p>
            <a:r>
              <a:rPr lang="en-US" dirty="0"/>
              <a:t>Advanced Threat Intelligence Orchestrator (ATIO) Structure</a:t>
            </a:r>
            <a:endParaRPr lang="en-GB" dirty="0"/>
          </a:p>
        </p:txBody>
      </p:sp>
      <p:sp>
        <p:nvSpPr>
          <p:cNvPr id="5" name="Text Placeholder 4">
            <a:extLst>
              <a:ext uri="{FF2B5EF4-FFF2-40B4-BE49-F238E27FC236}">
                <a16:creationId xmlns:a16="http://schemas.microsoft.com/office/drawing/2014/main" id="{13E7F91B-BF6E-4C04-9212-1CF39D28F966}"/>
              </a:ext>
            </a:extLst>
          </p:cNvPr>
          <p:cNvSpPr>
            <a:spLocks noGrp="1"/>
          </p:cNvSpPr>
          <p:nvPr>
            <p:ph type="body" sz="quarter" idx="3"/>
          </p:nvPr>
        </p:nvSpPr>
        <p:spPr/>
        <p:txBody>
          <a:bodyPr>
            <a:normAutofit/>
          </a:bodyPr>
          <a:lstStyle/>
          <a:p>
            <a:r>
              <a:rPr lang="en-US" dirty="0"/>
              <a:t>Back end and Front end Services</a:t>
            </a:r>
            <a:endParaRPr lang="en-GB" dirty="0">
              <a:highlight>
                <a:srgbClr val="FFFF00"/>
              </a:highlight>
            </a:endParaRPr>
          </a:p>
        </p:txBody>
      </p:sp>
      <p:sp>
        <p:nvSpPr>
          <p:cNvPr id="7" name="Slide Number Placeholder 6">
            <a:extLst>
              <a:ext uri="{FF2B5EF4-FFF2-40B4-BE49-F238E27FC236}">
                <a16:creationId xmlns:a16="http://schemas.microsoft.com/office/drawing/2014/main" id="{E13DA986-0FAC-4945-BAAF-63EA96C19D2B}"/>
              </a:ext>
            </a:extLst>
          </p:cNvPr>
          <p:cNvSpPr>
            <a:spLocks noGrp="1"/>
          </p:cNvSpPr>
          <p:nvPr>
            <p:ph type="sldNum" sz="quarter" idx="12"/>
          </p:nvPr>
        </p:nvSpPr>
        <p:spPr/>
        <p:txBody>
          <a:bodyPr/>
          <a:lstStyle/>
          <a:p>
            <a:fld id="{57AC0E79-F531-4290-B37F-533038CC23F5}" type="slidenum">
              <a:rPr lang="en-US" smtClean="0"/>
              <a:pPr/>
              <a:t>40</a:t>
            </a:fld>
            <a:endParaRPr lang="en-US" dirty="0"/>
          </a:p>
        </p:txBody>
      </p:sp>
      <p:sp>
        <p:nvSpPr>
          <p:cNvPr id="6" name="Content Placeholder 5">
            <a:extLst>
              <a:ext uri="{FF2B5EF4-FFF2-40B4-BE49-F238E27FC236}">
                <a16:creationId xmlns:a16="http://schemas.microsoft.com/office/drawing/2014/main" id="{C0598EE5-493F-46FC-BEA7-4E6EBAE454DD}"/>
              </a:ext>
            </a:extLst>
          </p:cNvPr>
          <p:cNvSpPr>
            <a:spLocks noGrp="1"/>
          </p:cNvSpPr>
          <p:nvPr>
            <p:ph sz="quarter" idx="4"/>
          </p:nvPr>
        </p:nvSpPr>
        <p:spPr>
          <a:xfrm>
            <a:off x="6369430" y="2505075"/>
            <a:ext cx="5183188" cy="3684588"/>
          </a:xfrm>
        </p:spPr>
        <p:txBody>
          <a:bodyPr>
            <a:normAutofit fontScale="92500" lnSpcReduction="10000"/>
          </a:bodyPr>
          <a:lstStyle/>
          <a:p>
            <a:pPr marL="457200" indent="-457200">
              <a:buFont typeface="+mj-lt"/>
              <a:buAutoNum type="arabicPeriod"/>
            </a:pPr>
            <a:r>
              <a:rPr lang="en-US" dirty="0"/>
              <a:t>Orchestration Workflow Manager (OWM) </a:t>
            </a:r>
          </a:p>
          <a:p>
            <a:pPr marL="457200" indent="-457200">
              <a:buFont typeface="+mj-lt"/>
              <a:buAutoNum type="arabicPeriod"/>
            </a:pPr>
            <a:r>
              <a:rPr lang="en-US" dirty="0"/>
              <a:t>Sharing and Response Task Management and Tracking</a:t>
            </a:r>
            <a:endParaRPr lang="en-US" dirty="0">
              <a:solidFill>
                <a:srgbClr val="00B050"/>
              </a:solidFill>
            </a:endParaRPr>
          </a:p>
          <a:p>
            <a:pPr marL="457200" indent="-457200">
              <a:buFont typeface="+mj-lt"/>
              <a:buAutoNum type="arabicPeriod"/>
            </a:pPr>
            <a:r>
              <a:rPr lang="en-US" dirty="0"/>
              <a:t>Workflow Execution Engine</a:t>
            </a:r>
          </a:p>
          <a:p>
            <a:pPr marL="457200" indent="-457200">
              <a:buFont typeface="+mj-lt"/>
              <a:buAutoNum type="arabicPeriod"/>
            </a:pPr>
            <a:r>
              <a:rPr lang="en-US" dirty="0"/>
              <a:t>Workflow Combination </a:t>
            </a:r>
          </a:p>
          <a:p>
            <a:pPr marL="457200" indent="-457200">
              <a:buFont typeface="+mj-lt"/>
              <a:buAutoNum type="arabicPeriod"/>
            </a:pPr>
            <a:r>
              <a:rPr lang="en-US" dirty="0"/>
              <a:t>Data Exchange Framework</a:t>
            </a:r>
            <a:endParaRPr lang="en-US" b="1" dirty="0"/>
          </a:p>
          <a:p>
            <a:pPr marL="457200" indent="-457200">
              <a:buFont typeface="+mj-lt"/>
              <a:buAutoNum type="arabicPeriod"/>
            </a:pPr>
            <a:r>
              <a:rPr lang="en-US" dirty="0"/>
              <a:t>Command Execution Requests Framework</a:t>
            </a:r>
          </a:p>
          <a:p>
            <a:pPr marL="457200" indent="-457200">
              <a:buFont typeface="+mj-lt"/>
              <a:buAutoNum type="arabicPeriod"/>
            </a:pPr>
            <a:r>
              <a:rPr lang="en-US" dirty="0"/>
              <a:t>ATIO database</a:t>
            </a:r>
          </a:p>
          <a:p>
            <a:pPr marL="457200" indent="-457200">
              <a:buFont typeface="+mj-lt"/>
              <a:buAutoNum type="arabicPeriod"/>
            </a:pPr>
            <a:endParaRPr lang="en-US" b="1" dirty="0"/>
          </a:p>
          <a:p>
            <a:pPr marL="457200" indent="-457200">
              <a:buFont typeface="+mj-lt"/>
              <a:buAutoNum type="arabicPeriod"/>
            </a:pPr>
            <a:endParaRPr lang="en-US" b="1" dirty="0">
              <a:solidFill>
                <a:srgbClr val="00B050"/>
              </a:solidFill>
            </a:endParaRPr>
          </a:p>
          <a:p>
            <a:pPr marL="457200" indent="-457200">
              <a:buFont typeface="+mj-lt"/>
              <a:buAutoNum type="arabicPeriod"/>
            </a:pPr>
            <a:endParaRPr lang="en-US" b="1" dirty="0"/>
          </a:p>
          <a:p>
            <a:pPr marL="457200" indent="-457200">
              <a:buFont typeface="+mj-lt"/>
              <a:buAutoNum type="arabicPeriod"/>
            </a:pPr>
            <a:endParaRPr lang="en-GB" b="1" dirty="0">
              <a:solidFill>
                <a:srgbClr val="00B050"/>
              </a:solidFill>
            </a:endParaRPr>
          </a:p>
        </p:txBody>
      </p:sp>
      <p:pic>
        <p:nvPicPr>
          <p:cNvPr id="9" name="Picture 8">
            <a:extLst>
              <a:ext uri="{FF2B5EF4-FFF2-40B4-BE49-F238E27FC236}">
                <a16:creationId xmlns:a16="http://schemas.microsoft.com/office/drawing/2014/main" id="{269EC7F8-A461-4716-8ACA-0B8BF2ABB7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232" y="2626659"/>
            <a:ext cx="5662151" cy="3137647"/>
          </a:xfrm>
          <a:prstGeom prst="rect">
            <a:avLst/>
          </a:prstGeom>
        </p:spPr>
      </p:pic>
    </p:spTree>
    <p:extLst>
      <p:ext uri="{BB962C8B-B14F-4D97-AF65-F5344CB8AC3E}">
        <p14:creationId xmlns:p14="http://schemas.microsoft.com/office/powerpoint/2010/main" val="34115186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06575-6151-4BBE-B264-7D9C0EA7E556}"/>
              </a:ext>
            </a:extLst>
          </p:cNvPr>
          <p:cNvSpPr>
            <a:spLocks noGrp="1"/>
          </p:cNvSpPr>
          <p:nvPr>
            <p:ph type="title"/>
          </p:nvPr>
        </p:nvSpPr>
        <p:spPr>
          <a:xfrm>
            <a:off x="839788" y="336551"/>
            <a:ext cx="8685212" cy="1035050"/>
          </a:xfrm>
        </p:spPr>
        <p:txBody>
          <a:bodyPr>
            <a:normAutofit fontScale="90000"/>
          </a:bodyPr>
          <a:lstStyle/>
          <a:p>
            <a:r>
              <a:rPr lang="en-US" dirty="0"/>
              <a:t>Orchestrator (ATIO) Workflow Designer (OWM)</a:t>
            </a:r>
            <a:endParaRPr lang="en-GB" dirty="0"/>
          </a:p>
        </p:txBody>
      </p:sp>
      <p:sp>
        <p:nvSpPr>
          <p:cNvPr id="7" name="Slide Number Placeholder 6">
            <a:extLst>
              <a:ext uri="{FF2B5EF4-FFF2-40B4-BE49-F238E27FC236}">
                <a16:creationId xmlns:a16="http://schemas.microsoft.com/office/drawing/2014/main" id="{E13DA986-0FAC-4945-BAAF-63EA96C19D2B}"/>
              </a:ext>
            </a:extLst>
          </p:cNvPr>
          <p:cNvSpPr>
            <a:spLocks noGrp="1"/>
          </p:cNvSpPr>
          <p:nvPr>
            <p:ph type="sldNum" sz="quarter" idx="12"/>
          </p:nvPr>
        </p:nvSpPr>
        <p:spPr/>
        <p:txBody>
          <a:bodyPr/>
          <a:lstStyle/>
          <a:p>
            <a:fld id="{57AC0E79-F531-4290-B37F-533038CC23F5}" type="slidenum">
              <a:rPr lang="en-US" smtClean="0"/>
              <a:pPr/>
              <a:t>41</a:t>
            </a:fld>
            <a:endParaRPr lang="en-US" dirty="0"/>
          </a:p>
        </p:txBody>
      </p:sp>
      <p:sp>
        <p:nvSpPr>
          <p:cNvPr id="15" name="Content Placeholder 5">
            <a:extLst>
              <a:ext uri="{FF2B5EF4-FFF2-40B4-BE49-F238E27FC236}">
                <a16:creationId xmlns:a16="http://schemas.microsoft.com/office/drawing/2014/main" id="{7D396D37-4DDD-4CB6-8867-BFB6B60F25B8}"/>
              </a:ext>
            </a:extLst>
          </p:cNvPr>
          <p:cNvSpPr txBox="1">
            <a:spLocks/>
          </p:cNvSpPr>
          <p:nvPr/>
        </p:nvSpPr>
        <p:spPr>
          <a:xfrm>
            <a:off x="6172200" y="2505075"/>
            <a:ext cx="5183188" cy="3684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838487"/>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ü"/>
              <a:defRPr sz="2000" kern="1200">
                <a:solidFill>
                  <a:srgbClr val="838487"/>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1800" kern="1200">
                <a:solidFill>
                  <a:srgbClr val="83848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b="1" dirty="0"/>
          </a:p>
        </p:txBody>
      </p:sp>
      <p:pic>
        <p:nvPicPr>
          <p:cNvPr id="4" name="Picture 3">
            <a:extLst>
              <a:ext uri="{FF2B5EF4-FFF2-40B4-BE49-F238E27FC236}">
                <a16:creationId xmlns:a16="http://schemas.microsoft.com/office/drawing/2014/main" id="{6B49A8EE-CC5A-4ED4-A173-D635FE5C03D2}"/>
              </a:ext>
            </a:extLst>
          </p:cNvPr>
          <p:cNvPicPr>
            <a:picLocks noChangeAspect="1"/>
          </p:cNvPicPr>
          <p:nvPr/>
        </p:nvPicPr>
        <p:blipFill>
          <a:blip r:embed="rId2"/>
          <a:stretch>
            <a:fillRect/>
          </a:stretch>
        </p:blipFill>
        <p:spPr>
          <a:xfrm>
            <a:off x="932329" y="1362635"/>
            <a:ext cx="8978402" cy="4820210"/>
          </a:xfrm>
          <a:prstGeom prst="rect">
            <a:avLst/>
          </a:prstGeom>
        </p:spPr>
      </p:pic>
    </p:spTree>
    <p:extLst>
      <p:ext uri="{BB962C8B-B14F-4D97-AF65-F5344CB8AC3E}">
        <p14:creationId xmlns:p14="http://schemas.microsoft.com/office/powerpoint/2010/main" val="698390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59D6D-09B8-401D-8918-17C0C88750B9}"/>
              </a:ext>
            </a:extLst>
          </p:cNvPr>
          <p:cNvSpPr>
            <a:spLocks noGrp="1"/>
          </p:cNvSpPr>
          <p:nvPr>
            <p:ph type="title"/>
          </p:nvPr>
        </p:nvSpPr>
        <p:spPr/>
        <p:txBody>
          <a:bodyPr>
            <a:normAutofit fontScale="90000"/>
          </a:bodyPr>
          <a:lstStyle/>
          <a:p>
            <a:r>
              <a:rPr lang="en-US" dirty="0"/>
              <a:t>Terminology of Workflow execution through Shuffle environment</a:t>
            </a:r>
            <a:endParaRPr lang="en-GB" dirty="0"/>
          </a:p>
        </p:txBody>
      </p:sp>
      <p:sp>
        <p:nvSpPr>
          <p:cNvPr id="4" name="Slide Number Placeholder 3">
            <a:extLst>
              <a:ext uri="{FF2B5EF4-FFF2-40B4-BE49-F238E27FC236}">
                <a16:creationId xmlns:a16="http://schemas.microsoft.com/office/drawing/2014/main" id="{D06F6CF9-2A86-4FDF-86D6-4392E34EBE41}"/>
              </a:ext>
            </a:extLst>
          </p:cNvPr>
          <p:cNvSpPr>
            <a:spLocks noGrp="1"/>
          </p:cNvSpPr>
          <p:nvPr>
            <p:ph type="sldNum" sz="quarter" idx="12"/>
          </p:nvPr>
        </p:nvSpPr>
        <p:spPr/>
        <p:txBody>
          <a:bodyPr/>
          <a:lstStyle/>
          <a:p>
            <a:fld id="{57AC0E79-F531-4290-B37F-533038CC23F5}" type="slidenum">
              <a:rPr lang="en-US" smtClean="0"/>
              <a:pPr/>
              <a:t>42</a:t>
            </a:fld>
            <a:endParaRPr lang="en-US" dirty="0"/>
          </a:p>
        </p:txBody>
      </p:sp>
      <p:pic>
        <p:nvPicPr>
          <p:cNvPr id="5" name="Content Placeholder 8">
            <a:extLst>
              <a:ext uri="{FF2B5EF4-FFF2-40B4-BE49-F238E27FC236}">
                <a16:creationId xmlns:a16="http://schemas.microsoft.com/office/drawing/2014/main" id="{63F161FE-8288-438D-ACDE-2712AAF2079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50445" y="1613459"/>
            <a:ext cx="6546186" cy="4491411"/>
          </a:xfrm>
        </p:spPr>
      </p:pic>
      <p:sp>
        <p:nvSpPr>
          <p:cNvPr id="6" name="Rectangle 5">
            <a:extLst>
              <a:ext uri="{FF2B5EF4-FFF2-40B4-BE49-F238E27FC236}">
                <a16:creationId xmlns:a16="http://schemas.microsoft.com/office/drawing/2014/main" id="{7107D824-C9E8-496C-93A8-7F25EFA94C3B}"/>
              </a:ext>
            </a:extLst>
          </p:cNvPr>
          <p:cNvSpPr/>
          <p:nvPr/>
        </p:nvSpPr>
        <p:spPr>
          <a:xfrm>
            <a:off x="897621" y="4966283"/>
            <a:ext cx="3011648" cy="11157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eriod"/>
            </a:pPr>
            <a:r>
              <a:rPr lang="en-US" dirty="0"/>
              <a:t>Workflow steps</a:t>
            </a:r>
          </a:p>
          <a:p>
            <a:pPr marL="342900" indent="-342900">
              <a:buFont typeface="+mj-lt"/>
              <a:buAutoNum type="arabicPeriod"/>
            </a:pPr>
            <a:r>
              <a:rPr lang="en-US" dirty="0"/>
              <a:t>Arrows</a:t>
            </a:r>
          </a:p>
          <a:p>
            <a:pPr marL="342900" indent="-342900">
              <a:buFont typeface="+mj-lt"/>
              <a:buAutoNum type="arabicPeriod"/>
            </a:pPr>
            <a:r>
              <a:rPr lang="en-US" dirty="0"/>
              <a:t>Action steps (processing)</a:t>
            </a:r>
          </a:p>
          <a:p>
            <a:pPr marL="342900" indent="-342900">
              <a:buFont typeface="+mj-lt"/>
              <a:buAutoNum type="arabicPeriod"/>
            </a:pPr>
            <a:r>
              <a:rPr lang="en-US" dirty="0"/>
              <a:t>Subflows</a:t>
            </a:r>
            <a:endParaRPr lang="en-GB" dirty="0"/>
          </a:p>
        </p:txBody>
      </p:sp>
      <p:sp>
        <p:nvSpPr>
          <p:cNvPr id="7" name="TextBox 6">
            <a:extLst>
              <a:ext uri="{FF2B5EF4-FFF2-40B4-BE49-F238E27FC236}">
                <a16:creationId xmlns:a16="http://schemas.microsoft.com/office/drawing/2014/main" id="{D6AD2CD5-A207-4727-96C6-E25C8579E4C1}"/>
              </a:ext>
            </a:extLst>
          </p:cNvPr>
          <p:cNvSpPr txBox="1"/>
          <p:nvPr/>
        </p:nvSpPr>
        <p:spPr>
          <a:xfrm>
            <a:off x="4370934" y="1800707"/>
            <a:ext cx="2829710" cy="923330"/>
          </a:xfrm>
          <a:prstGeom prst="rect">
            <a:avLst/>
          </a:prstGeom>
          <a:noFill/>
        </p:spPr>
        <p:txBody>
          <a:bodyPr wrap="square" rtlCol="0">
            <a:spAutoFit/>
          </a:bodyPr>
          <a:lstStyle/>
          <a:p>
            <a:r>
              <a:rPr lang="en-US" b="1" dirty="0">
                <a:solidFill>
                  <a:srgbClr val="7F4F9F"/>
                </a:solidFill>
              </a:rPr>
              <a:t>Automatic end-to end workflow execution and interpretation</a:t>
            </a:r>
            <a:endParaRPr lang="en-GB" b="1" dirty="0">
              <a:solidFill>
                <a:srgbClr val="7F4F9F"/>
              </a:solidFill>
            </a:endParaRPr>
          </a:p>
        </p:txBody>
      </p:sp>
      <p:sp>
        <p:nvSpPr>
          <p:cNvPr id="8" name="TextBox 7">
            <a:extLst>
              <a:ext uri="{FF2B5EF4-FFF2-40B4-BE49-F238E27FC236}">
                <a16:creationId xmlns:a16="http://schemas.microsoft.com/office/drawing/2014/main" id="{A113F52C-6F1B-40B2-9C5F-A586FAF3C3D4}"/>
              </a:ext>
            </a:extLst>
          </p:cNvPr>
          <p:cNvSpPr txBox="1"/>
          <p:nvPr/>
        </p:nvSpPr>
        <p:spPr>
          <a:xfrm>
            <a:off x="4277079" y="4805153"/>
            <a:ext cx="2148392" cy="646331"/>
          </a:xfrm>
          <a:prstGeom prst="rect">
            <a:avLst/>
          </a:prstGeom>
          <a:noFill/>
        </p:spPr>
        <p:txBody>
          <a:bodyPr wrap="square" rtlCol="0">
            <a:spAutoFit/>
          </a:bodyPr>
          <a:lstStyle/>
          <a:p>
            <a:r>
              <a:rPr lang="en-US" b="1" dirty="0">
                <a:solidFill>
                  <a:srgbClr val="7F4F9F"/>
                </a:solidFill>
              </a:rPr>
              <a:t>Manual initiation of a workflow</a:t>
            </a:r>
            <a:endParaRPr lang="en-GB" b="1" dirty="0">
              <a:solidFill>
                <a:srgbClr val="7F4F9F"/>
              </a:solidFill>
            </a:endParaRPr>
          </a:p>
        </p:txBody>
      </p:sp>
    </p:spTree>
    <p:extLst>
      <p:ext uri="{BB962C8B-B14F-4D97-AF65-F5344CB8AC3E}">
        <p14:creationId xmlns:p14="http://schemas.microsoft.com/office/powerpoint/2010/main" val="22087026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406EB-5BEC-4DA5-8718-8242B1609A6E}"/>
              </a:ext>
            </a:extLst>
          </p:cNvPr>
          <p:cNvSpPr>
            <a:spLocks noGrp="1"/>
          </p:cNvSpPr>
          <p:nvPr>
            <p:ph type="title"/>
          </p:nvPr>
        </p:nvSpPr>
        <p:spPr/>
        <p:txBody>
          <a:bodyPr>
            <a:normAutofit/>
          </a:bodyPr>
          <a:lstStyle/>
          <a:p>
            <a:r>
              <a:rPr lang="en-US" dirty="0"/>
              <a:t>Backend ATIO Functionalities </a:t>
            </a:r>
            <a:endParaRPr lang="en-GB" dirty="0"/>
          </a:p>
        </p:txBody>
      </p:sp>
      <p:sp>
        <p:nvSpPr>
          <p:cNvPr id="3" name="Content Placeholder 2">
            <a:extLst>
              <a:ext uri="{FF2B5EF4-FFF2-40B4-BE49-F238E27FC236}">
                <a16:creationId xmlns:a16="http://schemas.microsoft.com/office/drawing/2014/main" id="{DD6BD134-6D40-4E7C-AEA0-4479351EA61F}"/>
              </a:ext>
            </a:extLst>
          </p:cNvPr>
          <p:cNvSpPr>
            <a:spLocks noGrp="1"/>
          </p:cNvSpPr>
          <p:nvPr>
            <p:ph idx="1"/>
          </p:nvPr>
        </p:nvSpPr>
        <p:spPr/>
        <p:txBody>
          <a:bodyPr>
            <a:normAutofit fontScale="85000" lnSpcReduction="10000"/>
          </a:bodyPr>
          <a:lstStyle/>
          <a:p>
            <a:pPr marL="457200" indent="-457200">
              <a:buFont typeface="+mj-lt"/>
              <a:buAutoNum type="arabicPeriod"/>
            </a:pPr>
            <a:r>
              <a:rPr lang="en-US" b="1" dirty="0"/>
              <a:t>Listens </a:t>
            </a:r>
            <a:r>
              <a:rPr lang="en-US" dirty="0"/>
              <a:t>to 9 end-points and push to 3 end-points</a:t>
            </a:r>
          </a:p>
          <a:p>
            <a:pPr marL="457200" indent="-457200">
              <a:buFont typeface="+mj-lt"/>
              <a:buAutoNum type="arabicPeriod"/>
            </a:pPr>
            <a:r>
              <a:rPr lang="en-US" b="1" dirty="0"/>
              <a:t>Creation and provision </a:t>
            </a:r>
            <a:r>
              <a:rPr lang="en-US" dirty="0"/>
              <a:t>of 9 </a:t>
            </a:r>
            <a:r>
              <a:rPr lang="en-US" dirty="0" err="1"/>
              <a:t>OpenAPIs</a:t>
            </a:r>
            <a:r>
              <a:rPr lang="en-US" dirty="0"/>
              <a:t> interfaces until now</a:t>
            </a:r>
            <a:endParaRPr lang="en-GB" dirty="0"/>
          </a:p>
          <a:p>
            <a:pPr marL="457200" indent="-457200">
              <a:buFont typeface="+mj-lt"/>
              <a:buAutoNum type="arabicPeriod"/>
            </a:pPr>
            <a:r>
              <a:rPr lang="en-GB" dirty="0"/>
              <a:t>ATIO </a:t>
            </a:r>
            <a:r>
              <a:rPr lang="en-GB" b="1" dirty="0"/>
              <a:t>aggregates</a:t>
            </a:r>
            <a:r>
              <a:rPr lang="en-GB" dirty="0"/>
              <a:t> multiple flows to one direction (e.g. event detection originating from the infrastructure into a single point).</a:t>
            </a:r>
          </a:p>
          <a:p>
            <a:pPr marL="457200" indent="-457200">
              <a:buFont typeface="+mj-lt"/>
              <a:buAutoNum type="arabicPeriod"/>
            </a:pPr>
            <a:r>
              <a:rPr lang="en-GB" b="1" dirty="0"/>
              <a:t>Modifies</a:t>
            </a:r>
            <a:r>
              <a:rPr lang="en-GB" dirty="0"/>
              <a:t> the events by transforming from one format to another format.</a:t>
            </a:r>
          </a:p>
          <a:p>
            <a:pPr marL="457200" indent="-457200">
              <a:buFont typeface="+mj-lt"/>
              <a:buAutoNum type="arabicPeriod"/>
            </a:pPr>
            <a:r>
              <a:rPr lang="en-GB" b="1" dirty="0"/>
              <a:t>Filters</a:t>
            </a:r>
            <a:r>
              <a:rPr lang="en-GB" dirty="0"/>
              <a:t> the information.</a:t>
            </a:r>
          </a:p>
          <a:p>
            <a:pPr marL="457200" indent="-457200">
              <a:buFont typeface="+mj-lt"/>
              <a:buAutoNum type="arabicPeriod"/>
            </a:pPr>
            <a:r>
              <a:rPr lang="en-GB" b="1" dirty="0"/>
              <a:t>Transforms STIX2.1 format to a MISP event object </a:t>
            </a:r>
            <a:r>
              <a:rPr lang="en-GB" dirty="0"/>
              <a:t>in order to be inserted in the MISP database.</a:t>
            </a:r>
          </a:p>
          <a:p>
            <a:pPr marL="457200" indent="-457200">
              <a:buFont typeface="+mj-lt"/>
              <a:buAutoNum type="arabicPeriod"/>
            </a:pPr>
            <a:r>
              <a:rPr lang="en-GB" b="1" dirty="0"/>
              <a:t>Records </a:t>
            </a:r>
            <a:r>
              <a:rPr lang="en-GB" dirty="0"/>
              <a:t>all the additions, changes and deletions of an end-user-oriented workflow.</a:t>
            </a:r>
          </a:p>
          <a:p>
            <a:pPr marL="457200" indent="-457200">
              <a:buFont typeface="+mj-lt"/>
              <a:buAutoNum type="arabicPeriod"/>
            </a:pPr>
            <a:r>
              <a:rPr lang="en-GB" b="1" dirty="0"/>
              <a:t>Forwards</a:t>
            </a:r>
            <a:r>
              <a:rPr lang="en-GB" dirty="0"/>
              <a:t> these events to the appropriate modules that are required for event storage, analysis, enrichment, risk and response calculation, as well as user-friendly presentation and auditor backlog. </a:t>
            </a:r>
          </a:p>
          <a:p>
            <a:pPr marL="457200" indent="-457200">
              <a:buFont typeface="+mj-lt"/>
              <a:buAutoNum type="arabicPeriod"/>
            </a:pPr>
            <a:r>
              <a:rPr lang="en-GB" b="1" dirty="0"/>
              <a:t>Efficient routing </a:t>
            </a:r>
          </a:p>
          <a:p>
            <a:endParaRPr lang="en-GB" dirty="0"/>
          </a:p>
        </p:txBody>
      </p:sp>
      <p:sp>
        <p:nvSpPr>
          <p:cNvPr id="4" name="Slide Number Placeholder 3">
            <a:extLst>
              <a:ext uri="{FF2B5EF4-FFF2-40B4-BE49-F238E27FC236}">
                <a16:creationId xmlns:a16="http://schemas.microsoft.com/office/drawing/2014/main" id="{EEA8B3FC-8CF0-4CB2-968E-F523956B4E37}"/>
              </a:ext>
            </a:extLst>
          </p:cNvPr>
          <p:cNvSpPr>
            <a:spLocks noGrp="1"/>
          </p:cNvSpPr>
          <p:nvPr>
            <p:ph type="sldNum" sz="quarter" idx="12"/>
          </p:nvPr>
        </p:nvSpPr>
        <p:spPr/>
        <p:txBody>
          <a:bodyPr/>
          <a:lstStyle/>
          <a:p>
            <a:fld id="{57AC0E79-F531-4290-B37F-533038CC23F5}" type="slidenum">
              <a:rPr lang="en-US" smtClean="0"/>
              <a:pPr/>
              <a:t>43</a:t>
            </a:fld>
            <a:endParaRPr lang="en-US" dirty="0"/>
          </a:p>
        </p:txBody>
      </p:sp>
    </p:spTree>
    <p:extLst>
      <p:ext uri="{BB962C8B-B14F-4D97-AF65-F5344CB8AC3E}">
        <p14:creationId xmlns:p14="http://schemas.microsoft.com/office/powerpoint/2010/main" val="23115491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52B37-6509-A8A6-388A-935CC9224C6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3084193-43E6-232B-4A27-E0AE899D0605}"/>
              </a:ext>
            </a:extLst>
          </p:cNvPr>
          <p:cNvPicPr>
            <a:picLocks noChangeAspect="1"/>
          </p:cNvPicPr>
          <p:nvPr/>
        </p:nvPicPr>
        <p:blipFill>
          <a:blip r:embed="rId2"/>
          <a:stretch>
            <a:fillRect/>
          </a:stretch>
        </p:blipFill>
        <p:spPr>
          <a:xfrm>
            <a:off x="1879185" y="955724"/>
            <a:ext cx="9060955" cy="5380102"/>
          </a:xfrm>
          <a:prstGeom prst="rect">
            <a:avLst/>
          </a:prstGeom>
        </p:spPr>
      </p:pic>
      <p:sp>
        <p:nvSpPr>
          <p:cNvPr id="2" name="Title 1">
            <a:extLst>
              <a:ext uri="{FF2B5EF4-FFF2-40B4-BE49-F238E27FC236}">
                <a16:creationId xmlns:a16="http://schemas.microsoft.com/office/drawing/2014/main" id="{48AFD249-7E1D-D92D-CBEE-E0C331C25646}"/>
              </a:ext>
            </a:extLst>
          </p:cNvPr>
          <p:cNvSpPr>
            <a:spLocks noGrp="1"/>
          </p:cNvSpPr>
          <p:nvPr>
            <p:ph type="title"/>
          </p:nvPr>
        </p:nvSpPr>
        <p:spPr>
          <a:xfrm>
            <a:off x="814449" y="214576"/>
            <a:ext cx="8686800" cy="1035050"/>
          </a:xfrm>
        </p:spPr>
        <p:txBody>
          <a:bodyPr/>
          <a:lstStyle/>
          <a:p>
            <a:r>
              <a:rPr lang="en-US" dirty="0"/>
              <a:t>PUC #1 Architecture and IRIS tools</a:t>
            </a:r>
            <a:endParaRPr lang="en-GB" dirty="0"/>
          </a:p>
        </p:txBody>
      </p:sp>
      <p:sp>
        <p:nvSpPr>
          <p:cNvPr id="4" name="Slide Number Placeholder 3">
            <a:extLst>
              <a:ext uri="{FF2B5EF4-FFF2-40B4-BE49-F238E27FC236}">
                <a16:creationId xmlns:a16="http://schemas.microsoft.com/office/drawing/2014/main" id="{DF4C67CA-436C-2032-4326-CC1DF4B876D9}"/>
              </a:ext>
            </a:extLst>
          </p:cNvPr>
          <p:cNvSpPr>
            <a:spLocks noGrp="1"/>
          </p:cNvSpPr>
          <p:nvPr>
            <p:ph type="sldNum" sz="quarter" idx="12"/>
          </p:nvPr>
        </p:nvSpPr>
        <p:spPr/>
        <p:txBody>
          <a:bodyPr/>
          <a:lstStyle/>
          <a:p>
            <a:fld id="{57AC0E79-F531-4290-B37F-533038CC23F5}" type="slidenum">
              <a:rPr lang="en-US" smtClean="0"/>
              <a:pPr/>
              <a:t>44</a:t>
            </a:fld>
            <a:endParaRPr lang="en-US" dirty="0"/>
          </a:p>
        </p:txBody>
      </p:sp>
      <p:sp>
        <p:nvSpPr>
          <p:cNvPr id="296" name="Rectangle 295">
            <a:extLst>
              <a:ext uri="{FF2B5EF4-FFF2-40B4-BE49-F238E27FC236}">
                <a16:creationId xmlns:a16="http://schemas.microsoft.com/office/drawing/2014/main" id="{405FD95F-82D1-5AFA-D75D-1CA946528AB6}"/>
              </a:ext>
            </a:extLst>
          </p:cNvPr>
          <p:cNvSpPr/>
          <p:nvPr/>
        </p:nvSpPr>
        <p:spPr bwMode="auto">
          <a:xfrm>
            <a:off x="6893454" y="2507400"/>
            <a:ext cx="1989289" cy="1494584"/>
          </a:xfrm>
          <a:prstGeom prst="rect">
            <a:avLst/>
          </a:prstGeom>
          <a:solidFill>
            <a:srgbClr val="FF0000">
              <a:alpha val="30000"/>
            </a:srgbClr>
          </a:solidFill>
          <a:ln w="9525" cap="flat" cmpd="sng" algn="ctr">
            <a:solidFill>
              <a:schemeClr val="tx1"/>
            </a:solidFill>
            <a:prstDash val="solid"/>
            <a:round/>
            <a:headEnd type="none" w="med" len="med"/>
            <a:tailEnd type="none" w="med" len="med"/>
          </a:ln>
        </p:spPr>
        <p:txBody>
          <a:bodyPr rtlCol="0" anchor="ctr"/>
          <a:lstStyle/>
          <a:p>
            <a:pPr algn="ctr"/>
            <a:endParaRPr lang="el-GR" dirty="0"/>
          </a:p>
        </p:txBody>
      </p:sp>
      <p:sp>
        <p:nvSpPr>
          <p:cNvPr id="297" name="Segnaposto contenuto 7">
            <a:extLst>
              <a:ext uri="{FF2B5EF4-FFF2-40B4-BE49-F238E27FC236}">
                <a16:creationId xmlns:a16="http://schemas.microsoft.com/office/drawing/2014/main" id="{3D3719BE-12E1-6B4D-0E11-FBDAC2BD8424}"/>
              </a:ext>
            </a:extLst>
          </p:cNvPr>
          <p:cNvSpPr txBox="1">
            <a:spLocks/>
          </p:cNvSpPr>
          <p:nvPr/>
        </p:nvSpPr>
        <p:spPr bwMode="auto">
          <a:xfrm>
            <a:off x="8678492" y="2725650"/>
            <a:ext cx="2169717" cy="819396"/>
          </a:xfrm>
          <a:prstGeom prst="rect">
            <a:avLst/>
          </a:prstGeom>
          <a:solidFill>
            <a:schemeClr val="bg1">
              <a:lumMod val="85000"/>
            </a:schemeClr>
          </a:solidFill>
        </p:spPr>
        <p:txBody>
          <a:bodyPr vert="horz" lIns="91440" tIns="45720" rIns="91440" bIns="45720" rtlCol="0">
            <a:normAutofit fontScale="92500" lnSpcReduction="10000"/>
          </a:bodyPr>
          <a:lstStyle>
            <a:lvl1pPr marL="0" indent="0" algn="l">
              <a:spcBef>
                <a:spcPts val="0"/>
              </a:spcBef>
              <a:spcAft>
                <a:spcPts val="0"/>
              </a:spcAft>
              <a:buClr>
                <a:srgbClr val="595959"/>
              </a:buClr>
              <a:buSzPct val="90000"/>
              <a:buFontTx/>
              <a:buNone/>
              <a:defRPr lang="en-US" sz="2200" b="0" i="0">
                <a:solidFill>
                  <a:schemeClr val="tx2"/>
                </a:solidFill>
                <a:latin typeface="+mn-lt"/>
                <a:ea typeface="+mn-ea"/>
                <a:cs typeface="Proxima Nova Alt Lt"/>
              </a:defRPr>
            </a:lvl1pPr>
            <a:lvl2pPr marL="360000" indent="-180000" algn="l">
              <a:spcBef>
                <a:spcPts val="0"/>
              </a:spcBef>
              <a:spcAft>
                <a:spcPts val="0"/>
              </a:spcAft>
              <a:buClr>
                <a:schemeClr val="bg2"/>
              </a:buClr>
              <a:buFont typeface="Arial"/>
              <a:buChar char="•"/>
              <a:defRPr sz="2000">
                <a:solidFill>
                  <a:schemeClr val="tx2"/>
                </a:solidFill>
                <a:latin typeface="+mn-lt"/>
                <a:ea typeface="+mn-ea"/>
              </a:defRPr>
            </a:lvl2pPr>
            <a:lvl3pPr marL="720000" indent="-180000" algn="l">
              <a:spcBef>
                <a:spcPts val="0"/>
              </a:spcBef>
              <a:spcAft>
                <a:spcPts val="0"/>
              </a:spcAft>
              <a:buClr>
                <a:srgbClr val="F0AD2C"/>
              </a:buClr>
              <a:buFont typeface="Courier New"/>
              <a:buChar char="o"/>
              <a:defRPr sz="1800">
                <a:solidFill>
                  <a:schemeClr val="tx2"/>
                </a:solidFill>
                <a:latin typeface="+mn-lt"/>
                <a:ea typeface="+mn-ea"/>
              </a:defRPr>
            </a:lvl3pPr>
            <a:lvl4pPr marL="1080000" indent="-180000" algn="l">
              <a:spcBef>
                <a:spcPts val="0"/>
              </a:spcBef>
              <a:spcAft>
                <a:spcPts val="0"/>
              </a:spcAft>
              <a:buClr>
                <a:srgbClr val="F0AD2C"/>
              </a:buClr>
              <a:buFont typeface="Wingdings"/>
              <a:buChar char="§"/>
              <a:defRPr sz="1600">
                <a:solidFill>
                  <a:schemeClr val="tx2"/>
                </a:solidFill>
                <a:latin typeface="+mn-lt"/>
                <a:ea typeface="+mn-ea"/>
              </a:defRPr>
            </a:lvl4pPr>
            <a:lvl5pPr marL="1545362" indent="-285750" algn="l">
              <a:spcBef>
                <a:spcPts val="0"/>
              </a:spcBef>
              <a:spcAft>
                <a:spcPts val="0"/>
              </a:spcAft>
              <a:buClr>
                <a:srgbClr val="F0AD2C"/>
              </a:buClr>
              <a:buSzPct val="80000"/>
              <a:buFont typeface="Wingdings"/>
              <a:buChar char="ü"/>
              <a:defRPr sz="1400">
                <a:solidFill>
                  <a:schemeClr val="tx2"/>
                </a:solidFill>
                <a:latin typeface="+mn-lt"/>
                <a:ea typeface="+mn-ea"/>
              </a:defRPr>
            </a:lvl5pPr>
            <a:lvl6pPr marL="2794000" indent="-357188" algn="l">
              <a:spcBef>
                <a:spcPts val="0"/>
              </a:spcBef>
              <a:spcAft>
                <a:spcPts val="0"/>
              </a:spcAft>
              <a:buChar char="»"/>
              <a:defRPr>
                <a:solidFill>
                  <a:srgbClr val="000099"/>
                </a:solidFill>
                <a:latin typeface="+mn-lt"/>
                <a:ea typeface="+mn-ea"/>
              </a:defRPr>
            </a:lvl6pPr>
            <a:lvl7pPr marL="3251200" indent="-357188" algn="l">
              <a:spcBef>
                <a:spcPts val="0"/>
              </a:spcBef>
              <a:spcAft>
                <a:spcPts val="0"/>
              </a:spcAft>
              <a:buChar char="»"/>
              <a:defRPr>
                <a:solidFill>
                  <a:srgbClr val="000099"/>
                </a:solidFill>
                <a:latin typeface="+mn-lt"/>
                <a:ea typeface="+mn-ea"/>
              </a:defRPr>
            </a:lvl7pPr>
            <a:lvl8pPr marL="3708400" indent="-357188" algn="l">
              <a:spcBef>
                <a:spcPts val="0"/>
              </a:spcBef>
              <a:spcAft>
                <a:spcPts val="0"/>
              </a:spcAft>
              <a:buChar char="»"/>
              <a:defRPr>
                <a:solidFill>
                  <a:srgbClr val="000099"/>
                </a:solidFill>
                <a:latin typeface="+mn-lt"/>
                <a:ea typeface="+mn-ea"/>
              </a:defRPr>
            </a:lvl8pPr>
            <a:lvl9pPr marL="4165600" indent="-357188" algn="l">
              <a:spcBef>
                <a:spcPts val="0"/>
              </a:spcBef>
              <a:spcAft>
                <a:spcPts val="0"/>
              </a:spcAft>
              <a:buChar char="»"/>
              <a:defRPr>
                <a:solidFill>
                  <a:srgbClr val="000099"/>
                </a:solidFill>
                <a:latin typeface="+mn-lt"/>
                <a:ea typeface="+mn-ea"/>
              </a:defRPr>
            </a:lvl9pPr>
          </a:lstStyle>
          <a:p>
            <a:pPr>
              <a:defRPr/>
            </a:pPr>
            <a:r>
              <a:rPr lang="en-US" sz="2000" b="1" dirty="0">
                <a:solidFill>
                  <a:srgbClr val="000000"/>
                </a:solidFill>
              </a:rPr>
              <a:t>CTI:</a:t>
            </a:r>
          </a:p>
          <a:p>
            <a:pPr marL="285750" indent="-285750">
              <a:buFont typeface="Arial" panose="020B0604020202020204" pitchFamily="34" charset="0"/>
              <a:buChar char="•"/>
              <a:defRPr/>
            </a:pPr>
            <a:r>
              <a:rPr lang="it-IT" sz="1800" dirty="0">
                <a:solidFill>
                  <a:srgbClr val="000000"/>
                </a:solidFill>
              </a:rPr>
              <a:t>CTI Sharing and Storage (CERTH)</a:t>
            </a:r>
          </a:p>
        </p:txBody>
      </p:sp>
      <p:cxnSp>
        <p:nvCxnSpPr>
          <p:cNvPr id="304" name="Connector: Elbow 66">
            <a:extLst>
              <a:ext uri="{FF2B5EF4-FFF2-40B4-BE49-F238E27FC236}">
                <a16:creationId xmlns:a16="http://schemas.microsoft.com/office/drawing/2014/main" id="{0717DFB1-7A79-7315-4F06-0BAED8ADD7DF}"/>
              </a:ext>
            </a:extLst>
          </p:cNvPr>
          <p:cNvCxnSpPr>
            <a:cxnSpLocks/>
          </p:cNvCxnSpPr>
          <p:nvPr/>
        </p:nvCxnSpPr>
        <p:spPr>
          <a:xfrm>
            <a:off x="6893454" y="2725650"/>
            <a:ext cx="228074" cy="161400"/>
          </a:xfrm>
          <a:prstGeom prst="bentConnector3">
            <a:avLst>
              <a:gd name="adj1" fmla="val 50000"/>
            </a:avLst>
          </a:prstGeom>
          <a:ln w="158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434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6"/>
                                        </p:tgtEl>
                                        <p:attrNameLst>
                                          <p:attrName>style.visibility</p:attrName>
                                        </p:attrNameLst>
                                      </p:cBhvr>
                                      <p:to>
                                        <p:strVal val="visible"/>
                                      </p:to>
                                    </p:set>
                                    <p:animEffect transition="in" filter="wipe(down)">
                                      <p:cBhvr>
                                        <p:cTn id="7" dur="500"/>
                                        <p:tgtEl>
                                          <p:spTgt spid="29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97"/>
                                        </p:tgtEl>
                                        <p:attrNameLst>
                                          <p:attrName>style.visibility</p:attrName>
                                        </p:attrNameLst>
                                      </p:cBhvr>
                                      <p:to>
                                        <p:strVal val="visible"/>
                                      </p:to>
                                    </p:set>
                                    <p:animEffect transition="in" filter="fade">
                                      <p:cBhvr>
                                        <p:cTn id="12" dur="1000"/>
                                        <p:tgtEl>
                                          <p:spTgt spid="297"/>
                                        </p:tgtEl>
                                      </p:cBhvr>
                                    </p:animEffect>
                                    <p:anim calcmode="lin" valueType="num">
                                      <p:cBhvr>
                                        <p:cTn id="13" dur="1000" fill="hold"/>
                                        <p:tgtEl>
                                          <p:spTgt spid="297"/>
                                        </p:tgtEl>
                                        <p:attrNameLst>
                                          <p:attrName>ppt_x</p:attrName>
                                        </p:attrNameLst>
                                      </p:cBhvr>
                                      <p:tavLst>
                                        <p:tav tm="0">
                                          <p:val>
                                            <p:strVal val="#ppt_x"/>
                                          </p:val>
                                        </p:tav>
                                        <p:tav tm="100000">
                                          <p:val>
                                            <p:strVal val="#ppt_x"/>
                                          </p:val>
                                        </p:tav>
                                      </p:tavLst>
                                    </p:anim>
                                    <p:anim calcmode="lin" valueType="num">
                                      <p:cBhvr>
                                        <p:cTn id="14" dur="1000" fill="hold"/>
                                        <p:tgtEl>
                                          <p:spTgt spid="29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296"/>
                                        </p:tgtEl>
                                      </p:cBhvr>
                                    </p:animEffect>
                                    <p:set>
                                      <p:cBhvr>
                                        <p:cTn id="19" dur="1" fill="hold">
                                          <p:stCondLst>
                                            <p:cond delay="499"/>
                                          </p:stCondLst>
                                        </p:cTn>
                                        <p:tgtEl>
                                          <p:spTgt spid="296"/>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297"/>
                                        </p:tgtEl>
                                      </p:cBhvr>
                                    </p:animEffect>
                                    <p:set>
                                      <p:cBhvr>
                                        <p:cTn id="22" dur="1" fill="hold">
                                          <p:stCondLst>
                                            <p:cond delay="499"/>
                                          </p:stCondLst>
                                        </p:cTn>
                                        <p:tgtEl>
                                          <p:spTgt spid="2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 grpId="0" animBg="1"/>
      <p:bldP spid="296" grpId="1" animBg="1"/>
      <p:bldP spid="297" grpId="0" animBg="1"/>
      <p:bldP spid="297"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2FB6C-818A-FA9A-7710-C2AFAE22CF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E712B8-15CF-3792-03BC-9C68D68156FC}"/>
              </a:ext>
            </a:extLst>
          </p:cNvPr>
          <p:cNvSpPr>
            <a:spLocks noGrp="1"/>
          </p:cNvSpPr>
          <p:nvPr>
            <p:ph type="title"/>
          </p:nvPr>
        </p:nvSpPr>
        <p:spPr>
          <a:xfrm>
            <a:off x="650501" y="2671948"/>
            <a:ext cx="10757727" cy="1060324"/>
          </a:xfrm>
          <a:ln>
            <a:noFill/>
          </a:ln>
        </p:spPr>
        <p:txBody>
          <a:bodyPr>
            <a:noAutofit/>
          </a:bodyPr>
          <a:lstStyle/>
          <a:p>
            <a:r>
              <a:rPr lang="en-US" sz="5400" dirty="0">
                <a:solidFill>
                  <a:schemeClr val="tx1">
                    <a:lumMod val="60000"/>
                    <a:lumOff val="40000"/>
                  </a:schemeClr>
                </a:solidFill>
              </a:rPr>
              <a:t>Collaborative Threat Intelligence Sharing and Storage</a:t>
            </a:r>
          </a:p>
        </p:txBody>
      </p:sp>
      <p:sp>
        <p:nvSpPr>
          <p:cNvPr id="8" name="Text Placeholder 7">
            <a:extLst>
              <a:ext uri="{FF2B5EF4-FFF2-40B4-BE49-F238E27FC236}">
                <a16:creationId xmlns:a16="http://schemas.microsoft.com/office/drawing/2014/main" id="{39E26EC1-47E8-A2A6-C1AE-D46AE837CC6E}"/>
              </a:ext>
            </a:extLst>
          </p:cNvPr>
          <p:cNvSpPr>
            <a:spLocks noGrp="1"/>
          </p:cNvSpPr>
          <p:nvPr>
            <p:ph type="body" idx="1"/>
          </p:nvPr>
        </p:nvSpPr>
        <p:spPr>
          <a:xfrm>
            <a:off x="777240" y="4809505"/>
            <a:ext cx="5219700" cy="1294115"/>
          </a:xfrm>
        </p:spPr>
        <p:txBody>
          <a:bodyPr>
            <a:normAutofit/>
          </a:bodyPr>
          <a:lstStyle/>
          <a:p>
            <a:r>
              <a:rPr lang="en-US" dirty="0"/>
              <a:t>Eleni Darra | CERTH</a:t>
            </a:r>
          </a:p>
        </p:txBody>
      </p:sp>
      <p:pic>
        <p:nvPicPr>
          <p:cNvPr id="4" name="Google Shape;893;p45">
            <a:extLst>
              <a:ext uri="{FF2B5EF4-FFF2-40B4-BE49-F238E27FC236}">
                <a16:creationId xmlns:a16="http://schemas.microsoft.com/office/drawing/2014/main" id="{AE532510-FDBE-1D5D-536F-403E542F51B5}"/>
              </a:ext>
            </a:extLst>
          </p:cNvPr>
          <p:cNvPicPr preferRelativeResize="0"/>
          <p:nvPr/>
        </p:nvPicPr>
        <p:blipFill rotWithShape="1">
          <a:blip r:embed="rId2">
            <a:alphaModFix/>
          </a:blip>
          <a:srcRect/>
          <a:stretch/>
        </p:blipFill>
        <p:spPr>
          <a:xfrm>
            <a:off x="8033013" y="4736562"/>
            <a:ext cx="2418070" cy="720000"/>
          </a:xfrm>
          <a:prstGeom prst="rect">
            <a:avLst/>
          </a:prstGeom>
          <a:noFill/>
          <a:ln>
            <a:noFill/>
          </a:ln>
        </p:spPr>
      </p:pic>
    </p:spTree>
    <p:extLst>
      <p:ext uri="{BB962C8B-B14F-4D97-AF65-F5344CB8AC3E}">
        <p14:creationId xmlns:p14="http://schemas.microsoft.com/office/powerpoint/2010/main" val="12034896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8EA21-0C5C-965D-3020-5FB3E841B771}"/>
              </a:ext>
            </a:extLst>
          </p:cNvPr>
          <p:cNvSpPr>
            <a:spLocks noGrp="1"/>
          </p:cNvSpPr>
          <p:nvPr>
            <p:ph type="title"/>
          </p:nvPr>
        </p:nvSpPr>
        <p:spPr/>
        <p:txBody>
          <a:bodyPr/>
          <a:lstStyle/>
          <a:p>
            <a:r>
              <a:rPr lang="en-US" dirty="0"/>
              <a:t>The role of CTI in the IRIS platform</a:t>
            </a:r>
          </a:p>
        </p:txBody>
      </p:sp>
      <p:sp>
        <p:nvSpPr>
          <p:cNvPr id="3" name="Content Placeholder 2">
            <a:extLst>
              <a:ext uri="{FF2B5EF4-FFF2-40B4-BE49-F238E27FC236}">
                <a16:creationId xmlns:a16="http://schemas.microsoft.com/office/drawing/2014/main" id="{E85F2E54-DF42-A9F2-E62F-5FD63DFFBA10}"/>
              </a:ext>
            </a:extLst>
          </p:cNvPr>
          <p:cNvSpPr>
            <a:spLocks noGrp="1"/>
          </p:cNvSpPr>
          <p:nvPr>
            <p:ph idx="1"/>
          </p:nvPr>
        </p:nvSpPr>
        <p:spPr/>
        <p:txBody>
          <a:bodyPr/>
          <a:lstStyle/>
          <a:p>
            <a:pPr marL="342900" marR="0" lvl="0" indent="-342900" algn="just">
              <a:spcBef>
                <a:spcPts val="0"/>
              </a:spcBef>
              <a:spcAft>
                <a:spcPts val="800"/>
              </a:spcAft>
              <a:buFont typeface="Symbol" panose="05050102010706020507" pitchFamily="18" charset="2"/>
              <a:buChar char=""/>
            </a:pPr>
            <a:r>
              <a:rPr lang="en-GB" sz="1800" b="1" dirty="0">
                <a:effectLst/>
                <a:latin typeface="Open Sans" panose="020B0606030504020204" pitchFamily="34" charset="0"/>
                <a:ea typeface="Calibri" panose="020F0502020204030204" pitchFamily="34" charset="0"/>
                <a:cs typeface="Times New Roman" panose="02020603050405020304" pitchFamily="18" charset="0"/>
              </a:rPr>
              <a:t>CTI Collection</a:t>
            </a:r>
            <a:endParaRPr lang="en-GB" sz="1800" b="1" dirty="0">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800"/>
              </a:spcAft>
              <a:buFont typeface="Symbol" panose="05050102010706020507" pitchFamily="18" charset="2"/>
              <a:buChar char=""/>
            </a:pPr>
            <a:r>
              <a:rPr lang="en-GB" sz="1800" b="1" dirty="0">
                <a:effectLst/>
                <a:latin typeface="Open Sans" panose="020B0606030504020204" pitchFamily="34" charset="0"/>
                <a:ea typeface="Calibri" panose="020F0502020204030204" pitchFamily="34" charset="0"/>
                <a:cs typeface="Times New Roman" panose="02020603050405020304" pitchFamily="18" charset="0"/>
              </a:rPr>
              <a:t>Information Extraction</a:t>
            </a:r>
          </a:p>
          <a:p>
            <a:pPr marL="342900" marR="0" lvl="0" indent="-342900" algn="just">
              <a:spcBef>
                <a:spcPts val="0"/>
              </a:spcBef>
              <a:spcAft>
                <a:spcPts val="800"/>
              </a:spcAft>
              <a:buFont typeface="Symbol" panose="05050102010706020507" pitchFamily="18" charset="2"/>
              <a:buChar char=""/>
            </a:pPr>
            <a:r>
              <a:rPr lang="en-GB" sz="1800" b="1" dirty="0">
                <a:effectLst/>
                <a:latin typeface="Open Sans" panose="020B0606030504020204" pitchFamily="34" charset="0"/>
                <a:ea typeface="Calibri" panose="020F0502020204030204" pitchFamily="34" charset="0"/>
                <a:cs typeface="Times New Roman" panose="02020603050405020304" pitchFamily="18" charset="0"/>
              </a:rPr>
              <a:t>Taxonomy generation </a:t>
            </a:r>
          </a:p>
          <a:p>
            <a:pPr marL="800100" lvl="1" indent="-342900" algn="just">
              <a:spcBef>
                <a:spcPts val="0"/>
              </a:spcBef>
              <a:spcAft>
                <a:spcPts val="800"/>
              </a:spcAft>
              <a:buFont typeface="Symbol" panose="05050102010706020507" pitchFamily="18" charset="2"/>
              <a:buChar char=""/>
            </a:pPr>
            <a:r>
              <a:rPr lang="en-GB" sz="1800" b="1" dirty="0">
                <a:effectLst/>
                <a:latin typeface="Open Sans" panose="020B0606030504020204" pitchFamily="34" charset="0"/>
                <a:ea typeface="Calibri" panose="020F0502020204030204" pitchFamily="34" charset="0"/>
                <a:cs typeface="Times New Roman" panose="02020603050405020304" pitchFamily="18" charset="0"/>
              </a:rPr>
              <a:t>Update existing MISP taxonomy</a:t>
            </a:r>
          </a:p>
          <a:p>
            <a:pPr marL="342900" indent="-342900" algn="just">
              <a:spcBef>
                <a:spcPts val="0"/>
              </a:spcBef>
              <a:spcAft>
                <a:spcPts val="800"/>
              </a:spcAft>
              <a:buFont typeface="Symbol" panose="05050102010706020507" pitchFamily="18" charset="2"/>
              <a:buChar char=""/>
            </a:pPr>
            <a:r>
              <a:rPr lang="en-GB" sz="1800" b="1" dirty="0">
                <a:latin typeface="Open Sans" panose="020B0606030504020204" pitchFamily="34" charset="0"/>
                <a:cs typeface="Times New Roman" panose="02020603050405020304" pitchFamily="18" charset="0"/>
              </a:rPr>
              <a:t>Development of merged ontology</a:t>
            </a:r>
          </a:p>
          <a:p>
            <a:pPr marL="342900" indent="-342900" algn="just">
              <a:spcBef>
                <a:spcPts val="0"/>
              </a:spcBef>
              <a:spcAft>
                <a:spcPts val="800"/>
              </a:spcAft>
              <a:buFont typeface="Symbol" panose="05050102010706020507" pitchFamily="18" charset="2"/>
              <a:buChar char=""/>
            </a:pPr>
            <a:r>
              <a:rPr lang="en-US" sz="1800" b="1" dirty="0">
                <a:latin typeface="Open Sans" panose="020B0606030504020204" pitchFamily="34" charset="0"/>
                <a:cs typeface="Times New Roman" panose="02020603050405020304" pitchFamily="18" charset="0"/>
              </a:rPr>
              <a:t>Merging with existing ontologies</a:t>
            </a:r>
          </a:p>
          <a:p>
            <a:pPr marL="342900" indent="-342900" algn="just">
              <a:spcBef>
                <a:spcPts val="0"/>
              </a:spcBef>
              <a:spcAft>
                <a:spcPts val="800"/>
              </a:spcAft>
              <a:buFont typeface="Symbol" panose="05050102010706020507" pitchFamily="18" charset="2"/>
              <a:buChar char=""/>
            </a:pPr>
            <a:r>
              <a:rPr lang="en-GB" sz="1800" b="1" dirty="0">
                <a:effectLst/>
                <a:latin typeface="Open Sans" panose="020B0606030504020204" pitchFamily="34" charset="0"/>
                <a:ea typeface="Calibri" panose="020F0502020204030204" pitchFamily="34" charset="0"/>
                <a:cs typeface="Times New Roman" panose="02020603050405020304" pitchFamily="18" charset="0"/>
              </a:rPr>
              <a:t>Updated existing ontologies</a:t>
            </a:r>
            <a:endParaRPr lang="en-US" sz="1800" b="1" dirty="0">
              <a:latin typeface="Open Sans" panose="020B0606030504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3409C6AB-BA65-EBDF-208B-A5CEA7E03170}"/>
              </a:ext>
            </a:extLst>
          </p:cNvPr>
          <p:cNvSpPr>
            <a:spLocks noGrp="1"/>
          </p:cNvSpPr>
          <p:nvPr>
            <p:ph type="sldNum" sz="quarter" idx="12"/>
          </p:nvPr>
        </p:nvSpPr>
        <p:spPr/>
        <p:txBody>
          <a:bodyPr/>
          <a:lstStyle/>
          <a:p>
            <a:fld id="{57AC0E79-F531-4290-B37F-533038CC23F5}" type="slidenum">
              <a:rPr lang="en-US" smtClean="0"/>
              <a:pPr/>
              <a:t>46</a:t>
            </a:fld>
            <a:endParaRPr lang="en-US" dirty="0"/>
          </a:p>
        </p:txBody>
      </p:sp>
      <p:pic>
        <p:nvPicPr>
          <p:cNvPr id="5" name="Picture 4" descr="A diagram of a system&#10;&#10;Description automatically generated with medium confidence">
            <a:extLst>
              <a:ext uri="{FF2B5EF4-FFF2-40B4-BE49-F238E27FC236}">
                <a16:creationId xmlns:a16="http://schemas.microsoft.com/office/drawing/2014/main" id="{3C06E343-F426-6C30-1483-88EF7921B9A9}"/>
              </a:ext>
            </a:extLst>
          </p:cNvPr>
          <p:cNvPicPr>
            <a:picLocks noChangeAspect="1"/>
          </p:cNvPicPr>
          <p:nvPr/>
        </p:nvPicPr>
        <p:blipFill rotWithShape="1">
          <a:blip r:embed="rId2">
            <a:extLst>
              <a:ext uri="{28A0092B-C50C-407E-A947-70E740481C1C}">
                <a14:useLocalDpi xmlns:a14="http://schemas.microsoft.com/office/drawing/2010/main" val="0"/>
              </a:ext>
            </a:extLst>
          </a:blip>
          <a:srcRect t="18131"/>
          <a:stretch/>
        </p:blipFill>
        <p:spPr bwMode="auto">
          <a:xfrm>
            <a:off x="4866223" y="3715544"/>
            <a:ext cx="6754277" cy="217090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151246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3B6EA-2E1E-1D3A-84F4-4B03ECEC387A}"/>
              </a:ext>
            </a:extLst>
          </p:cNvPr>
          <p:cNvSpPr>
            <a:spLocks noGrp="1"/>
          </p:cNvSpPr>
          <p:nvPr>
            <p:ph type="title"/>
          </p:nvPr>
        </p:nvSpPr>
        <p:spPr/>
        <p:txBody>
          <a:bodyPr/>
          <a:lstStyle/>
          <a:p>
            <a:r>
              <a:rPr lang="en-US" dirty="0"/>
              <a:t>Taxonomy generation</a:t>
            </a:r>
          </a:p>
        </p:txBody>
      </p:sp>
      <p:pic>
        <p:nvPicPr>
          <p:cNvPr id="6" name="Content Placeholder 5">
            <a:extLst>
              <a:ext uri="{FF2B5EF4-FFF2-40B4-BE49-F238E27FC236}">
                <a16:creationId xmlns:a16="http://schemas.microsoft.com/office/drawing/2014/main" id="{AFDAE2AE-51B6-E036-D27C-437254850577}"/>
              </a:ext>
            </a:extLst>
          </p:cNvPr>
          <p:cNvPicPr>
            <a:picLocks noGrp="1" noChangeAspect="1"/>
          </p:cNvPicPr>
          <p:nvPr>
            <p:ph idx="1"/>
          </p:nvPr>
        </p:nvPicPr>
        <p:blipFill>
          <a:blip r:embed="rId2"/>
          <a:stretch>
            <a:fillRect/>
          </a:stretch>
        </p:blipFill>
        <p:spPr>
          <a:xfrm>
            <a:off x="1364424" y="1854200"/>
            <a:ext cx="9463152" cy="4351338"/>
          </a:xfrm>
        </p:spPr>
      </p:pic>
      <p:sp>
        <p:nvSpPr>
          <p:cNvPr id="4" name="Slide Number Placeholder 3">
            <a:extLst>
              <a:ext uri="{FF2B5EF4-FFF2-40B4-BE49-F238E27FC236}">
                <a16:creationId xmlns:a16="http://schemas.microsoft.com/office/drawing/2014/main" id="{4809809A-7A00-57AD-05F0-144A77B09C20}"/>
              </a:ext>
            </a:extLst>
          </p:cNvPr>
          <p:cNvSpPr>
            <a:spLocks noGrp="1"/>
          </p:cNvSpPr>
          <p:nvPr>
            <p:ph type="sldNum" sz="quarter" idx="12"/>
          </p:nvPr>
        </p:nvSpPr>
        <p:spPr/>
        <p:txBody>
          <a:bodyPr/>
          <a:lstStyle/>
          <a:p>
            <a:fld id="{57AC0E79-F531-4290-B37F-533038CC23F5}" type="slidenum">
              <a:rPr lang="en-US" smtClean="0"/>
              <a:pPr/>
              <a:t>47</a:t>
            </a:fld>
            <a:endParaRPr lang="en-US" dirty="0"/>
          </a:p>
        </p:txBody>
      </p:sp>
      <p:sp>
        <p:nvSpPr>
          <p:cNvPr id="10" name="TextBox 9">
            <a:extLst>
              <a:ext uri="{FF2B5EF4-FFF2-40B4-BE49-F238E27FC236}">
                <a16:creationId xmlns:a16="http://schemas.microsoft.com/office/drawing/2014/main" id="{59C4ED66-4C3F-9200-E68B-E3F17C66E476}"/>
              </a:ext>
            </a:extLst>
          </p:cNvPr>
          <p:cNvSpPr txBox="1"/>
          <p:nvPr/>
        </p:nvSpPr>
        <p:spPr>
          <a:xfrm>
            <a:off x="714374" y="1166723"/>
            <a:ext cx="9305925" cy="646331"/>
          </a:xfrm>
          <a:prstGeom prst="rect">
            <a:avLst/>
          </a:prstGeom>
          <a:noFill/>
        </p:spPr>
        <p:txBody>
          <a:bodyPr wrap="square">
            <a:spAutoFit/>
          </a:bodyPr>
          <a:lstStyle/>
          <a:p>
            <a:pPr algn="l"/>
            <a:r>
              <a:rPr lang="en-US" dirty="0">
                <a:latin typeface="Calibri" panose="020F0502020204030204" pitchFamily="34" charset="0"/>
              </a:rPr>
              <a:t>D</a:t>
            </a:r>
            <a:r>
              <a:rPr lang="en-US" sz="1800" b="0" i="0" u="none" strike="noStrike" baseline="0" dirty="0">
                <a:latin typeface="Calibri" panose="020F0502020204030204" pitchFamily="34" charset="0"/>
              </a:rPr>
              <a:t>evelop a common lexicon with the end goal of setting standards and best practices for managing the cybersecurity of ICT systems against attackers</a:t>
            </a:r>
            <a:endParaRPr lang="en-US" sz="1800" dirty="0"/>
          </a:p>
        </p:txBody>
      </p:sp>
    </p:spTree>
    <p:extLst>
      <p:ext uri="{BB962C8B-B14F-4D97-AF65-F5344CB8AC3E}">
        <p14:creationId xmlns:p14="http://schemas.microsoft.com/office/powerpoint/2010/main" val="36436437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4806A-F011-706A-791E-4A7C4DFED733}"/>
              </a:ext>
            </a:extLst>
          </p:cNvPr>
          <p:cNvSpPr>
            <a:spLocks noGrp="1"/>
          </p:cNvSpPr>
          <p:nvPr>
            <p:ph type="title"/>
          </p:nvPr>
        </p:nvSpPr>
        <p:spPr/>
        <p:txBody>
          <a:bodyPr/>
          <a:lstStyle/>
          <a:p>
            <a:r>
              <a:rPr lang="en-US" dirty="0"/>
              <a:t>List of taxonomies in MISP</a:t>
            </a:r>
          </a:p>
        </p:txBody>
      </p:sp>
      <p:pic>
        <p:nvPicPr>
          <p:cNvPr id="6" name="Content Placeholder 5">
            <a:extLst>
              <a:ext uri="{FF2B5EF4-FFF2-40B4-BE49-F238E27FC236}">
                <a16:creationId xmlns:a16="http://schemas.microsoft.com/office/drawing/2014/main" id="{516C352D-F644-2DE7-FB68-8F9D730C3D6C}"/>
              </a:ext>
            </a:extLst>
          </p:cNvPr>
          <p:cNvPicPr>
            <a:picLocks noGrp="1" noChangeAspect="1"/>
          </p:cNvPicPr>
          <p:nvPr>
            <p:ph idx="1"/>
          </p:nvPr>
        </p:nvPicPr>
        <p:blipFill>
          <a:blip r:embed="rId2"/>
          <a:stretch>
            <a:fillRect/>
          </a:stretch>
        </p:blipFill>
        <p:spPr>
          <a:xfrm>
            <a:off x="1317118" y="1854200"/>
            <a:ext cx="9557764" cy="4351338"/>
          </a:xfrm>
        </p:spPr>
      </p:pic>
      <p:sp>
        <p:nvSpPr>
          <p:cNvPr id="4" name="Slide Number Placeholder 3">
            <a:extLst>
              <a:ext uri="{FF2B5EF4-FFF2-40B4-BE49-F238E27FC236}">
                <a16:creationId xmlns:a16="http://schemas.microsoft.com/office/drawing/2014/main" id="{C62EC92B-7AB5-CFCD-637B-E2F837480CAF}"/>
              </a:ext>
            </a:extLst>
          </p:cNvPr>
          <p:cNvSpPr>
            <a:spLocks noGrp="1"/>
          </p:cNvSpPr>
          <p:nvPr>
            <p:ph type="sldNum" sz="quarter" idx="12"/>
          </p:nvPr>
        </p:nvSpPr>
        <p:spPr/>
        <p:txBody>
          <a:bodyPr/>
          <a:lstStyle/>
          <a:p>
            <a:fld id="{57AC0E79-F531-4290-B37F-533038CC23F5}" type="slidenum">
              <a:rPr lang="en-US" smtClean="0"/>
              <a:pPr/>
              <a:t>48</a:t>
            </a:fld>
            <a:endParaRPr lang="en-US" dirty="0"/>
          </a:p>
        </p:txBody>
      </p:sp>
    </p:spTree>
    <p:extLst>
      <p:ext uri="{BB962C8B-B14F-4D97-AF65-F5344CB8AC3E}">
        <p14:creationId xmlns:p14="http://schemas.microsoft.com/office/powerpoint/2010/main" val="33085355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AAA99-984D-5F50-2293-6A9F00F508E8}"/>
              </a:ext>
            </a:extLst>
          </p:cNvPr>
          <p:cNvSpPr>
            <a:spLocks noGrp="1"/>
          </p:cNvSpPr>
          <p:nvPr>
            <p:ph type="title"/>
          </p:nvPr>
        </p:nvSpPr>
        <p:spPr/>
        <p:txBody>
          <a:bodyPr/>
          <a:lstStyle/>
          <a:p>
            <a:r>
              <a:rPr lang="en-US" dirty="0"/>
              <a:t>Update MISP</a:t>
            </a:r>
          </a:p>
        </p:txBody>
      </p:sp>
      <p:sp>
        <p:nvSpPr>
          <p:cNvPr id="4" name="Slide Number Placeholder 3">
            <a:extLst>
              <a:ext uri="{FF2B5EF4-FFF2-40B4-BE49-F238E27FC236}">
                <a16:creationId xmlns:a16="http://schemas.microsoft.com/office/drawing/2014/main" id="{5BF3F083-EB4B-4862-9F0D-8411A7F9C5D3}"/>
              </a:ext>
            </a:extLst>
          </p:cNvPr>
          <p:cNvSpPr>
            <a:spLocks noGrp="1"/>
          </p:cNvSpPr>
          <p:nvPr>
            <p:ph type="sldNum" sz="quarter" idx="12"/>
          </p:nvPr>
        </p:nvSpPr>
        <p:spPr/>
        <p:txBody>
          <a:bodyPr/>
          <a:lstStyle/>
          <a:p>
            <a:fld id="{57AC0E79-F531-4290-B37F-533038CC23F5}" type="slidenum">
              <a:rPr lang="en-US" smtClean="0"/>
              <a:pPr/>
              <a:t>49</a:t>
            </a:fld>
            <a:endParaRPr lang="en-US" dirty="0"/>
          </a:p>
        </p:txBody>
      </p:sp>
      <p:pic>
        <p:nvPicPr>
          <p:cNvPr id="6" name="Content Placeholder 5" descr="A screenshot of a computer&#10;&#10;Description automatically generated">
            <a:extLst>
              <a:ext uri="{FF2B5EF4-FFF2-40B4-BE49-F238E27FC236}">
                <a16:creationId xmlns:a16="http://schemas.microsoft.com/office/drawing/2014/main" id="{B62A8189-92B2-6CAF-C443-1BC5FF1735D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57221" y="1664461"/>
            <a:ext cx="8677294" cy="4279139"/>
          </a:xfrm>
          <a:prstGeom prst="rect">
            <a:avLst/>
          </a:prstGeom>
        </p:spPr>
      </p:pic>
    </p:spTree>
    <p:extLst>
      <p:ext uri="{BB962C8B-B14F-4D97-AF65-F5344CB8AC3E}">
        <p14:creationId xmlns:p14="http://schemas.microsoft.com/office/powerpoint/2010/main" val="17407595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IRIS Vision</a:t>
            </a:r>
          </a:p>
        </p:txBody>
      </p:sp>
      <p:sp>
        <p:nvSpPr>
          <p:cNvPr id="3" name="Content Placeholder 2"/>
          <p:cNvSpPr>
            <a:spLocks noGrp="1"/>
          </p:cNvSpPr>
          <p:nvPr>
            <p:ph idx="1"/>
          </p:nvPr>
        </p:nvSpPr>
        <p:spPr>
          <a:xfrm>
            <a:off x="838200" y="1226634"/>
            <a:ext cx="10515600" cy="4978904"/>
          </a:xfrm>
        </p:spPr>
        <p:txBody>
          <a:bodyPr>
            <a:normAutofit/>
          </a:bodyPr>
          <a:lstStyle/>
          <a:p>
            <a:pPr marL="0" indent="0" algn="just">
              <a:lnSpc>
                <a:spcPct val="114000"/>
              </a:lnSpc>
              <a:buNone/>
            </a:pPr>
            <a:endParaRPr lang="en-GB" dirty="0"/>
          </a:p>
          <a:p>
            <a:pPr marL="0" indent="0" algn="just">
              <a:lnSpc>
                <a:spcPct val="114000"/>
              </a:lnSpc>
              <a:buNone/>
            </a:pPr>
            <a:r>
              <a:rPr lang="en-GB" dirty="0"/>
              <a:t>The </a:t>
            </a:r>
            <a:r>
              <a:rPr lang="en-GB" b="1" dirty="0"/>
              <a:t>H2020 IRIS project </a:t>
            </a:r>
            <a:r>
              <a:rPr lang="en-GB" dirty="0"/>
              <a:t>aims to deliver a framework that will support European CERT and CSIRT networks detecting, sharing, responding and recovering from </a:t>
            </a:r>
            <a:r>
              <a:rPr lang="en-GB" b="1" dirty="0"/>
              <a:t>cybersecurity threats and vulnerabilities of IoT and AI-driven systems.</a:t>
            </a:r>
            <a:endParaRPr lang="en-GB" dirty="0"/>
          </a:p>
          <a:p>
            <a:pPr marL="0" indent="0" algn="just">
              <a:lnSpc>
                <a:spcPct val="114000"/>
              </a:lnSpc>
              <a:buNone/>
            </a:pPr>
            <a:r>
              <a:rPr lang="en-GB" dirty="0"/>
              <a:t>Complement the existing </a:t>
            </a:r>
            <a:r>
              <a:rPr lang="en-GB" dirty="0" err="1"/>
              <a:t>MeliCERTes</a:t>
            </a:r>
            <a:r>
              <a:rPr lang="en-GB" dirty="0"/>
              <a:t> open platform and tools.</a:t>
            </a:r>
          </a:p>
          <a:p>
            <a:pPr marL="0" indent="0" algn="just">
              <a:lnSpc>
                <a:spcPct val="114000"/>
              </a:lnSpc>
              <a:buNone/>
            </a:pPr>
            <a:endParaRPr lang="en-GB" dirty="0"/>
          </a:p>
          <a:p>
            <a:pPr marL="0" indent="0" algn="just">
              <a:lnSpc>
                <a:spcPct val="114000"/>
              </a:lnSpc>
              <a:buNone/>
            </a:pPr>
            <a:endParaRPr lang="en-GB" dirty="0"/>
          </a:p>
          <a:p>
            <a:pPr marL="0" indent="0" algn="just">
              <a:lnSpc>
                <a:spcPct val="114000"/>
              </a:lnSpc>
              <a:buNone/>
            </a:pPr>
            <a:r>
              <a:rPr lang="en-GB" dirty="0"/>
              <a:t>The </a:t>
            </a:r>
            <a:r>
              <a:rPr lang="en-GB" b="1" dirty="0"/>
              <a:t>IRIS Platform</a:t>
            </a:r>
            <a:r>
              <a:rPr lang="en-GB" dirty="0"/>
              <a:t> will be made available, </a:t>
            </a:r>
            <a:r>
              <a:rPr lang="en-GB" b="1" dirty="0"/>
              <a:t>free of charge</a:t>
            </a:r>
            <a:r>
              <a:rPr lang="en-GB" dirty="0"/>
              <a:t>, to the European </a:t>
            </a:r>
            <a:r>
              <a:rPr lang="en-US" dirty="0"/>
              <a:t>national </a:t>
            </a:r>
            <a:r>
              <a:rPr lang="en-GB" dirty="0"/>
              <a:t>CERT and CSIRTs, by the end of the project.</a:t>
            </a:r>
            <a:endParaRPr lang="en-US" dirty="0"/>
          </a:p>
          <a:p>
            <a:endParaRPr lang="en-US" dirty="0"/>
          </a:p>
        </p:txBody>
      </p:sp>
      <p:sp>
        <p:nvSpPr>
          <p:cNvPr id="4" name="Slide Number Placeholder 3"/>
          <p:cNvSpPr>
            <a:spLocks noGrp="1"/>
          </p:cNvSpPr>
          <p:nvPr>
            <p:ph type="sldNum" sz="quarter" idx="12"/>
          </p:nvPr>
        </p:nvSpPr>
        <p:spPr/>
        <p:txBody>
          <a:bodyPr/>
          <a:lstStyle/>
          <a:p>
            <a:fld id="{57AC0E79-F531-4290-B37F-533038CC23F5}" type="slidenum">
              <a:rPr lang="en-US" smtClean="0"/>
              <a:pPr/>
              <a:t>5</a:t>
            </a:fld>
            <a:endParaRPr lang="en-US" dirty="0"/>
          </a:p>
        </p:txBody>
      </p:sp>
      <p:pic>
        <p:nvPicPr>
          <p:cNvPr id="1026" name="Picture 2" descr="https://raw.githubusercontent.com/melicertes/docs/master/img/melicertes.png">
            <a:extLst>
              <a:ext uri="{FF2B5EF4-FFF2-40B4-BE49-F238E27FC236}">
                <a16:creationId xmlns:a16="http://schemas.microsoft.com/office/drawing/2014/main" id="{F0B0517A-DE82-467C-B2C6-BA30B4848DF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75509" y="4300062"/>
            <a:ext cx="2640981" cy="555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8249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Ontology visualization environment</a:t>
            </a:r>
            <a:endParaRPr lang="el-GR" dirty="0"/>
          </a:p>
        </p:txBody>
      </p:sp>
      <p:sp>
        <p:nvSpPr>
          <p:cNvPr id="2" name="Slide Number Placeholder 1"/>
          <p:cNvSpPr>
            <a:spLocks noGrp="1"/>
          </p:cNvSpPr>
          <p:nvPr>
            <p:ph type="sldNum" sz="quarter" idx="12"/>
          </p:nvPr>
        </p:nvSpPr>
        <p:spPr/>
        <p:txBody>
          <a:bodyPr/>
          <a:lstStyle/>
          <a:p>
            <a:fld id="{57AC0E79-F531-4290-B37F-533038CC23F5}" type="slidenum">
              <a:rPr lang="en-US" smtClean="0"/>
              <a:pPr/>
              <a:t>50</a:t>
            </a:fld>
            <a:endParaRPr lang="en-US" dirty="0"/>
          </a:p>
        </p:txBody>
      </p:sp>
      <p:pic>
        <p:nvPicPr>
          <p:cNvPr id="3" name="Picture 2"/>
          <p:cNvPicPr>
            <a:picLocks noChangeAspect="1"/>
          </p:cNvPicPr>
          <p:nvPr/>
        </p:nvPicPr>
        <p:blipFill>
          <a:blip r:embed="rId2"/>
          <a:stretch>
            <a:fillRect/>
          </a:stretch>
        </p:blipFill>
        <p:spPr>
          <a:xfrm>
            <a:off x="967834" y="1447903"/>
            <a:ext cx="9799557" cy="4448210"/>
          </a:xfrm>
          <a:prstGeom prst="rect">
            <a:avLst/>
          </a:prstGeom>
        </p:spPr>
      </p:pic>
    </p:spTree>
    <p:extLst>
      <p:ext uri="{BB962C8B-B14F-4D97-AF65-F5344CB8AC3E}">
        <p14:creationId xmlns:p14="http://schemas.microsoft.com/office/powerpoint/2010/main" val="5987483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B14AD-F77A-B8AE-E304-EB40664F5AB0}"/>
              </a:ext>
            </a:extLst>
          </p:cNvPr>
          <p:cNvSpPr>
            <a:spLocks noGrp="1"/>
          </p:cNvSpPr>
          <p:nvPr>
            <p:ph type="title"/>
          </p:nvPr>
        </p:nvSpPr>
        <p:spPr/>
        <p:txBody>
          <a:bodyPr/>
          <a:lstStyle/>
          <a:p>
            <a:r>
              <a:rPr lang="en-US" dirty="0"/>
              <a:t>Ontology generation</a:t>
            </a:r>
          </a:p>
        </p:txBody>
      </p:sp>
      <p:sp>
        <p:nvSpPr>
          <p:cNvPr id="4" name="Slide Number Placeholder 3">
            <a:extLst>
              <a:ext uri="{FF2B5EF4-FFF2-40B4-BE49-F238E27FC236}">
                <a16:creationId xmlns:a16="http://schemas.microsoft.com/office/drawing/2014/main" id="{99A123B1-A6E4-FCF6-BEB9-EB52EAD0C534}"/>
              </a:ext>
            </a:extLst>
          </p:cNvPr>
          <p:cNvSpPr>
            <a:spLocks noGrp="1"/>
          </p:cNvSpPr>
          <p:nvPr>
            <p:ph type="sldNum" sz="quarter" idx="12"/>
          </p:nvPr>
        </p:nvSpPr>
        <p:spPr/>
        <p:txBody>
          <a:bodyPr/>
          <a:lstStyle/>
          <a:p>
            <a:fld id="{57AC0E79-F531-4290-B37F-533038CC23F5}" type="slidenum">
              <a:rPr lang="en-US" smtClean="0"/>
              <a:pPr/>
              <a:t>51</a:t>
            </a:fld>
            <a:endParaRPr lang="en-US" dirty="0"/>
          </a:p>
        </p:txBody>
      </p:sp>
      <p:pic>
        <p:nvPicPr>
          <p:cNvPr id="9" name="Image6">
            <a:extLst>
              <a:ext uri="{FF2B5EF4-FFF2-40B4-BE49-F238E27FC236}">
                <a16:creationId xmlns:a16="http://schemas.microsoft.com/office/drawing/2014/main" id="{27258941-BBA4-30D1-8C04-2B023691A813}"/>
              </a:ext>
            </a:extLst>
          </p:cNvPr>
          <p:cNvPicPr>
            <a:picLocks noGrp="1" noChangeAspect="1"/>
          </p:cNvPicPr>
          <p:nvPr>
            <p:ph idx="1"/>
          </p:nvPr>
        </p:nvPicPr>
        <p:blipFill rotWithShape="1">
          <a:blip r:embed="rId2"/>
          <a:srcRect l="6690"/>
          <a:stretch/>
        </p:blipFill>
        <p:spPr bwMode="auto">
          <a:xfrm>
            <a:off x="695325" y="1689314"/>
            <a:ext cx="4676775" cy="2775333"/>
          </a:xfrm>
          <a:prstGeom prst="rect">
            <a:avLst/>
          </a:prstGeom>
        </p:spPr>
      </p:pic>
      <p:sp>
        <p:nvSpPr>
          <p:cNvPr id="11" name="TextBox 10">
            <a:extLst>
              <a:ext uri="{FF2B5EF4-FFF2-40B4-BE49-F238E27FC236}">
                <a16:creationId xmlns:a16="http://schemas.microsoft.com/office/drawing/2014/main" id="{C86E3369-F7F9-1DC4-1C20-3E8B029E90B9}"/>
              </a:ext>
            </a:extLst>
          </p:cNvPr>
          <p:cNvSpPr txBox="1"/>
          <p:nvPr/>
        </p:nvSpPr>
        <p:spPr>
          <a:xfrm>
            <a:off x="1208864" y="4500415"/>
            <a:ext cx="3715561" cy="338554"/>
          </a:xfrm>
          <a:prstGeom prst="rect">
            <a:avLst/>
          </a:prstGeom>
          <a:noFill/>
        </p:spPr>
        <p:txBody>
          <a:bodyPr wrap="square">
            <a:spAutoFit/>
          </a:bodyPr>
          <a:lstStyle/>
          <a:p>
            <a:r>
              <a:rPr lang="en-US" sz="1600" dirty="0"/>
              <a:t>Ontology generation from internal sources</a:t>
            </a:r>
          </a:p>
        </p:txBody>
      </p:sp>
      <p:pic>
        <p:nvPicPr>
          <p:cNvPr id="12" name="Picture 11">
            <a:extLst>
              <a:ext uri="{FF2B5EF4-FFF2-40B4-BE49-F238E27FC236}">
                <a16:creationId xmlns:a16="http://schemas.microsoft.com/office/drawing/2014/main" id="{E775CC3D-2553-9281-B954-4166200D9AF3}"/>
              </a:ext>
            </a:extLst>
          </p:cNvPr>
          <p:cNvPicPr>
            <a:picLocks noChangeAspect="1"/>
          </p:cNvPicPr>
          <p:nvPr/>
        </p:nvPicPr>
        <p:blipFill rotWithShape="1">
          <a:blip r:embed="rId3"/>
          <a:srcRect l="21944" t="43349" r="5495"/>
          <a:stretch/>
        </p:blipFill>
        <p:spPr bwMode="auto">
          <a:xfrm>
            <a:off x="5836562" y="2281686"/>
            <a:ext cx="6355438" cy="2400705"/>
          </a:xfrm>
          <a:prstGeom prst="rect">
            <a:avLst/>
          </a:prstGeom>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BFFD01E0-1817-386F-3427-20CC46EC84B2}"/>
              </a:ext>
            </a:extLst>
          </p:cNvPr>
          <p:cNvSpPr txBox="1"/>
          <p:nvPr/>
        </p:nvSpPr>
        <p:spPr>
          <a:xfrm>
            <a:off x="6945552" y="4669692"/>
            <a:ext cx="4484448" cy="338554"/>
          </a:xfrm>
          <a:prstGeom prst="rect">
            <a:avLst/>
          </a:prstGeom>
          <a:noFill/>
        </p:spPr>
        <p:txBody>
          <a:bodyPr wrap="square">
            <a:spAutoFit/>
          </a:bodyPr>
          <a:lstStyle/>
          <a:p>
            <a:r>
              <a:rPr lang="en-US" sz="1600" dirty="0"/>
              <a:t>Ontology generated from different external sources</a:t>
            </a:r>
          </a:p>
        </p:txBody>
      </p:sp>
    </p:spTree>
    <p:extLst>
      <p:ext uri="{BB962C8B-B14F-4D97-AF65-F5344CB8AC3E}">
        <p14:creationId xmlns:p14="http://schemas.microsoft.com/office/powerpoint/2010/main" val="30330912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5E82B-F7A4-69DB-763C-5EB77204F6C9}"/>
              </a:ext>
            </a:extLst>
          </p:cNvPr>
          <p:cNvSpPr>
            <a:spLocks noGrp="1"/>
          </p:cNvSpPr>
          <p:nvPr>
            <p:ph type="title"/>
          </p:nvPr>
        </p:nvSpPr>
        <p:spPr/>
        <p:txBody>
          <a:bodyPr/>
          <a:lstStyle/>
          <a:p>
            <a:r>
              <a:rPr lang="en-US" dirty="0"/>
              <a:t>Ontologies’ update</a:t>
            </a:r>
          </a:p>
        </p:txBody>
      </p:sp>
      <p:sp>
        <p:nvSpPr>
          <p:cNvPr id="4" name="Slide Number Placeholder 3">
            <a:extLst>
              <a:ext uri="{FF2B5EF4-FFF2-40B4-BE49-F238E27FC236}">
                <a16:creationId xmlns:a16="http://schemas.microsoft.com/office/drawing/2014/main" id="{BBAF4E68-0541-9103-7D51-40A23E465387}"/>
              </a:ext>
            </a:extLst>
          </p:cNvPr>
          <p:cNvSpPr>
            <a:spLocks noGrp="1"/>
          </p:cNvSpPr>
          <p:nvPr>
            <p:ph type="sldNum" sz="quarter" idx="12"/>
          </p:nvPr>
        </p:nvSpPr>
        <p:spPr/>
        <p:txBody>
          <a:bodyPr/>
          <a:lstStyle/>
          <a:p>
            <a:fld id="{57AC0E79-F531-4290-B37F-533038CC23F5}" type="slidenum">
              <a:rPr lang="en-US" smtClean="0"/>
              <a:pPr/>
              <a:t>52</a:t>
            </a:fld>
            <a:endParaRPr lang="en-US" dirty="0"/>
          </a:p>
        </p:txBody>
      </p:sp>
      <p:pic>
        <p:nvPicPr>
          <p:cNvPr id="5" name="Image7">
            <a:extLst>
              <a:ext uri="{FF2B5EF4-FFF2-40B4-BE49-F238E27FC236}">
                <a16:creationId xmlns:a16="http://schemas.microsoft.com/office/drawing/2014/main" id="{C9804090-2F40-D403-D7E4-8EC801F1C045}"/>
              </a:ext>
            </a:extLst>
          </p:cNvPr>
          <p:cNvPicPr>
            <a:picLocks noGrp="1" noChangeAspect="1"/>
          </p:cNvPicPr>
          <p:nvPr>
            <p:ph idx="1"/>
          </p:nvPr>
        </p:nvPicPr>
        <p:blipFill>
          <a:blip r:embed="rId2"/>
          <a:stretch>
            <a:fillRect/>
          </a:stretch>
        </p:blipFill>
        <p:spPr bwMode="auto">
          <a:xfrm>
            <a:off x="700409" y="1725242"/>
            <a:ext cx="5190481" cy="2874115"/>
          </a:xfrm>
          <a:prstGeom prst="rect">
            <a:avLst/>
          </a:prstGeom>
        </p:spPr>
      </p:pic>
      <p:pic>
        <p:nvPicPr>
          <p:cNvPr id="6" name="Image9">
            <a:extLst>
              <a:ext uri="{FF2B5EF4-FFF2-40B4-BE49-F238E27FC236}">
                <a16:creationId xmlns:a16="http://schemas.microsoft.com/office/drawing/2014/main" id="{417E555B-851B-0F3E-5DD2-8E08B6EA4A50}"/>
              </a:ext>
            </a:extLst>
          </p:cNvPr>
          <p:cNvPicPr>
            <a:picLocks noChangeAspect="1"/>
          </p:cNvPicPr>
          <p:nvPr/>
        </p:nvPicPr>
        <p:blipFill>
          <a:blip r:embed="rId3"/>
          <a:stretch>
            <a:fillRect/>
          </a:stretch>
        </p:blipFill>
        <p:spPr bwMode="auto">
          <a:xfrm>
            <a:off x="6542662" y="1725242"/>
            <a:ext cx="5486400" cy="3037840"/>
          </a:xfrm>
          <a:prstGeom prst="rect">
            <a:avLst/>
          </a:prstGeom>
        </p:spPr>
      </p:pic>
      <p:sp>
        <p:nvSpPr>
          <p:cNvPr id="8" name="TextBox 7">
            <a:extLst>
              <a:ext uri="{FF2B5EF4-FFF2-40B4-BE49-F238E27FC236}">
                <a16:creationId xmlns:a16="http://schemas.microsoft.com/office/drawing/2014/main" id="{B9BC0215-ABF9-48DF-86EE-67B87F6378EB}"/>
              </a:ext>
            </a:extLst>
          </p:cNvPr>
          <p:cNvSpPr txBox="1"/>
          <p:nvPr/>
        </p:nvSpPr>
        <p:spPr>
          <a:xfrm>
            <a:off x="8828864" y="4609193"/>
            <a:ext cx="1936413" cy="307777"/>
          </a:xfrm>
          <a:prstGeom prst="rect">
            <a:avLst/>
          </a:prstGeom>
          <a:noFill/>
        </p:spPr>
        <p:txBody>
          <a:bodyPr wrap="square">
            <a:spAutoFit/>
          </a:bodyPr>
          <a:lstStyle/>
          <a:p>
            <a:r>
              <a:rPr lang="en-US" sz="1400" dirty="0" err="1">
                <a:effectLst/>
                <a:latin typeface="Open Sans" panose="020B0606030504020204" pitchFamily="34" charset="0"/>
                <a:ea typeface="Calibri" panose="020F0502020204030204" pitchFamily="34" charset="0"/>
                <a:cs typeface="Calibri" panose="020F0502020204030204" pitchFamily="34" charset="0"/>
              </a:rPr>
              <a:t>IoTSec</a:t>
            </a:r>
            <a:r>
              <a:rPr lang="en-US" sz="1400" dirty="0">
                <a:effectLst/>
                <a:latin typeface="Open Sans" panose="020B0606030504020204" pitchFamily="34" charset="0"/>
                <a:ea typeface="Calibri" panose="020F0502020204030204" pitchFamily="34" charset="0"/>
                <a:cs typeface="Calibri" panose="020F0502020204030204" pitchFamily="34" charset="0"/>
              </a:rPr>
              <a:t> updated</a:t>
            </a:r>
            <a:endParaRPr lang="en-US" sz="1400" dirty="0"/>
          </a:p>
        </p:txBody>
      </p:sp>
      <p:sp>
        <p:nvSpPr>
          <p:cNvPr id="10" name="TextBox 9">
            <a:extLst>
              <a:ext uri="{FF2B5EF4-FFF2-40B4-BE49-F238E27FC236}">
                <a16:creationId xmlns:a16="http://schemas.microsoft.com/office/drawing/2014/main" id="{96278FF7-47DC-1046-2322-8DD92937E3BD}"/>
              </a:ext>
            </a:extLst>
          </p:cNvPr>
          <p:cNvSpPr txBox="1"/>
          <p:nvPr/>
        </p:nvSpPr>
        <p:spPr>
          <a:xfrm>
            <a:off x="2047875" y="4599357"/>
            <a:ext cx="1943100" cy="307777"/>
          </a:xfrm>
          <a:prstGeom prst="rect">
            <a:avLst/>
          </a:prstGeom>
          <a:noFill/>
        </p:spPr>
        <p:txBody>
          <a:bodyPr wrap="square">
            <a:spAutoFit/>
          </a:bodyPr>
          <a:lstStyle/>
          <a:p>
            <a:r>
              <a:rPr lang="en-US" sz="1400" dirty="0" err="1">
                <a:effectLst/>
                <a:latin typeface="Open Sans" panose="020B0606030504020204" pitchFamily="34" charset="0"/>
                <a:ea typeface="Calibri" panose="020F0502020204030204" pitchFamily="34" charset="0"/>
                <a:cs typeface="Calibri" panose="020F0502020204030204" pitchFamily="34" charset="0"/>
              </a:rPr>
              <a:t>MALOnt</a:t>
            </a:r>
            <a:r>
              <a:rPr lang="en-US" sz="1400" dirty="0">
                <a:effectLst/>
                <a:latin typeface="Open Sans" panose="020B0606030504020204" pitchFamily="34" charset="0"/>
                <a:ea typeface="Calibri" panose="020F0502020204030204" pitchFamily="34" charset="0"/>
                <a:cs typeface="Calibri" panose="020F0502020204030204" pitchFamily="34" charset="0"/>
              </a:rPr>
              <a:t> update </a:t>
            </a:r>
            <a:endParaRPr lang="en-US" sz="1400" dirty="0"/>
          </a:p>
        </p:txBody>
      </p:sp>
    </p:spTree>
    <p:extLst>
      <p:ext uri="{BB962C8B-B14F-4D97-AF65-F5344CB8AC3E}">
        <p14:creationId xmlns:p14="http://schemas.microsoft.com/office/powerpoint/2010/main" val="12213682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29F14-DEFA-9F44-46AC-FB42CAA2797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0F0C8B3-81FC-1F6E-6D81-1E67CF18A692}"/>
              </a:ext>
            </a:extLst>
          </p:cNvPr>
          <p:cNvPicPr>
            <a:picLocks noChangeAspect="1"/>
          </p:cNvPicPr>
          <p:nvPr/>
        </p:nvPicPr>
        <p:blipFill>
          <a:blip r:embed="rId2"/>
          <a:stretch>
            <a:fillRect/>
          </a:stretch>
        </p:blipFill>
        <p:spPr>
          <a:xfrm>
            <a:off x="1879185" y="955724"/>
            <a:ext cx="9060955" cy="5380102"/>
          </a:xfrm>
          <a:prstGeom prst="rect">
            <a:avLst/>
          </a:prstGeom>
        </p:spPr>
      </p:pic>
      <p:sp>
        <p:nvSpPr>
          <p:cNvPr id="2" name="Title 1">
            <a:extLst>
              <a:ext uri="{FF2B5EF4-FFF2-40B4-BE49-F238E27FC236}">
                <a16:creationId xmlns:a16="http://schemas.microsoft.com/office/drawing/2014/main" id="{4D800E5F-768B-DFA5-92EB-48A8EDC98FB9}"/>
              </a:ext>
            </a:extLst>
          </p:cNvPr>
          <p:cNvSpPr>
            <a:spLocks noGrp="1"/>
          </p:cNvSpPr>
          <p:nvPr>
            <p:ph type="title"/>
          </p:nvPr>
        </p:nvSpPr>
        <p:spPr>
          <a:xfrm>
            <a:off x="814449" y="214576"/>
            <a:ext cx="8686800" cy="1035050"/>
          </a:xfrm>
        </p:spPr>
        <p:txBody>
          <a:bodyPr/>
          <a:lstStyle/>
          <a:p>
            <a:r>
              <a:rPr lang="en-US" dirty="0"/>
              <a:t>PUC #1 Architecture and IRIS tools</a:t>
            </a:r>
            <a:endParaRPr lang="en-GB" dirty="0"/>
          </a:p>
        </p:txBody>
      </p:sp>
      <p:sp>
        <p:nvSpPr>
          <p:cNvPr id="4" name="Slide Number Placeholder 3">
            <a:extLst>
              <a:ext uri="{FF2B5EF4-FFF2-40B4-BE49-F238E27FC236}">
                <a16:creationId xmlns:a16="http://schemas.microsoft.com/office/drawing/2014/main" id="{1ED8456A-E790-E650-4855-7F00AC7E4520}"/>
              </a:ext>
            </a:extLst>
          </p:cNvPr>
          <p:cNvSpPr>
            <a:spLocks noGrp="1"/>
          </p:cNvSpPr>
          <p:nvPr>
            <p:ph type="sldNum" sz="quarter" idx="12"/>
          </p:nvPr>
        </p:nvSpPr>
        <p:spPr/>
        <p:txBody>
          <a:bodyPr/>
          <a:lstStyle/>
          <a:p>
            <a:fld id="{57AC0E79-F531-4290-B37F-533038CC23F5}" type="slidenum">
              <a:rPr lang="en-US" smtClean="0"/>
              <a:pPr/>
              <a:t>53</a:t>
            </a:fld>
            <a:endParaRPr lang="en-US" dirty="0"/>
          </a:p>
        </p:txBody>
      </p:sp>
      <p:sp>
        <p:nvSpPr>
          <p:cNvPr id="296" name="Rectangle 295">
            <a:extLst>
              <a:ext uri="{FF2B5EF4-FFF2-40B4-BE49-F238E27FC236}">
                <a16:creationId xmlns:a16="http://schemas.microsoft.com/office/drawing/2014/main" id="{5E632F0B-5D92-8556-0663-FE9E8C6410A4}"/>
              </a:ext>
            </a:extLst>
          </p:cNvPr>
          <p:cNvSpPr/>
          <p:nvPr/>
        </p:nvSpPr>
        <p:spPr bwMode="auto">
          <a:xfrm>
            <a:off x="6580342" y="1934415"/>
            <a:ext cx="4468659" cy="4513885"/>
          </a:xfrm>
          <a:prstGeom prst="rect">
            <a:avLst/>
          </a:prstGeom>
          <a:solidFill>
            <a:srgbClr val="FF0000">
              <a:alpha val="30000"/>
            </a:srgbClr>
          </a:solidFill>
          <a:ln w="9525" cap="flat" cmpd="sng" algn="ctr">
            <a:solidFill>
              <a:schemeClr val="tx1"/>
            </a:solidFill>
            <a:prstDash val="solid"/>
            <a:round/>
            <a:headEnd type="none" w="med" len="med"/>
            <a:tailEnd type="none" w="med" len="med"/>
          </a:ln>
        </p:spPr>
        <p:txBody>
          <a:bodyPr rtlCol="0" anchor="ctr"/>
          <a:lstStyle/>
          <a:p>
            <a:pPr algn="ctr"/>
            <a:endParaRPr lang="el-GR" dirty="0"/>
          </a:p>
        </p:txBody>
      </p:sp>
      <p:sp>
        <p:nvSpPr>
          <p:cNvPr id="297" name="Segnaposto contenuto 7">
            <a:extLst>
              <a:ext uri="{FF2B5EF4-FFF2-40B4-BE49-F238E27FC236}">
                <a16:creationId xmlns:a16="http://schemas.microsoft.com/office/drawing/2014/main" id="{F9B98801-79BA-0953-C644-5FE09E8D97C6}"/>
              </a:ext>
            </a:extLst>
          </p:cNvPr>
          <p:cNvSpPr txBox="1">
            <a:spLocks/>
          </p:cNvSpPr>
          <p:nvPr/>
        </p:nvSpPr>
        <p:spPr bwMode="auto">
          <a:xfrm>
            <a:off x="9835159" y="2615805"/>
            <a:ext cx="2169717" cy="819396"/>
          </a:xfrm>
          <a:prstGeom prst="rect">
            <a:avLst/>
          </a:prstGeom>
          <a:solidFill>
            <a:schemeClr val="bg1">
              <a:lumMod val="85000"/>
            </a:schemeClr>
          </a:solidFill>
        </p:spPr>
        <p:txBody>
          <a:bodyPr vert="horz" lIns="91440" tIns="45720" rIns="91440" bIns="45720" rtlCol="0">
            <a:normAutofit fontScale="77500" lnSpcReduction="20000"/>
          </a:bodyPr>
          <a:lstStyle>
            <a:lvl1pPr marL="0" indent="0" algn="l">
              <a:spcBef>
                <a:spcPts val="0"/>
              </a:spcBef>
              <a:spcAft>
                <a:spcPts val="0"/>
              </a:spcAft>
              <a:buClr>
                <a:srgbClr val="595959"/>
              </a:buClr>
              <a:buSzPct val="90000"/>
              <a:buFontTx/>
              <a:buNone/>
              <a:defRPr lang="en-US" sz="2200" b="0" i="0">
                <a:solidFill>
                  <a:schemeClr val="tx2"/>
                </a:solidFill>
                <a:latin typeface="+mn-lt"/>
                <a:ea typeface="+mn-ea"/>
                <a:cs typeface="Proxima Nova Alt Lt"/>
              </a:defRPr>
            </a:lvl1pPr>
            <a:lvl2pPr marL="360000" indent="-180000" algn="l">
              <a:spcBef>
                <a:spcPts val="0"/>
              </a:spcBef>
              <a:spcAft>
                <a:spcPts val="0"/>
              </a:spcAft>
              <a:buClr>
                <a:schemeClr val="bg2"/>
              </a:buClr>
              <a:buFont typeface="Arial"/>
              <a:buChar char="•"/>
              <a:defRPr sz="2000">
                <a:solidFill>
                  <a:schemeClr val="tx2"/>
                </a:solidFill>
                <a:latin typeface="+mn-lt"/>
                <a:ea typeface="+mn-ea"/>
              </a:defRPr>
            </a:lvl2pPr>
            <a:lvl3pPr marL="720000" indent="-180000" algn="l">
              <a:spcBef>
                <a:spcPts val="0"/>
              </a:spcBef>
              <a:spcAft>
                <a:spcPts val="0"/>
              </a:spcAft>
              <a:buClr>
                <a:srgbClr val="F0AD2C"/>
              </a:buClr>
              <a:buFont typeface="Courier New"/>
              <a:buChar char="o"/>
              <a:defRPr sz="1800">
                <a:solidFill>
                  <a:schemeClr val="tx2"/>
                </a:solidFill>
                <a:latin typeface="+mn-lt"/>
                <a:ea typeface="+mn-ea"/>
              </a:defRPr>
            </a:lvl3pPr>
            <a:lvl4pPr marL="1080000" indent="-180000" algn="l">
              <a:spcBef>
                <a:spcPts val="0"/>
              </a:spcBef>
              <a:spcAft>
                <a:spcPts val="0"/>
              </a:spcAft>
              <a:buClr>
                <a:srgbClr val="F0AD2C"/>
              </a:buClr>
              <a:buFont typeface="Wingdings"/>
              <a:buChar char="§"/>
              <a:defRPr sz="1600">
                <a:solidFill>
                  <a:schemeClr val="tx2"/>
                </a:solidFill>
                <a:latin typeface="+mn-lt"/>
                <a:ea typeface="+mn-ea"/>
              </a:defRPr>
            </a:lvl4pPr>
            <a:lvl5pPr marL="1545362" indent="-285750" algn="l">
              <a:spcBef>
                <a:spcPts val="0"/>
              </a:spcBef>
              <a:spcAft>
                <a:spcPts val="0"/>
              </a:spcAft>
              <a:buClr>
                <a:srgbClr val="F0AD2C"/>
              </a:buClr>
              <a:buSzPct val="80000"/>
              <a:buFont typeface="Wingdings"/>
              <a:buChar char="ü"/>
              <a:defRPr sz="1400">
                <a:solidFill>
                  <a:schemeClr val="tx2"/>
                </a:solidFill>
                <a:latin typeface="+mn-lt"/>
                <a:ea typeface="+mn-ea"/>
              </a:defRPr>
            </a:lvl5pPr>
            <a:lvl6pPr marL="2794000" indent="-357188" algn="l">
              <a:spcBef>
                <a:spcPts val="0"/>
              </a:spcBef>
              <a:spcAft>
                <a:spcPts val="0"/>
              </a:spcAft>
              <a:buChar char="»"/>
              <a:defRPr>
                <a:solidFill>
                  <a:srgbClr val="000099"/>
                </a:solidFill>
                <a:latin typeface="+mn-lt"/>
                <a:ea typeface="+mn-ea"/>
              </a:defRPr>
            </a:lvl6pPr>
            <a:lvl7pPr marL="3251200" indent="-357188" algn="l">
              <a:spcBef>
                <a:spcPts val="0"/>
              </a:spcBef>
              <a:spcAft>
                <a:spcPts val="0"/>
              </a:spcAft>
              <a:buChar char="»"/>
              <a:defRPr>
                <a:solidFill>
                  <a:srgbClr val="000099"/>
                </a:solidFill>
                <a:latin typeface="+mn-lt"/>
                <a:ea typeface="+mn-ea"/>
              </a:defRPr>
            </a:lvl7pPr>
            <a:lvl8pPr marL="3708400" indent="-357188" algn="l">
              <a:spcBef>
                <a:spcPts val="0"/>
              </a:spcBef>
              <a:spcAft>
                <a:spcPts val="0"/>
              </a:spcAft>
              <a:buChar char="»"/>
              <a:defRPr>
                <a:solidFill>
                  <a:srgbClr val="000099"/>
                </a:solidFill>
                <a:latin typeface="+mn-lt"/>
                <a:ea typeface="+mn-ea"/>
              </a:defRPr>
            </a:lvl8pPr>
            <a:lvl9pPr marL="4165600" indent="-357188" algn="l">
              <a:spcBef>
                <a:spcPts val="0"/>
              </a:spcBef>
              <a:spcAft>
                <a:spcPts val="0"/>
              </a:spcAft>
              <a:buChar char="»"/>
              <a:defRPr>
                <a:solidFill>
                  <a:srgbClr val="000099"/>
                </a:solidFill>
                <a:latin typeface="+mn-lt"/>
                <a:ea typeface="+mn-ea"/>
              </a:defRPr>
            </a:lvl9pPr>
          </a:lstStyle>
          <a:p>
            <a:pPr>
              <a:defRPr/>
            </a:pPr>
            <a:r>
              <a:rPr lang="en-US" sz="2000" b="1" dirty="0">
                <a:solidFill>
                  <a:srgbClr val="000000"/>
                </a:solidFill>
              </a:rPr>
              <a:t>EME:</a:t>
            </a:r>
          </a:p>
          <a:p>
            <a:pPr marL="285750" indent="-285750">
              <a:buFont typeface="Arial" panose="020B0604020202020204" pitchFamily="34" charset="0"/>
              <a:buChar char="•"/>
              <a:defRPr/>
            </a:pPr>
            <a:r>
              <a:rPr lang="it-IT" sz="1800" dirty="0">
                <a:solidFill>
                  <a:srgbClr val="000000"/>
                </a:solidFill>
              </a:rPr>
              <a:t>Enhanced MeliCERTes Ecosystem (INTRA)</a:t>
            </a:r>
          </a:p>
        </p:txBody>
      </p:sp>
      <p:cxnSp>
        <p:nvCxnSpPr>
          <p:cNvPr id="304" name="Connector: Elbow 66">
            <a:extLst>
              <a:ext uri="{FF2B5EF4-FFF2-40B4-BE49-F238E27FC236}">
                <a16:creationId xmlns:a16="http://schemas.microsoft.com/office/drawing/2014/main" id="{A672D348-EDA8-912C-FE1B-19E3E71BC661}"/>
              </a:ext>
            </a:extLst>
          </p:cNvPr>
          <p:cNvCxnSpPr>
            <a:cxnSpLocks/>
          </p:cNvCxnSpPr>
          <p:nvPr/>
        </p:nvCxnSpPr>
        <p:spPr>
          <a:xfrm>
            <a:off x="6893454" y="2725650"/>
            <a:ext cx="228074" cy="161400"/>
          </a:xfrm>
          <a:prstGeom prst="bentConnector3">
            <a:avLst>
              <a:gd name="adj1" fmla="val 50000"/>
            </a:avLst>
          </a:prstGeom>
          <a:ln w="158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3061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6"/>
                                        </p:tgtEl>
                                        <p:attrNameLst>
                                          <p:attrName>style.visibility</p:attrName>
                                        </p:attrNameLst>
                                      </p:cBhvr>
                                      <p:to>
                                        <p:strVal val="visible"/>
                                      </p:to>
                                    </p:set>
                                    <p:animEffect transition="in" filter="wipe(down)">
                                      <p:cBhvr>
                                        <p:cTn id="7" dur="500"/>
                                        <p:tgtEl>
                                          <p:spTgt spid="29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97"/>
                                        </p:tgtEl>
                                        <p:attrNameLst>
                                          <p:attrName>style.visibility</p:attrName>
                                        </p:attrNameLst>
                                      </p:cBhvr>
                                      <p:to>
                                        <p:strVal val="visible"/>
                                      </p:to>
                                    </p:set>
                                    <p:animEffect transition="in" filter="fade">
                                      <p:cBhvr>
                                        <p:cTn id="12" dur="1000"/>
                                        <p:tgtEl>
                                          <p:spTgt spid="297"/>
                                        </p:tgtEl>
                                      </p:cBhvr>
                                    </p:animEffect>
                                    <p:anim calcmode="lin" valueType="num">
                                      <p:cBhvr>
                                        <p:cTn id="13" dur="1000" fill="hold"/>
                                        <p:tgtEl>
                                          <p:spTgt spid="297"/>
                                        </p:tgtEl>
                                        <p:attrNameLst>
                                          <p:attrName>ppt_x</p:attrName>
                                        </p:attrNameLst>
                                      </p:cBhvr>
                                      <p:tavLst>
                                        <p:tav tm="0">
                                          <p:val>
                                            <p:strVal val="#ppt_x"/>
                                          </p:val>
                                        </p:tav>
                                        <p:tav tm="100000">
                                          <p:val>
                                            <p:strVal val="#ppt_x"/>
                                          </p:val>
                                        </p:tav>
                                      </p:tavLst>
                                    </p:anim>
                                    <p:anim calcmode="lin" valueType="num">
                                      <p:cBhvr>
                                        <p:cTn id="14" dur="1000" fill="hold"/>
                                        <p:tgtEl>
                                          <p:spTgt spid="29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296"/>
                                        </p:tgtEl>
                                      </p:cBhvr>
                                    </p:animEffect>
                                    <p:set>
                                      <p:cBhvr>
                                        <p:cTn id="19" dur="1" fill="hold">
                                          <p:stCondLst>
                                            <p:cond delay="499"/>
                                          </p:stCondLst>
                                        </p:cTn>
                                        <p:tgtEl>
                                          <p:spTgt spid="296"/>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297"/>
                                        </p:tgtEl>
                                      </p:cBhvr>
                                    </p:animEffect>
                                    <p:set>
                                      <p:cBhvr>
                                        <p:cTn id="22" dur="1" fill="hold">
                                          <p:stCondLst>
                                            <p:cond delay="499"/>
                                          </p:stCondLst>
                                        </p:cTn>
                                        <p:tgtEl>
                                          <p:spTgt spid="2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 grpId="0" animBg="1"/>
      <p:bldP spid="296" grpId="1" animBg="1"/>
      <p:bldP spid="297" grpId="0" animBg="1"/>
      <p:bldP spid="297"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5E2E3-1AFD-A3B9-AC70-CC1043E970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1B973D-95C2-FEF9-91DF-76606CF12FF2}"/>
              </a:ext>
            </a:extLst>
          </p:cNvPr>
          <p:cNvSpPr>
            <a:spLocks noGrp="1"/>
          </p:cNvSpPr>
          <p:nvPr>
            <p:ph type="title"/>
          </p:nvPr>
        </p:nvSpPr>
        <p:spPr>
          <a:xfrm>
            <a:off x="1713673" y="2612571"/>
            <a:ext cx="9051639" cy="1060324"/>
          </a:xfrm>
          <a:ln>
            <a:noFill/>
          </a:ln>
        </p:spPr>
        <p:txBody>
          <a:bodyPr>
            <a:noAutofit/>
          </a:bodyPr>
          <a:lstStyle/>
          <a:p>
            <a:r>
              <a:rPr lang="en-GB" sz="5400" dirty="0">
                <a:solidFill>
                  <a:schemeClr val="tx2"/>
                </a:solidFill>
              </a:rPr>
              <a:t>IRIS-enhanced MeliCERTes Ecosystem</a:t>
            </a:r>
            <a:endParaRPr lang="en-US" sz="5400" dirty="0">
              <a:solidFill>
                <a:schemeClr val="tx1">
                  <a:lumMod val="60000"/>
                  <a:lumOff val="40000"/>
                </a:schemeClr>
              </a:solidFill>
            </a:endParaRPr>
          </a:p>
        </p:txBody>
      </p:sp>
      <p:sp>
        <p:nvSpPr>
          <p:cNvPr id="8" name="Text Placeholder 7">
            <a:extLst>
              <a:ext uri="{FF2B5EF4-FFF2-40B4-BE49-F238E27FC236}">
                <a16:creationId xmlns:a16="http://schemas.microsoft.com/office/drawing/2014/main" id="{B516B2F6-AE81-8152-AFFE-03A9A9905BFF}"/>
              </a:ext>
            </a:extLst>
          </p:cNvPr>
          <p:cNvSpPr>
            <a:spLocks noGrp="1"/>
          </p:cNvSpPr>
          <p:nvPr>
            <p:ph type="body" idx="1"/>
          </p:nvPr>
        </p:nvSpPr>
        <p:spPr>
          <a:xfrm>
            <a:off x="587234" y="4327746"/>
            <a:ext cx="7677991" cy="1294115"/>
          </a:xfrm>
        </p:spPr>
        <p:txBody>
          <a:bodyPr>
            <a:normAutofit fontScale="77500" lnSpcReduction="20000"/>
          </a:bodyPr>
          <a:lstStyle/>
          <a:p>
            <a:pPr>
              <a:defRPr/>
            </a:pPr>
            <a:r>
              <a:rPr lang="en-US" dirty="0" err="1">
                <a:solidFill>
                  <a:schemeClr val="accent1">
                    <a:lumMod val="50000"/>
                  </a:schemeClr>
                </a:solidFill>
              </a:rPr>
              <a:t>Netcompany</a:t>
            </a:r>
            <a:r>
              <a:rPr lang="en-US" dirty="0">
                <a:solidFill>
                  <a:schemeClr val="accent1">
                    <a:lumMod val="50000"/>
                  </a:schemeClr>
                </a:solidFill>
              </a:rPr>
              <a:t> – </a:t>
            </a:r>
            <a:r>
              <a:rPr lang="en-US" dirty="0" err="1">
                <a:solidFill>
                  <a:schemeClr val="accent1">
                    <a:lumMod val="50000"/>
                  </a:schemeClr>
                </a:solidFill>
              </a:rPr>
              <a:t>Intrasoft</a:t>
            </a:r>
            <a:r>
              <a:rPr lang="en-US" dirty="0">
                <a:solidFill>
                  <a:schemeClr val="accent1">
                    <a:lumMod val="50000"/>
                  </a:schemeClr>
                </a:solidFill>
              </a:rPr>
              <a:t> </a:t>
            </a:r>
          </a:p>
          <a:p>
            <a:pPr>
              <a:defRPr/>
            </a:pPr>
            <a:r>
              <a:rPr lang="en-US" dirty="0">
                <a:solidFill>
                  <a:schemeClr val="accent1">
                    <a:lumMod val="50000"/>
                  </a:schemeClr>
                </a:solidFill>
              </a:rPr>
              <a:t>Dimitrios </a:t>
            </a:r>
            <a:r>
              <a:rPr lang="en-US" dirty="0" err="1">
                <a:solidFill>
                  <a:schemeClr val="accent1">
                    <a:lumMod val="50000"/>
                  </a:schemeClr>
                </a:solidFill>
              </a:rPr>
              <a:t>Skias</a:t>
            </a:r>
            <a:r>
              <a:rPr lang="en-US" dirty="0">
                <a:solidFill>
                  <a:schemeClr val="accent1">
                    <a:lumMod val="50000"/>
                  </a:schemeClr>
                </a:solidFill>
              </a:rPr>
              <a:t>, </a:t>
            </a:r>
            <a:r>
              <a:rPr lang="en-US" dirty="0" err="1">
                <a:solidFill>
                  <a:schemeClr val="accent1">
                    <a:lumMod val="50000"/>
                  </a:schemeClr>
                </a:solidFill>
              </a:rPr>
              <a:t>M.Sc</a:t>
            </a:r>
            <a:r>
              <a:rPr lang="en-US" dirty="0">
                <a:solidFill>
                  <a:schemeClr val="accent1">
                    <a:lumMod val="50000"/>
                  </a:schemeClr>
                </a:solidFill>
              </a:rPr>
              <a:t>, </a:t>
            </a:r>
            <a:r>
              <a:rPr lang="en-US" dirty="0">
                <a:solidFill>
                  <a:schemeClr val="accent1">
                    <a:lumMod val="50000"/>
                  </a:schemeClr>
                </a:solidFill>
                <a:hlinkClick r:id="rId2"/>
              </a:rPr>
              <a:t>dimitrios.skias@netcompany-intrasoft.com</a:t>
            </a:r>
            <a:endParaRPr lang="en-US" dirty="0">
              <a:solidFill>
                <a:schemeClr val="accent1">
                  <a:lumMod val="50000"/>
                </a:schemeClr>
              </a:solidFill>
            </a:endParaRPr>
          </a:p>
          <a:p>
            <a:pPr>
              <a:defRPr/>
            </a:pPr>
            <a:r>
              <a:rPr lang="en-US" dirty="0">
                <a:solidFill>
                  <a:schemeClr val="accent1">
                    <a:lumMod val="50000"/>
                  </a:schemeClr>
                </a:solidFill>
              </a:rPr>
              <a:t>Dr. Sofia </a:t>
            </a:r>
            <a:r>
              <a:rPr lang="en-US" dirty="0" err="1">
                <a:solidFill>
                  <a:schemeClr val="accent1">
                    <a:lumMod val="50000"/>
                  </a:schemeClr>
                </a:solidFill>
              </a:rPr>
              <a:t>Tsekeridou</a:t>
            </a:r>
            <a:r>
              <a:rPr lang="en-US" dirty="0">
                <a:solidFill>
                  <a:schemeClr val="accent1">
                    <a:lumMod val="50000"/>
                  </a:schemeClr>
                </a:solidFill>
              </a:rPr>
              <a:t>, </a:t>
            </a:r>
            <a:r>
              <a:rPr lang="en-US" dirty="0">
                <a:solidFill>
                  <a:schemeClr val="accent1">
                    <a:lumMod val="50000"/>
                  </a:schemeClr>
                </a:solidFill>
                <a:hlinkClick r:id="rId3"/>
              </a:rPr>
              <a:t>sofia.tsekeridou@netcompany-Intrasoft.com</a:t>
            </a:r>
            <a:r>
              <a:rPr lang="en-US" dirty="0">
                <a:solidFill>
                  <a:schemeClr val="accent1">
                    <a:lumMod val="50000"/>
                  </a:schemeClr>
                </a:solidFill>
              </a:rPr>
              <a:t> </a:t>
            </a:r>
          </a:p>
          <a:p>
            <a:pPr>
              <a:defRPr/>
            </a:pPr>
            <a:endParaRPr lang="en-US" dirty="0">
              <a:solidFill>
                <a:schemeClr val="tx2"/>
              </a:solidFill>
            </a:endParaRPr>
          </a:p>
        </p:txBody>
      </p:sp>
      <p:pic>
        <p:nvPicPr>
          <p:cNvPr id="4" name="Εικόνα 7">
            <a:extLst>
              <a:ext uri="{FF2B5EF4-FFF2-40B4-BE49-F238E27FC236}">
                <a16:creationId xmlns:a16="http://schemas.microsoft.com/office/drawing/2014/main" id="{A858F272-B406-1D44-CD9B-6A930FF7D6C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bwMode="auto">
          <a:xfrm>
            <a:off x="8531725" y="4327746"/>
            <a:ext cx="2769626" cy="1344282"/>
          </a:xfrm>
          <a:prstGeom prst="rect">
            <a:avLst/>
          </a:prstGeom>
        </p:spPr>
      </p:pic>
    </p:spTree>
    <p:extLst>
      <p:ext uri="{BB962C8B-B14F-4D97-AF65-F5344CB8AC3E}">
        <p14:creationId xmlns:p14="http://schemas.microsoft.com/office/powerpoint/2010/main" val="31920384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Content Placeholder 7"/>
          <p:cNvSpPr>
            <a:spLocks noGrp="1"/>
          </p:cNvSpPr>
          <p:nvPr>
            <p:ph idx="1"/>
          </p:nvPr>
        </p:nvSpPr>
        <p:spPr bwMode="auto">
          <a:xfrm>
            <a:off x="838198" y="1844824"/>
            <a:ext cx="10687086" cy="3923258"/>
          </a:xfrm>
        </p:spPr>
        <p:txBody>
          <a:bodyPr vertOverflow="overflow" horzOverflow="clip" vert="horz" wrap="square" lIns="91440" tIns="45720" rIns="91440" bIns="45720" numCol="1" spcCol="0" rtlCol="0" fromWordArt="0" anchor="t" anchorCtr="0" forceAA="0" compatLnSpc="0">
            <a:normAutofit/>
          </a:bodyPr>
          <a:lstStyle/>
          <a:p>
            <a:pPr marL="0" indent="0">
              <a:buFont typeface="Arial"/>
              <a:buNone/>
              <a:defRPr/>
            </a:pPr>
            <a:r>
              <a:rPr lang="en-US" sz="2400" b="1" i="0" u="none" strike="noStrike" cap="none" spc="0" dirty="0">
                <a:solidFill>
                  <a:srgbClr val="707174"/>
                </a:solidFill>
                <a:latin typeface="Trebuchet MS"/>
                <a:ea typeface="Trebuchet MS"/>
                <a:cs typeface="Trebuchet MS"/>
              </a:rPr>
              <a:t>Key objectives: </a:t>
            </a:r>
            <a:r>
              <a:rPr lang="en-US" dirty="0"/>
              <a:t>Extend</a:t>
            </a:r>
            <a:r>
              <a:rPr lang="en-US" sz="2400" b="0" i="0" u="none" strike="noStrike" cap="none" spc="0" dirty="0">
                <a:solidFill>
                  <a:srgbClr val="838487"/>
                </a:solidFill>
                <a:latin typeface="+mn-lt"/>
                <a:ea typeface="+mn-ea"/>
                <a:cs typeface="+mn-cs"/>
              </a:rPr>
              <a:t> MeliCERTes v2 open-source platform incorporating IRIS CTI developments to enable:</a:t>
            </a:r>
            <a:endParaRPr dirty="0"/>
          </a:p>
          <a:p>
            <a:r>
              <a:rPr lang="en-GB" b="1" dirty="0"/>
              <a:t>Secure and efficient security information representation </a:t>
            </a:r>
            <a:r>
              <a:rPr lang="en-GB" dirty="0"/>
              <a:t>in </a:t>
            </a:r>
            <a:r>
              <a:rPr lang="en-GB" b="1" dirty="0"/>
              <a:t>standardized</a:t>
            </a:r>
            <a:r>
              <a:rPr lang="en-GB" dirty="0"/>
              <a:t> format</a:t>
            </a:r>
          </a:p>
          <a:p>
            <a:r>
              <a:rPr lang="en-GB" b="1" dirty="0"/>
              <a:t>Secure disclosable AI-relevant CTI information sharing</a:t>
            </a:r>
          </a:p>
          <a:p>
            <a:pPr lvl="1"/>
            <a:r>
              <a:rPr lang="en-GB" dirty="0"/>
              <a:t>Promote wider awareness, better preparation, detection and response capabilities</a:t>
            </a:r>
          </a:p>
          <a:p>
            <a:pPr lvl="1"/>
            <a:r>
              <a:rPr lang="en-GB" dirty="0"/>
              <a:t>Define sharing policies and communities of trust</a:t>
            </a:r>
          </a:p>
          <a:p>
            <a:pPr lvl="1"/>
            <a:r>
              <a:rPr lang="en-GB" dirty="0"/>
              <a:t>Securely communicate and collaborate with CERT/CSIRT authorities</a:t>
            </a:r>
          </a:p>
          <a:p>
            <a:endParaRPr dirty="0"/>
          </a:p>
        </p:txBody>
      </p:sp>
      <p:sp>
        <p:nvSpPr>
          <p:cNvPr id="5" name="Slide Number Placeholder 2"/>
          <p:cNvSpPr>
            <a:spLocks noGrp="1"/>
          </p:cNvSpPr>
          <p:nvPr>
            <p:ph type="sldNum" sz="quarter" idx="12"/>
          </p:nvPr>
        </p:nvSpPr>
        <p:spPr bwMode="auto"/>
        <p:txBody>
          <a:bodyPr/>
          <a:lstStyle/>
          <a:p>
            <a:pPr>
              <a:defRPr/>
            </a:pPr>
            <a:fld id="{57AC0E79-F531-4290-B37F-533038CC23F5}" type="slidenum">
              <a:rPr lang="en-US"/>
              <a:t>55</a:t>
            </a:fld>
            <a:endParaRPr lang="en-US" dirty="0"/>
          </a:p>
        </p:txBody>
      </p:sp>
      <p:sp>
        <p:nvSpPr>
          <p:cNvPr id="6" name="Title 1"/>
          <p:cNvSpPr>
            <a:spLocks noGrp="1"/>
          </p:cNvSpPr>
          <p:nvPr>
            <p:ph type="title"/>
          </p:nvPr>
        </p:nvSpPr>
        <p:spPr bwMode="auto">
          <a:xfrm>
            <a:off x="838198" y="336550"/>
            <a:ext cx="8686800" cy="1035049"/>
          </a:xfrm>
        </p:spPr>
        <p:txBody>
          <a:bodyPr vertOverflow="overflow" horzOverflow="clip" vert="horz" wrap="square" lIns="91440" tIns="45720" rIns="91440" bIns="45720" numCol="1" spcCol="0" rtlCol="0" fromWordArt="0" anchor="ctr" anchorCtr="0" forceAA="0" compatLnSpc="0">
            <a:noAutofit/>
          </a:bodyPr>
          <a:lstStyle/>
          <a:p>
            <a:pPr>
              <a:defRPr/>
            </a:pPr>
            <a:r>
              <a:rPr lang="en-GB" dirty="0">
                <a:solidFill>
                  <a:schemeClr val="tx2"/>
                </a:solidFill>
              </a:rPr>
              <a:t>IRIS-enhanced MeliCERTes Ecosystem</a:t>
            </a:r>
            <a:endParaRPr dirty="0"/>
          </a:p>
        </p:txBody>
      </p:sp>
    </p:spTree>
    <p:extLst>
      <p:ext uri="{BB962C8B-B14F-4D97-AF65-F5344CB8AC3E}">
        <p14:creationId xmlns:p14="http://schemas.microsoft.com/office/powerpoint/2010/main" val="21008503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Content Placeholder 7"/>
          <p:cNvSpPr>
            <a:spLocks noGrp="1"/>
          </p:cNvSpPr>
          <p:nvPr>
            <p:ph idx="1"/>
          </p:nvPr>
        </p:nvSpPr>
        <p:spPr bwMode="auto">
          <a:xfrm>
            <a:off x="838198" y="1854198"/>
            <a:ext cx="10687086" cy="4311105"/>
          </a:xfrm>
        </p:spPr>
        <p:txBody>
          <a:bodyPr vertOverflow="overflow" horzOverflow="clip" vert="horz" wrap="square" lIns="91440" tIns="45720" rIns="91440" bIns="45720" numCol="1" spcCol="0" rtlCol="0" fromWordArt="0" anchor="t" anchorCtr="0" forceAA="0" compatLnSpc="0">
            <a:normAutofit/>
          </a:bodyPr>
          <a:lstStyle/>
          <a:p>
            <a:r>
              <a:rPr lang="en-GB" b="1" dirty="0"/>
              <a:t>Secure storage and augmentation </a:t>
            </a:r>
            <a:r>
              <a:rPr lang="en-GB" dirty="0"/>
              <a:t>of the </a:t>
            </a:r>
            <a:r>
              <a:rPr lang="en-GB" b="1" dirty="0"/>
              <a:t>AI focused cybersecurity knowledge base </a:t>
            </a:r>
            <a:r>
              <a:rPr lang="en-GB" dirty="0"/>
              <a:t>at a </a:t>
            </a:r>
            <a:r>
              <a:rPr lang="en-GB" b="1" dirty="0"/>
              <a:t>European level</a:t>
            </a:r>
          </a:p>
          <a:p>
            <a:r>
              <a:rPr lang="en-GB" dirty="0"/>
              <a:t>Provision of </a:t>
            </a:r>
            <a:r>
              <a:rPr lang="en-GB" b="1" dirty="0"/>
              <a:t>advanced and unified dashboard for incident reporting &amp; situational awareness</a:t>
            </a:r>
          </a:p>
          <a:p>
            <a:r>
              <a:rPr lang="en-GB" dirty="0"/>
              <a:t>Offering</a:t>
            </a:r>
            <a:r>
              <a:rPr lang="en-GB" b="1" dirty="0"/>
              <a:t> </a:t>
            </a:r>
            <a:r>
              <a:rPr lang="en-GB" dirty="0"/>
              <a:t>Authentication and Authorization </a:t>
            </a:r>
            <a:r>
              <a:rPr lang="en-GB" b="1" dirty="0"/>
              <a:t>AAA </a:t>
            </a:r>
            <a:r>
              <a:rPr lang="en-GB" dirty="0"/>
              <a:t>services </a:t>
            </a:r>
          </a:p>
          <a:p>
            <a:pPr lvl="1"/>
            <a:r>
              <a:rPr lang="en-GB" dirty="0" err="1"/>
              <a:t>Keycloak</a:t>
            </a:r>
            <a:r>
              <a:rPr lang="en-GB" dirty="0"/>
              <a:t> IMS</a:t>
            </a:r>
          </a:p>
          <a:p>
            <a:r>
              <a:rPr lang="en-GB" b="1" dirty="0"/>
              <a:t>Distributed architecture – ecosystem</a:t>
            </a:r>
          </a:p>
          <a:p>
            <a:pPr lvl="1"/>
            <a:r>
              <a:rPr lang="en-GB" dirty="0"/>
              <a:t>Instances deployed at stakeholders’ premises</a:t>
            </a:r>
          </a:p>
          <a:p>
            <a:endParaRPr dirty="0"/>
          </a:p>
        </p:txBody>
      </p:sp>
      <p:sp>
        <p:nvSpPr>
          <p:cNvPr id="5" name="Slide Number Placeholder 2"/>
          <p:cNvSpPr>
            <a:spLocks noGrp="1"/>
          </p:cNvSpPr>
          <p:nvPr>
            <p:ph type="sldNum" sz="quarter" idx="12"/>
          </p:nvPr>
        </p:nvSpPr>
        <p:spPr bwMode="auto"/>
        <p:txBody>
          <a:bodyPr/>
          <a:lstStyle/>
          <a:p>
            <a:pPr>
              <a:defRPr/>
            </a:pPr>
            <a:fld id="{57AC0E79-F531-4290-B37F-533038CC23F5}" type="slidenum">
              <a:rPr lang="en-US"/>
              <a:t>56</a:t>
            </a:fld>
            <a:endParaRPr lang="en-US" dirty="0"/>
          </a:p>
        </p:txBody>
      </p:sp>
      <p:sp>
        <p:nvSpPr>
          <p:cNvPr id="6" name="Title 1"/>
          <p:cNvSpPr>
            <a:spLocks noGrp="1"/>
          </p:cNvSpPr>
          <p:nvPr>
            <p:ph type="title"/>
          </p:nvPr>
        </p:nvSpPr>
        <p:spPr bwMode="auto">
          <a:xfrm>
            <a:off x="838198" y="336550"/>
            <a:ext cx="8686800" cy="1035049"/>
          </a:xfrm>
        </p:spPr>
        <p:txBody>
          <a:bodyPr vertOverflow="overflow" horzOverflow="clip" vert="horz" wrap="square" lIns="91440" tIns="45720" rIns="91440" bIns="45720" numCol="1" spcCol="0" rtlCol="0" fromWordArt="0" anchor="ctr" anchorCtr="0" forceAA="0" compatLnSpc="0">
            <a:noAutofit/>
          </a:bodyPr>
          <a:lstStyle/>
          <a:p>
            <a:pPr>
              <a:defRPr/>
            </a:pPr>
            <a:r>
              <a:rPr lang="en-GB" dirty="0">
                <a:solidFill>
                  <a:schemeClr val="tx2"/>
                </a:solidFill>
              </a:rPr>
              <a:t>IRIS-enhanced MeliCERTes Ecosystem</a:t>
            </a:r>
            <a:endParaRPr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350CC80-FE52-4042-BB69-B1730D8BDFF2}"/>
              </a:ext>
            </a:extLst>
          </p:cNvPr>
          <p:cNvSpPr>
            <a:spLocks noGrp="1"/>
          </p:cNvSpPr>
          <p:nvPr>
            <p:ph type="title"/>
          </p:nvPr>
        </p:nvSpPr>
        <p:spPr/>
        <p:txBody>
          <a:bodyPr>
            <a:normAutofit/>
          </a:bodyPr>
          <a:lstStyle/>
          <a:p>
            <a:r>
              <a:rPr lang="en-US" dirty="0"/>
              <a:t>MeliCERTes v2 – Cerebrate 	</a:t>
            </a:r>
            <a:endParaRPr lang="en-GB" dirty="0"/>
          </a:p>
        </p:txBody>
      </p:sp>
      <p:sp>
        <p:nvSpPr>
          <p:cNvPr id="4" name="Θέση αριθμού διαφάνειας 3">
            <a:extLst>
              <a:ext uri="{FF2B5EF4-FFF2-40B4-BE49-F238E27FC236}">
                <a16:creationId xmlns:a16="http://schemas.microsoft.com/office/drawing/2014/main" id="{C0C37F8D-BDEB-4290-8082-2F1D8308DA3B}"/>
              </a:ext>
            </a:extLst>
          </p:cNvPr>
          <p:cNvSpPr>
            <a:spLocks noGrp="1"/>
          </p:cNvSpPr>
          <p:nvPr>
            <p:ph type="sldNum" sz="quarter" idx="12"/>
          </p:nvPr>
        </p:nvSpPr>
        <p:spPr/>
        <p:txBody>
          <a:bodyPr/>
          <a:lstStyle/>
          <a:p>
            <a:pPr>
              <a:defRPr/>
            </a:pPr>
            <a:fld id="{57AC0E79-F531-4290-B37F-533038CC23F5}" type="slidenum">
              <a:rPr lang="en-US" smtClean="0"/>
              <a:t>57</a:t>
            </a:fld>
            <a:endParaRPr lang="en-US" dirty="0"/>
          </a:p>
        </p:txBody>
      </p:sp>
      <p:pic>
        <p:nvPicPr>
          <p:cNvPr id="6" name="Εικόνα 5" descr="Εικόνα που περιέχει κείμενο&#10;&#10;Περιγραφή που δημιουργήθηκε αυτόματα">
            <a:extLst>
              <a:ext uri="{FF2B5EF4-FFF2-40B4-BE49-F238E27FC236}">
                <a16:creationId xmlns:a16="http://schemas.microsoft.com/office/drawing/2014/main" id="{30EDD6D0-5450-40D6-9816-97455BEBF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9736" y="3822508"/>
            <a:ext cx="8303752" cy="2451292"/>
          </a:xfrm>
          <a:prstGeom prst="rect">
            <a:avLst/>
          </a:prstGeom>
        </p:spPr>
      </p:pic>
      <p:pic>
        <p:nvPicPr>
          <p:cNvPr id="5" name="Εικόνα 4">
            <a:extLst>
              <a:ext uri="{FF2B5EF4-FFF2-40B4-BE49-F238E27FC236}">
                <a16:creationId xmlns:a16="http://schemas.microsoft.com/office/drawing/2014/main" id="{B54D176A-5D9A-419B-9A3F-241B3F927FE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50820" y="1475039"/>
            <a:ext cx="7897508" cy="2613086"/>
          </a:xfrm>
          <a:prstGeom prst="rect">
            <a:avLst/>
          </a:prstGeom>
        </p:spPr>
      </p:pic>
    </p:spTree>
    <p:extLst>
      <p:ext uri="{BB962C8B-B14F-4D97-AF65-F5344CB8AC3E}">
        <p14:creationId xmlns:p14="http://schemas.microsoft.com/office/powerpoint/2010/main" val="9884278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0" name="Τίτλος 1">
            <a:extLst>
              <a:ext uri="{FF2B5EF4-FFF2-40B4-BE49-F238E27FC236}">
                <a16:creationId xmlns:a16="http://schemas.microsoft.com/office/drawing/2014/main" id="{473553F6-D3A5-4084-AF72-1991F455369F}"/>
              </a:ext>
            </a:extLst>
          </p:cNvPr>
          <p:cNvSpPr>
            <a:spLocks noGrp="1"/>
          </p:cNvSpPr>
          <p:nvPr>
            <p:ph type="title"/>
          </p:nvPr>
        </p:nvSpPr>
        <p:spPr>
          <a:xfrm>
            <a:off x="838200" y="336551"/>
            <a:ext cx="8686800" cy="1035050"/>
          </a:xfrm>
        </p:spPr>
        <p:txBody>
          <a:bodyPr/>
          <a:lstStyle/>
          <a:p>
            <a:r>
              <a:rPr lang="en-US" dirty="0"/>
              <a:t>EME – CI operator view</a:t>
            </a:r>
            <a:endParaRPr lang="en-GB" dirty="0"/>
          </a:p>
        </p:txBody>
      </p:sp>
      <p:pic>
        <p:nvPicPr>
          <p:cNvPr id="4" name="Εικόνα 3" descr="Εικόνα που περιέχει κείμενο, λογισμικό, αριθμός, γράφημα&#10;&#10;Περιγραφή που δημιουργήθηκε αυτόματα">
            <a:extLst>
              <a:ext uri="{FF2B5EF4-FFF2-40B4-BE49-F238E27FC236}">
                <a16:creationId xmlns:a16="http://schemas.microsoft.com/office/drawing/2014/main" id="{873B319E-1CF7-46FA-BA5F-AE384F944364}"/>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631504" y="1844824"/>
            <a:ext cx="8928992" cy="4500642"/>
          </a:xfrm>
          <a:prstGeom prst="rect">
            <a:avLst/>
          </a:prstGeom>
        </p:spPr>
      </p:pic>
    </p:spTree>
    <p:extLst>
      <p:ext uri="{BB962C8B-B14F-4D97-AF65-F5344CB8AC3E}">
        <p14:creationId xmlns:p14="http://schemas.microsoft.com/office/powerpoint/2010/main" val="18880700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0" name="Τίτλος 1">
            <a:extLst>
              <a:ext uri="{FF2B5EF4-FFF2-40B4-BE49-F238E27FC236}">
                <a16:creationId xmlns:a16="http://schemas.microsoft.com/office/drawing/2014/main" id="{473553F6-D3A5-4084-AF72-1991F455369F}"/>
              </a:ext>
            </a:extLst>
          </p:cNvPr>
          <p:cNvSpPr>
            <a:spLocks noGrp="1"/>
          </p:cNvSpPr>
          <p:nvPr>
            <p:ph type="title"/>
          </p:nvPr>
        </p:nvSpPr>
        <p:spPr>
          <a:xfrm>
            <a:off x="838200" y="336551"/>
            <a:ext cx="8686800" cy="1035050"/>
          </a:xfrm>
        </p:spPr>
        <p:txBody>
          <a:bodyPr>
            <a:normAutofit fontScale="90000"/>
          </a:bodyPr>
          <a:lstStyle/>
          <a:p>
            <a:r>
              <a:rPr lang="en-US" dirty="0"/>
              <a:t>EME – </a:t>
            </a:r>
            <a:r>
              <a:rPr lang="en-US" sz="3600" dirty="0"/>
              <a:t>Automated response Policy management</a:t>
            </a:r>
            <a:endParaRPr lang="en-GB" dirty="0"/>
          </a:p>
        </p:txBody>
      </p:sp>
      <p:pic>
        <p:nvPicPr>
          <p:cNvPr id="4" name="Εικόνα 3">
            <a:extLst>
              <a:ext uri="{FF2B5EF4-FFF2-40B4-BE49-F238E27FC236}">
                <a16:creationId xmlns:a16="http://schemas.microsoft.com/office/drawing/2014/main" id="{4B47C895-B844-4B2E-989D-2485C72AB3A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7221" y="1988840"/>
            <a:ext cx="8877558" cy="2880320"/>
          </a:xfrm>
          <a:prstGeom prst="rect">
            <a:avLst/>
          </a:prstGeom>
          <a:noFill/>
          <a:ln>
            <a:noFill/>
          </a:ln>
        </p:spPr>
      </p:pic>
    </p:spTree>
    <p:extLst>
      <p:ext uri="{BB962C8B-B14F-4D97-AF65-F5344CB8AC3E}">
        <p14:creationId xmlns:p14="http://schemas.microsoft.com/office/powerpoint/2010/main" val="2952160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IRIS Objectives</a:t>
            </a:r>
          </a:p>
        </p:txBody>
      </p:sp>
      <p:sp>
        <p:nvSpPr>
          <p:cNvPr id="3" name="Content Placeholder 2"/>
          <p:cNvSpPr>
            <a:spLocks noGrp="1"/>
          </p:cNvSpPr>
          <p:nvPr>
            <p:ph idx="1"/>
          </p:nvPr>
        </p:nvSpPr>
        <p:spPr>
          <a:xfrm>
            <a:off x="855027" y="1618278"/>
            <a:ext cx="10515600" cy="4833937"/>
          </a:xfrm>
          <a:ln>
            <a:noFill/>
          </a:ln>
        </p:spPr>
        <p:txBody>
          <a:bodyPr>
            <a:noAutofit/>
          </a:bodyPr>
          <a:lstStyle/>
          <a:p>
            <a:r>
              <a:rPr lang="en-US" sz="2000" dirty="0"/>
              <a:t>To </a:t>
            </a:r>
            <a:r>
              <a:rPr lang="en-US" sz="2000" b="1" dirty="0"/>
              <a:t>identify </a:t>
            </a:r>
            <a:r>
              <a:rPr lang="en-US" sz="2000" dirty="0"/>
              <a:t>the user, technical and business requirements and </a:t>
            </a:r>
            <a:r>
              <a:rPr lang="en-US" sz="2000" b="1" dirty="0"/>
              <a:t>design </a:t>
            </a:r>
            <a:r>
              <a:rPr lang="en-US" sz="2000" dirty="0"/>
              <a:t>the architecture of an AI threat reporting and incident response system</a:t>
            </a:r>
          </a:p>
          <a:p>
            <a:endParaRPr lang="en-US" sz="2000" dirty="0"/>
          </a:p>
          <a:p>
            <a:r>
              <a:rPr lang="en-US" sz="2000" dirty="0"/>
              <a:t>To </a:t>
            </a:r>
            <a:r>
              <a:rPr lang="en-US" sz="2000" b="1" dirty="0"/>
              <a:t>analyze</a:t>
            </a:r>
            <a:r>
              <a:rPr lang="en-US" sz="2000" dirty="0"/>
              <a:t> the relevant ethics principles and legal framework on privacy concerns</a:t>
            </a:r>
          </a:p>
          <a:p>
            <a:endParaRPr lang="en-US" sz="2000" dirty="0"/>
          </a:p>
          <a:p>
            <a:r>
              <a:rPr lang="en-US" sz="2000" dirty="0"/>
              <a:t>To </a:t>
            </a:r>
            <a:r>
              <a:rPr lang="en-US" sz="2000" b="1" dirty="0"/>
              <a:t>develop</a:t>
            </a:r>
            <a:r>
              <a:rPr lang="en-US" sz="2000" dirty="0"/>
              <a:t> a collaborative platform for ICT stakeholders and European CERTs/CSIRTs for the successful operation of IoT and AI-enabled ICT systems</a:t>
            </a:r>
          </a:p>
          <a:p>
            <a:endParaRPr lang="en-US" sz="2000" dirty="0"/>
          </a:p>
          <a:p>
            <a:r>
              <a:rPr lang="en-US" sz="2000" dirty="0"/>
              <a:t>To </a:t>
            </a:r>
            <a:r>
              <a:rPr lang="en-US" sz="2000" b="1" dirty="0"/>
              <a:t>demonstrate</a:t>
            </a:r>
            <a:r>
              <a:rPr lang="en-US" sz="2000" dirty="0"/>
              <a:t> and </a:t>
            </a:r>
            <a:r>
              <a:rPr lang="en-US" sz="2000" b="1" dirty="0"/>
              <a:t>validate</a:t>
            </a:r>
            <a:r>
              <a:rPr lang="en-US" sz="2000" dirty="0"/>
              <a:t> the integrated IRIS platform across three realistic pilot demonstrators in three smart cities</a:t>
            </a:r>
          </a:p>
          <a:p>
            <a:endParaRPr lang="en-US" sz="2000" dirty="0"/>
          </a:p>
          <a:p>
            <a:r>
              <a:rPr lang="en-US" sz="2000" dirty="0"/>
              <a:t>To </a:t>
            </a:r>
            <a:r>
              <a:rPr lang="en-US" sz="2000" b="1" dirty="0"/>
              <a:t>ensure</a:t>
            </a:r>
            <a:r>
              <a:rPr lang="en-US" sz="2000" dirty="0"/>
              <a:t> wide communication and scientific dissemination of the IRIS results, efficient exploitation and contribution to relevant standardization bodies</a:t>
            </a:r>
          </a:p>
          <a:p>
            <a:endParaRPr lang="en-US" sz="2000" dirty="0"/>
          </a:p>
        </p:txBody>
      </p:sp>
      <p:sp>
        <p:nvSpPr>
          <p:cNvPr id="4" name="Slide Number Placeholder 3"/>
          <p:cNvSpPr>
            <a:spLocks noGrp="1"/>
          </p:cNvSpPr>
          <p:nvPr>
            <p:ph type="sldNum" sz="quarter" idx="12"/>
          </p:nvPr>
        </p:nvSpPr>
        <p:spPr/>
        <p:txBody>
          <a:bodyPr/>
          <a:lstStyle/>
          <a:p>
            <a:fld id="{57AC0E79-F531-4290-B37F-533038CC23F5}" type="slidenum">
              <a:rPr lang="en-US" smtClean="0"/>
              <a:pPr/>
              <a:t>6</a:t>
            </a:fld>
            <a:endParaRPr lang="en-US"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r="-202"/>
          <a:stretch/>
        </p:blipFill>
        <p:spPr>
          <a:xfrm>
            <a:off x="838244" y="2676358"/>
            <a:ext cx="265212" cy="274320"/>
          </a:xfrm>
          <a:prstGeom prst="rect">
            <a:avLst/>
          </a:prstGeom>
        </p:spPr>
      </p:pic>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r="-202"/>
          <a:stretch/>
        </p:blipFill>
        <p:spPr>
          <a:xfrm>
            <a:off x="838244" y="3498607"/>
            <a:ext cx="265212" cy="274320"/>
          </a:xfrm>
          <a:prstGeom prst="rect">
            <a:avLst/>
          </a:prstGeom>
        </p:spPr>
      </p:pic>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r="-202"/>
          <a:stretch/>
        </p:blipFill>
        <p:spPr>
          <a:xfrm>
            <a:off x="838244" y="1626754"/>
            <a:ext cx="265212" cy="274320"/>
          </a:xfrm>
          <a:prstGeom prst="rect">
            <a:avLst/>
          </a:prstGeom>
        </p:spPr>
      </p:pic>
      <p:pic>
        <p:nvPicPr>
          <p:cNvPr id="10" name="Picture 9">
            <a:extLst>
              <a:ext uri="{FF2B5EF4-FFF2-40B4-BE49-F238E27FC236}">
                <a16:creationId xmlns:a16="http://schemas.microsoft.com/office/drawing/2014/main" id="{BF678F33-9647-48CD-AB94-135D4810B7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02"/>
          <a:stretch/>
        </p:blipFill>
        <p:spPr>
          <a:xfrm>
            <a:off x="838244" y="4594994"/>
            <a:ext cx="265212" cy="274320"/>
          </a:xfrm>
          <a:prstGeom prst="rect">
            <a:avLst/>
          </a:prstGeom>
        </p:spPr>
      </p:pic>
      <p:pic>
        <p:nvPicPr>
          <p:cNvPr id="11" name="Picture 10">
            <a:extLst>
              <a:ext uri="{FF2B5EF4-FFF2-40B4-BE49-F238E27FC236}">
                <a16:creationId xmlns:a16="http://schemas.microsoft.com/office/drawing/2014/main" id="{886D86B5-80C9-4E4D-9775-CC1F550C27B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02"/>
          <a:stretch/>
        </p:blipFill>
        <p:spPr>
          <a:xfrm>
            <a:off x="838244" y="5717148"/>
            <a:ext cx="265212" cy="274320"/>
          </a:xfrm>
          <a:prstGeom prst="rect">
            <a:avLst/>
          </a:prstGeom>
        </p:spPr>
      </p:pic>
    </p:spTree>
    <p:extLst>
      <p:ext uri="{BB962C8B-B14F-4D97-AF65-F5344CB8AC3E}">
        <p14:creationId xmlns:p14="http://schemas.microsoft.com/office/powerpoint/2010/main" val="20874867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0" name="Τίτλος 1">
            <a:extLst>
              <a:ext uri="{FF2B5EF4-FFF2-40B4-BE49-F238E27FC236}">
                <a16:creationId xmlns:a16="http://schemas.microsoft.com/office/drawing/2014/main" id="{473553F6-D3A5-4084-AF72-1991F455369F}"/>
              </a:ext>
            </a:extLst>
          </p:cNvPr>
          <p:cNvSpPr>
            <a:spLocks noGrp="1"/>
          </p:cNvSpPr>
          <p:nvPr>
            <p:ph type="title"/>
          </p:nvPr>
        </p:nvSpPr>
        <p:spPr>
          <a:xfrm>
            <a:off x="838200" y="336551"/>
            <a:ext cx="8686800" cy="1035050"/>
          </a:xfrm>
        </p:spPr>
        <p:txBody>
          <a:bodyPr>
            <a:normAutofit/>
          </a:bodyPr>
          <a:lstStyle/>
          <a:p>
            <a:r>
              <a:rPr lang="en-US" dirty="0"/>
              <a:t>EME – </a:t>
            </a:r>
            <a:r>
              <a:rPr lang="en-US" sz="3600" dirty="0"/>
              <a:t>CI Operator Attacks view</a:t>
            </a:r>
            <a:endParaRPr lang="en-GB" dirty="0"/>
          </a:p>
        </p:txBody>
      </p:sp>
      <p:pic>
        <p:nvPicPr>
          <p:cNvPr id="5" name="Εικόνα 4">
            <a:extLst>
              <a:ext uri="{FF2B5EF4-FFF2-40B4-BE49-F238E27FC236}">
                <a16:creationId xmlns:a16="http://schemas.microsoft.com/office/drawing/2014/main" id="{9E341C22-92C6-4ABF-B237-12497867C34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1504" y="1844824"/>
            <a:ext cx="8732640" cy="4032782"/>
          </a:xfrm>
          <a:prstGeom prst="rect">
            <a:avLst/>
          </a:prstGeom>
          <a:noFill/>
          <a:ln>
            <a:noFill/>
          </a:ln>
        </p:spPr>
      </p:pic>
    </p:spTree>
    <p:extLst>
      <p:ext uri="{BB962C8B-B14F-4D97-AF65-F5344CB8AC3E}">
        <p14:creationId xmlns:p14="http://schemas.microsoft.com/office/powerpoint/2010/main" val="33157907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0" name="Τίτλος 1">
            <a:extLst>
              <a:ext uri="{FF2B5EF4-FFF2-40B4-BE49-F238E27FC236}">
                <a16:creationId xmlns:a16="http://schemas.microsoft.com/office/drawing/2014/main" id="{473553F6-D3A5-4084-AF72-1991F455369F}"/>
              </a:ext>
            </a:extLst>
          </p:cNvPr>
          <p:cNvSpPr>
            <a:spLocks noGrp="1"/>
          </p:cNvSpPr>
          <p:nvPr>
            <p:ph type="title"/>
          </p:nvPr>
        </p:nvSpPr>
        <p:spPr>
          <a:xfrm>
            <a:off x="838200" y="336551"/>
            <a:ext cx="8686800" cy="1035050"/>
          </a:xfrm>
        </p:spPr>
        <p:txBody>
          <a:bodyPr/>
          <a:lstStyle/>
          <a:p>
            <a:r>
              <a:rPr lang="en-US" dirty="0"/>
              <a:t>EME – CERT/CSIRT authority view</a:t>
            </a:r>
            <a:endParaRPr lang="en-GB" dirty="0"/>
          </a:p>
        </p:txBody>
      </p:sp>
      <p:pic>
        <p:nvPicPr>
          <p:cNvPr id="2" name="Εικόνα 1">
            <a:extLst>
              <a:ext uri="{FF2B5EF4-FFF2-40B4-BE49-F238E27FC236}">
                <a16:creationId xmlns:a16="http://schemas.microsoft.com/office/drawing/2014/main" id="{31743E31-B88E-4312-B234-CFF76E56960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58845" y="1788386"/>
            <a:ext cx="8854338" cy="4158287"/>
          </a:xfrm>
          <a:prstGeom prst="rect">
            <a:avLst/>
          </a:prstGeom>
        </p:spPr>
      </p:pic>
    </p:spTree>
    <p:extLst>
      <p:ext uri="{BB962C8B-B14F-4D97-AF65-F5344CB8AC3E}">
        <p14:creationId xmlns:p14="http://schemas.microsoft.com/office/powerpoint/2010/main" val="6430961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0" name="Τίτλος 1">
            <a:extLst>
              <a:ext uri="{FF2B5EF4-FFF2-40B4-BE49-F238E27FC236}">
                <a16:creationId xmlns:a16="http://schemas.microsoft.com/office/drawing/2014/main" id="{473553F6-D3A5-4084-AF72-1991F455369F}"/>
              </a:ext>
            </a:extLst>
          </p:cNvPr>
          <p:cNvSpPr>
            <a:spLocks noGrp="1"/>
          </p:cNvSpPr>
          <p:nvPr>
            <p:ph type="title"/>
          </p:nvPr>
        </p:nvSpPr>
        <p:spPr>
          <a:xfrm>
            <a:off x="838200" y="336551"/>
            <a:ext cx="8686800" cy="1035050"/>
          </a:xfrm>
        </p:spPr>
        <p:txBody>
          <a:bodyPr/>
          <a:lstStyle/>
          <a:p>
            <a:r>
              <a:rPr lang="en-US" dirty="0"/>
              <a:t>EME – CERT/CSIRT authority view</a:t>
            </a:r>
            <a:endParaRPr lang="en-GB" dirty="0"/>
          </a:p>
        </p:txBody>
      </p:sp>
      <p:pic>
        <p:nvPicPr>
          <p:cNvPr id="2" name="Εικόνα 1">
            <a:extLst>
              <a:ext uri="{FF2B5EF4-FFF2-40B4-BE49-F238E27FC236}">
                <a16:creationId xmlns:a16="http://schemas.microsoft.com/office/drawing/2014/main" id="{31743E31-B88E-4312-B234-CFF76E56960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67408" y="1623187"/>
            <a:ext cx="9121580" cy="4319733"/>
          </a:xfrm>
          <a:prstGeom prst="rect">
            <a:avLst/>
          </a:prstGeom>
        </p:spPr>
      </p:pic>
    </p:spTree>
    <p:extLst>
      <p:ext uri="{BB962C8B-B14F-4D97-AF65-F5344CB8AC3E}">
        <p14:creationId xmlns:p14="http://schemas.microsoft.com/office/powerpoint/2010/main" val="14617252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0" name="Τίτλος 1">
            <a:extLst>
              <a:ext uri="{FF2B5EF4-FFF2-40B4-BE49-F238E27FC236}">
                <a16:creationId xmlns:a16="http://schemas.microsoft.com/office/drawing/2014/main" id="{473553F6-D3A5-4084-AF72-1991F455369F}"/>
              </a:ext>
            </a:extLst>
          </p:cNvPr>
          <p:cNvSpPr>
            <a:spLocks noGrp="1"/>
          </p:cNvSpPr>
          <p:nvPr>
            <p:ph type="title"/>
          </p:nvPr>
        </p:nvSpPr>
        <p:spPr>
          <a:xfrm>
            <a:off x="838200" y="336551"/>
            <a:ext cx="8686800" cy="1035050"/>
          </a:xfrm>
        </p:spPr>
        <p:txBody>
          <a:bodyPr/>
          <a:lstStyle/>
          <a:p>
            <a:r>
              <a:rPr lang="en-US" dirty="0"/>
              <a:t>EME – CERT/CSIRT authority view</a:t>
            </a:r>
            <a:endParaRPr lang="en-GB" dirty="0"/>
          </a:p>
        </p:txBody>
      </p:sp>
      <p:pic>
        <p:nvPicPr>
          <p:cNvPr id="4" name="Εικόνα 3">
            <a:extLst>
              <a:ext uri="{FF2B5EF4-FFF2-40B4-BE49-F238E27FC236}">
                <a16:creationId xmlns:a16="http://schemas.microsoft.com/office/drawing/2014/main" id="{EF09607A-C0B6-4D09-A7B6-C8C456FD2B2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1504" y="1772816"/>
            <a:ext cx="9491034" cy="4464498"/>
          </a:xfrm>
          <a:prstGeom prst="rect">
            <a:avLst/>
          </a:prstGeom>
          <a:noFill/>
          <a:ln>
            <a:noFill/>
          </a:ln>
        </p:spPr>
      </p:pic>
    </p:spTree>
    <p:extLst>
      <p:ext uri="{BB962C8B-B14F-4D97-AF65-F5344CB8AC3E}">
        <p14:creationId xmlns:p14="http://schemas.microsoft.com/office/powerpoint/2010/main" val="19316195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8626" y="2689512"/>
            <a:ext cx="9352648" cy="902367"/>
          </a:xfrm>
          <a:ln>
            <a:noFill/>
          </a:ln>
        </p:spPr>
        <p:txBody>
          <a:bodyPr>
            <a:noAutofit/>
          </a:bodyPr>
          <a:lstStyle/>
          <a:p>
            <a:r>
              <a:rPr lang="en-US" sz="5400" dirty="0">
                <a:solidFill>
                  <a:schemeClr val="tx1">
                    <a:lumMod val="60000"/>
                    <a:lumOff val="40000"/>
                  </a:schemeClr>
                </a:solidFill>
              </a:rPr>
              <a:t>IRIS PUC 1 – User Story 1</a:t>
            </a:r>
          </a:p>
        </p:txBody>
      </p:sp>
      <p:sp>
        <p:nvSpPr>
          <p:cNvPr id="8" name="Text Placeholder 7">
            <a:extLst>
              <a:ext uri="{FF2B5EF4-FFF2-40B4-BE49-F238E27FC236}">
                <a16:creationId xmlns:a16="http://schemas.microsoft.com/office/drawing/2014/main" id="{6C215A61-C708-1516-3BCB-7AFEAC7650ED}"/>
              </a:ext>
            </a:extLst>
          </p:cNvPr>
          <p:cNvSpPr>
            <a:spLocks noGrp="1"/>
          </p:cNvSpPr>
          <p:nvPr>
            <p:ph type="body" idx="1"/>
          </p:nvPr>
        </p:nvSpPr>
        <p:spPr>
          <a:xfrm>
            <a:off x="777240" y="4381227"/>
            <a:ext cx="5219700" cy="1722394"/>
          </a:xfrm>
        </p:spPr>
        <p:txBody>
          <a:bodyPr>
            <a:normAutofit lnSpcReduction="10000"/>
          </a:bodyPr>
          <a:lstStyle/>
          <a:p>
            <a:r>
              <a:rPr lang="en-US" dirty="0"/>
              <a:t>Xavier Azemar / Cisco</a:t>
            </a:r>
          </a:p>
          <a:p>
            <a:r>
              <a:rPr lang="en-US" dirty="0"/>
              <a:t>René Serral / UPC</a:t>
            </a:r>
          </a:p>
          <a:p>
            <a:r>
              <a:rPr lang="en-US" dirty="0"/>
              <a:t>Susana González / </a:t>
            </a:r>
            <a:r>
              <a:rPr lang="en-US" dirty="0" err="1"/>
              <a:t>Eviden</a:t>
            </a:r>
            <a:endParaRPr lang="en-US" dirty="0"/>
          </a:p>
          <a:p>
            <a:r>
              <a:rPr lang="en-US" dirty="0"/>
              <a:t>Héctor Godoy / UPC</a:t>
            </a:r>
          </a:p>
        </p:txBody>
      </p:sp>
    </p:spTree>
    <p:extLst>
      <p:ext uri="{BB962C8B-B14F-4D97-AF65-F5344CB8AC3E}">
        <p14:creationId xmlns:p14="http://schemas.microsoft.com/office/powerpoint/2010/main" val="9272975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Rectangle 1"/>
          <p:cNvSpPr/>
          <p:nvPr/>
        </p:nvSpPr>
        <p:spPr>
          <a:xfrm>
            <a:off x="0" y="43920"/>
            <a:ext cx="183960" cy="3686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numCol="1" spcCol="0" anchor="ctr">
            <a:spAutoFit/>
          </a:bodyPr>
          <a:lstStyle/>
          <a:p>
            <a:pPr>
              <a:lnSpc>
                <a:spcPct val="100000"/>
              </a:lnSpc>
            </a:pPr>
            <a:endParaRPr lang="en-US" sz="1800" b="0" strike="noStrike" spc="-1">
              <a:solidFill>
                <a:srgbClr val="000000"/>
              </a:solidFill>
              <a:latin typeface="Arial"/>
              <a:ea typeface="DejaVu Sans"/>
            </a:endParaRPr>
          </a:p>
        </p:txBody>
      </p:sp>
      <p:sp>
        <p:nvSpPr>
          <p:cNvPr id="9" name="PlaceHolder 1">
            <a:extLst>
              <a:ext uri="{FF2B5EF4-FFF2-40B4-BE49-F238E27FC236}">
                <a16:creationId xmlns:a16="http://schemas.microsoft.com/office/drawing/2014/main" id="{14E495DB-756B-98F1-D8AA-79A293AAB1D6}"/>
              </a:ext>
            </a:extLst>
          </p:cNvPr>
          <p:cNvSpPr txBox="1">
            <a:spLocks/>
          </p:cNvSpPr>
          <p:nvPr/>
        </p:nvSpPr>
        <p:spPr>
          <a:xfrm>
            <a:off x="990324" y="43920"/>
            <a:ext cx="11469881" cy="1091520"/>
          </a:xfrm>
          <a:prstGeom prst="rect">
            <a:avLst/>
          </a:prstGeom>
          <a:noFill/>
          <a:ln w="0">
            <a:noFill/>
          </a:ln>
        </p:spPr>
        <p:txBody>
          <a:bodyPr vert="horz" lIns="0" tIns="0" rIns="0" bIns="0" rtlCol="0" anchor="ctr">
            <a:normAutofit/>
          </a:bodyPr>
          <a:lstStyle>
            <a:lvl1pPr algn="l" defTabSz="914400" rtl="0" eaLnBrk="1" latinLnBrk="0" hangingPunct="1">
              <a:lnSpc>
                <a:spcPct val="90000"/>
              </a:lnSpc>
              <a:spcBef>
                <a:spcPct val="0"/>
              </a:spcBef>
              <a:buNone/>
              <a:defRPr sz="4000" kern="1200">
                <a:solidFill>
                  <a:srgbClr val="838487"/>
                </a:solidFill>
                <a:latin typeface="+mn-lt"/>
                <a:ea typeface="+mj-ea"/>
                <a:cs typeface="+mj-cs"/>
              </a:defRPr>
            </a:lvl1pPr>
          </a:lstStyle>
          <a:p>
            <a:pPr>
              <a:tabLst>
                <a:tab pos="0" algn="l"/>
              </a:tabLst>
            </a:pPr>
            <a:r>
              <a:rPr lang="en-US" sz="2800" b="1" spc="-1" dirty="0">
                <a:latin typeface="Open Sans"/>
              </a:rPr>
              <a:t>IRIS User Stories PUC-1</a:t>
            </a:r>
            <a:endParaRPr lang="en-US" sz="2800" spc="-1" dirty="0">
              <a:solidFill>
                <a:srgbClr val="000000"/>
              </a:solidFill>
              <a:latin typeface="Arial"/>
            </a:endParaRPr>
          </a:p>
        </p:txBody>
      </p:sp>
      <p:sp>
        <p:nvSpPr>
          <p:cNvPr id="10" name="TextBox 9">
            <a:extLst>
              <a:ext uri="{FF2B5EF4-FFF2-40B4-BE49-F238E27FC236}">
                <a16:creationId xmlns:a16="http://schemas.microsoft.com/office/drawing/2014/main" id="{717B8443-96D0-4051-6D7C-6287DCA0D267}"/>
              </a:ext>
            </a:extLst>
          </p:cNvPr>
          <p:cNvSpPr txBox="1"/>
          <p:nvPr/>
        </p:nvSpPr>
        <p:spPr>
          <a:xfrm>
            <a:off x="747252" y="1129783"/>
            <a:ext cx="5071206" cy="5486117"/>
          </a:xfrm>
          <a:prstGeom prst="rect">
            <a:avLst/>
          </a:prstGeom>
          <a:noFill/>
        </p:spPr>
        <p:txBody>
          <a:bodyPr wrap="square" rtlCol="0">
            <a:spAutoFit/>
          </a:bodyPr>
          <a:lstStyle/>
          <a:p>
            <a:pPr marL="522461" indent="-391846">
              <a:lnSpc>
                <a:spcPct val="100000"/>
              </a:lnSpc>
              <a:spcBef>
                <a:spcPts val="1714"/>
              </a:spcBef>
              <a:buClr>
                <a:srgbClr val="000000"/>
              </a:buClr>
              <a:buSzPct val="45000"/>
              <a:buFont typeface="Wingdings" charset="2"/>
              <a:buChar char=""/>
            </a:pPr>
            <a:r>
              <a:rPr lang="en-US" sz="2000" b="0" i="0" dirty="0">
                <a:solidFill>
                  <a:srgbClr val="212529"/>
                </a:solidFill>
                <a:effectLst/>
                <a:latin typeface="+mj-lt"/>
              </a:rPr>
              <a:t>The goal of IRIS PUC 1 is to provide an environment to validate the capabilities of the </a:t>
            </a:r>
            <a:r>
              <a:rPr lang="en-US" sz="2000" dirty="0">
                <a:solidFill>
                  <a:srgbClr val="212529"/>
                </a:solidFill>
                <a:latin typeface="+mj-lt"/>
              </a:rPr>
              <a:t>I</a:t>
            </a:r>
            <a:r>
              <a:rPr lang="en-US" sz="2000" b="0" i="0" dirty="0">
                <a:solidFill>
                  <a:srgbClr val="212529"/>
                </a:solidFill>
                <a:effectLst/>
                <a:latin typeface="+mj-lt"/>
              </a:rPr>
              <a:t>RIS platform in ensuring the operation of Barcelona's tram IoT network, (used for detecting users risk situations), against cyberattacks and vulnerabilities, with the ultimate goal of ensuring the </a:t>
            </a:r>
            <a:r>
              <a:rPr lang="en-US" sz="2000" b="1" i="0" dirty="0">
                <a:solidFill>
                  <a:srgbClr val="212529"/>
                </a:solidFill>
                <a:effectLst/>
                <a:latin typeface="+mj-lt"/>
              </a:rPr>
              <a:t>safety of users</a:t>
            </a:r>
            <a:r>
              <a:rPr lang="en-US" sz="2000" b="0" i="0" dirty="0">
                <a:solidFill>
                  <a:srgbClr val="212529"/>
                </a:solidFill>
                <a:effectLst/>
                <a:latin typeface="+mj-lt"/>
              </a:rPr>
              <a:t>.</a:t>
            </a:r>
          </a:p>
          <a:p>
            <a:pPr marL="522461" indent="-391846">
              <a:lnSpc>
                <a:spcPct val="100000"/>
              </a:lnSpc>
              <a:spcBef>
                <a:spcPts val="1714"/>
              </a:spcBef>
              <a:buClr>
                <a:srgbClr val="000000"/>
              </a:buClr>
              <a:buSzPct val="45000"/>
              <a:buFont typeface="Wingdings" charset="2"/>
              <a:buChar char=""/>
            </a:pPr>
            <a:r>
              <a:rPr lang="ca-ES" sz="2000" spc="-1" dirty="0">
                <a:solidFill>
                  <a:srgbClr val="000000"/>
                </a:solidFill>
                <a:latin typeface="+mj-lt"/>
              </a:rPr>
              <a:t>We will demonstrate</a:t>
            </a:r>
          </a:p>
          <a:p>
            <a:pPr marL="979661" lvl="1" indent="-391846">
              <a:spcBef>
                <a:spcPts val="1714"/>
              </a:spcBef>
              <a:buClr>
                <a:srgbClr val="000000"/>
              </a:buClr>
              <a:buSzPct val="45000"/>
              <a:buFont typeface="Wingdings" charset="2"/>
              <a:buChar char=""/>
            </a:pPr>
            <a:r>
              <a:rPr lang="ca-ES" b="1" spc="-1" dirty="0">
                <a:solidFill>
                  <a:srgbClr val="000000"/>
                </a:solidFill>
                <a:latin typeface="+mj-lt"/>
              </a:rPr>
              <a:t>Scanning vulnerabilities of </a:t>
            </a:r>
            <a:r>
              <a:rPr lang="ca-ES" b="1" spc="-1" dirty="0">
                <a:solidFill>
                  <a:srgbClr val="000000"/>
                </a:solidFill>
                <a:latin typeface="+mj-lt"/>
                <a:hlinkClick r:id="rId3"/>
              </a:rPr>
              <a:t>new devices </a:t>
            </a:r>
            <a:r>
              <a:rPr lang="ca-ES" b="1" spc="-1" dirty="0">
                <a:solidFill>
                  <a:srgbClr val="000000"/>
                </a:solidFill>
                <a:latin typeface="+mj-lt"/>
              </a:rPr>
              <a:t>in the IoT network – </a:t>
            </a:r>
            <a:r>
              <a:rPr lang="ca-ES" spc="-1" dirty="0">
                <a:solidFill>
                  <a:srgbClr val="000000"/>
                </a:solidFill>
                <a:latin typeface="+mj-lt"/>
              </a:rPr>
              <a:t>(User story 1)</a:t>
            </a:r>
          </a:p>
          <a:p>
            <a:pPr marL="979661" lvl="1" indent="-391846">
              <a:spcBef>
                <a:spcPts val="1714"/>
              </a:spcBef>
              <a:buClr>
                <a:srgbClr val="000000"/>
              </a:buClr>
              <a:buSzPct val="45000"/>
              <a:buFont typeface="Wingdings" charset="2"/>
              <a:buChar char=""/>
            </a:pPr>
            <a:r>
              <a:rPr lang="ca-ES" b="1" spc="-1" dirty="0">
                <a:solidFill>
                  <a:srgbClr val="000000"/>
                </a:solidFill>
                <a:latin typeface="+mj-lt"/>
              </a:rPr>
              <a:t>Detection of cybersecurity attacks  – </a:t>
            </a:r>
            <a:r>
              <a:rPr lang="ca-ES" spc="-1" dirty="0">
                <a:solidFill>
                  <a:srgbClr val="000000"/>
                </a:solidFill>
                <a:latin typeface="+mj-lt"/>
              </a:rPr>
              <a:t>(User story 2)</a:t>
            </a:r>
          </a:p>
          <a:p>
            <a:endParaRPr lang="en-US" dirty="0"/>
          </a:p>
        </p:txBody>
      </p:sp>
      <p:pic>
        <p:nvPicPr>
          <p:cNvPr id="50" name="Picture 49">
            <a:extLst>
              <a:ext uri="{FF2B5EF4-FFF2-40B4-BE49-F238E27FC236}">
                <a16:creationId xmlns:a16="http://schemas.microsoft.com/office/drawing/2014/main" id="{30E9AF5D-F37D-9777-7CC8-6E31569E565F}"/>
              </a:ext>
            </a:extLst>
          </p:cNvPr>
          <p:cNvPicPr>
            <a:picLocks noChangeAspect="1"/>
          </p:cNvPicPr>
          <p:nvPr/>
        </p:nvPicPr>
        <p:blipFill>
          <a:blip r:embed="rId4"/>
          <a:stretch>
            <a:fillRect/>
          </a:stretch>
        </p:blipFill>
        <p:spPr>
          <a:xfrm>
            <a:off x="5818458" y="1247752"/>
            <a:ext cx="6191161" cy="4576916"/>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PlaceHolder 1"/>
          <p:cNvSpPr>
            <a:spLocks noGrp="1"/>
          </p:cNvSpPr>
          <p:nvPr>
            <p:ph type="title"/>
          </p:nvPr>
        </p:nvSpPr>
        <p:spPr>
          <a:xfrm>
            <a:off x="854400" y="478092"/>
            <a:ext cx="10483200" cy="1091520"/>
          </a:xfrm>
          <a:prstGeom prst="rect">
            <a:avLst/>
          </a:prstGeom>
          <a:noFill/>
          <a:ln w="0">
            <a:noFill/>
          </a:ln>
        </p:spPr>
        <p:txBody>
          <a:bodyPr lIns="0" tIns="0" rIns="0" bIns="0" anchor="ctr">
            <a:normAutofit fontScale="90000"/>
          </a:bodyPr>
          <a:lstStyle/>
          <a:p>
            <a:pPr indent="0">
              <a:lnSpc>
                <a:spcPct val="90000"/>
              </a:lnSpc>
              <a:buNone/>
              <a:tabLst>
                <a:tab pos="0" algn="l"/>
              </a:tabLst>
            </a:pPr>
            <a:r>
              <a:rPr lang="en-US" sz="3100" b="1" strike="noStrike" spc="-1" dirty="0">
                <a:solidFill>
                  <a:srgbClr val="838487"/>
                </a:solidFill>
                <a:latin typeface="Open Sans"/>
              </a:rPr>
              <a:t>User Story 1</a:t>
            </a:r>
            <a:r>
              <a:rPr lang="en-US" sz="3100" b="0" strike="noStrike" spc="-1" dirty="0">
                <a:solidFill>
                  <a:srgbClr val="838487"/>
                </a:solidFill>
                <a:latin typeface="Open Sans"/>
              </a:rPr>
              <a:t>: New device is connected in the network and will be scanned for vulnerabilities</a:t>
            </a:r>
            <a:br>
              <a:rPr lang="en-US" sz="2800" b="0" strike="noStrike" spc="-1" dirty="0">
                <a:solidFill>
                  <a:srgbClr val="838487"/>
                </a:solidFill>
                <a:latin typeface="Open Sans"/>
              </a:rPr>
            </a:br>
            <a:br>
              <a:rPr lang="en-US" sz="2800" b="0" strike="noStrike" spc="-1" dirty="0">
                <a:solidFill>
                  <a:srgbClr val="838487"/>
                </a:solidFill>
                <a:latin typeface="Open Sans"/>
              </a:rPr>
            </a:br>
            <a:r>
              <a:rPr lang="en-US" sz="2800" b="0" strike="noStrike" spc="-1" dirty="0">
                <a:solidFill>
                  <a:srgbClr val="838487"/>
                </a:solidFill>
                <a:latin typeface="Open Sans"/>
              </a:rPr>
              <a:t>Why is important to scan vulnerabilities:</a:t>
            </a:r>
            <a:endParaRPr lang="en-US" sz="2800" b="0" strike="noStrike" spc="-1" dirty="0">
              <a:solidFill>
                <a:srgbClr val="000000"/>
              </a:solidFill>
              <a:latin typeface="Arial"/>
            </a:endParaRPr>
          </a:p>
        </p:txBody>
      </p:sp>
      <p:sp>
        <p:nvSpPr>
          <p:cNvPr id="296" name="Rectangle 3"/>
          <p:cNvSpPr/>
          <p:nvPr/>
        </p:nvSpPr>
        <p:spPr>
          <a:xfrm>
            <a:off x="0" y="101160"/>
            <a:ext cx="360" cy="253800"/>
          </a:xfrm>
          <a:prstGeom prst="rect">
            <a:avLst/>
          </a:prstGeom>
          <a:solidFill>
            <a:srgbClr val="F8F9FA"/>
          </a:solidFill>
          <a:ln w="0">
            <a:noFill/>
          </a:ln>
        </p:spPr>
        <p:style>
          <a:lnRef idx="0">
            <a:scrgbClr r="0" g="0" b="0"/>
          </a:lnRef>
          <a:fillRef idx="0">
            <a:scrgbClr r="0" g="0" b="0"/>
          </a:fillRef>
          <a:effectRef idx="0">
            <a:scrgbClr r="0" g="0" b="0"/>
          </a:effectRef>
          <a:fontRef idx="minor"/>
        </p:style>
        <p:txBody>
          <a:bodyPr wrap="none" lIns="0" tIns="-11160" rIns="0" bIns="-11160" numCol="1" spcCol="0" anchor="ctr">
            <a:spAutoFit/>
          </a:bodyPr>
          <a:lstStyle/>
          <a:p>
            <a:pPr>
              <a:lnSpc>
                <a:spcPct val="100000"/>
              </a:lnSpc>
            </a:pPr>
            <a:endParaRPr lang="en-US" sz="1800" b="0" strike="noStrike" spc="-1">
              <a:solidFill>
                <a:srgbClr val="838487"/>
              </a:solidFill>
              <a:latin typeface="Arial"/>
              <a:ea typeface="DejaVu Sans"/>
            </a:endParaRPr>
          </a:p>
        </p:txBody>
      </p:sp>
      <p:grpSp>
        <p:nvGrpSpPr>
          <p:cNvPr id="273" name="Group 5"/>
          <p:cNvGrpSpPr/>
          <p:nvPr/>
        </p:nvGrpSpPr>
        <p:grpSpPr>
          <a:xfrm>
            <a:off x="6606019" y="1890483"/>
            <a:ext cx="5300735" cy="3970318"/>
            <a:chOff x="5565960" y="1438200"/>
            <a:chExt cx="6410880" cy="4362120"/>
          </a:xfrm>
        </p:grpSpPr>
        <p:sp>
          <p:nvSpPr>
            <p:cNvPr id="274" name="Rectangle 4"/>
            <p:cNvSpPr/>
            <p:nvPr/>
          </p:nvSpPr>
          <p:spPr>
            <a:xfrm>
              <a:off x="5997600" y="1847520"/>
              <a:ext cx="5973120" cy="837360"/>
            </a:xfrm>
            <a:prstGeom prst="rect">
              <a:avLst/>
            </a:prstGeom>
            <a:solidFill>
              <a:schemeClr val="bg1">
                <a:lumMod val="75000"/>
              </a:schemeClr>
            </a:solidFill>
            <a:ln>
              <a:solidFill>
                <a:srgbClr val="5D3A75"/>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nSpc>
                  <a:spcPct val="100000"/>
                </a:lnSpc>
              </a:pPr>
              <a:endParaRPr lang="en-US" sz="1800" b="0" strike="noStrike" spc="-1">
                <a:solidFill>
                  <a:srgbClr val="FFFFFF"/>
                </a:solidFill>
                <a:latin typeface="Calibri"/>
                <a:ea typeface="DejaVu Sans"/>
              </a:endParaRPr>
            </a:p>
          </p:txBody>
        </p:sp>
        <p:grpSp>
          <p:nvGrpSpPr>
            <p:cNvPr id="275" name="Group 6"/>
            <p:cNvGrpSpPr/>
            <p:nvPr/>
          </p:nvGrpSpPr>
          <p:grpSpPr>
            <a:xfrm>
              <a:off x="5565960" y="1438200"/>
              <a:ext cx="1093320" cy="4362120"/>
              <a:chOff x="5565960" y="1438200"/>
              <a:chExt cx="1093320" cy="4362120"/>
            </a:xfrm>
          </p:grpSpPr>
          <p:grpSp>
            <p:nvGrpSpPr>
              <p:cNvPr id="276" name="Group 8"/>
              <p:cNvGrpSpPr/>
              <p:nvPr/>
            </p:nvGrpSpPr>
            <p:grpSpPr>
              <a:xfrm>
                <a:off x="5565960" y="1438200"/>
                <a:ext cx="1093320" cy="4362120"/>
                <a:chOff x="5565960" y="1438200"/>
                <a:chExt cx="1093320" cy="4362120"/>
              </a:xfrm>
            </p:grpSpPr>
            <p:cxnSp>
              <p:nvCxnSpPr>
                <p:cNvPr id="277" name="Straight Connector 1"/>
                <p:cNvCxnSpPr/>
                <p:nvPr/>
              </p:nvCxnSpPr>
              <p:spPr>
                <a:xfrm>
                  <a:off x="5719320" y="1545480"/>
                  <a:ext cx="13320" cy="4241520"/>
                </a:xfrm>
                <a:prstGeom prst="straightConnector1">
                  <a:avLst/>
                </a:prstGeom>
                <a:ln w="76200">
                  <a:solidFill>
                    <a:srgbClr val="3F274F"/>
                  </a:solidFill>
                  <a:round/>
                </a:ln>
              </p:spPr>
            </p:cxnSp>
            <p:cxnSp>
              <p:nvCxnSpPr>
                <p:cNvPr id="278" name="Straight Connector 5"/>
                <p:cNvCxnSpPr/>
                <p:nvPr/>
              </p:nvCxnSpPr>
              <p:spPr>
                <a:xfrm flipV="1">
                  <a:off x="5679360" y="1438200"/>
                  <a:ext cx="600840" cy="96480"/>
                </a:xfrm>
                <a:prstGeom prst="straightConnector1">
                  <a:avLst/>
                </a:prstGeom>
                <a:ln w="76200">
                  <a:solidFill>
                    <a:srgbClr val="3F274F"/>
                  </a:solidFill>
                  <a:round/>
                </a:ln>
              </p:spPr>
            </p:cxnSp>
            <p:cxnSp>
              <p:nvCxnSpPr>
                <p:cNvPr id="279" name="Straight Connector 6"/>
                <p:cNvCxnSpPr/>
                <p:nvPr/>
              </p:nvCxnSpPr>
              <p:spPr>
                <a:xfrm>
                  <a:off x="5565960" y="5799960"/>
                  <a:ext cx="1093680" cy="720"/>
                </a:xfrm>
                <a:prstGeom prst="straightConnector1">
                  <a:avLst/>
                </a:prstGeom>
                <a:ln w="76200">
                  <a:solidFill>
                    <a:srgbClr val="3F274F"/>
                  </a:solidFill>
                  <a:round/>
                </a:ln>
              </p:spPr>
            </p:cxnSp>
            <p:sp>
              <p:nvSpPr>
                <p:cNvPr id="280" name="Flowchart: Delay 2"/>
                <p:cNvSpPr/>
                <p:nvPr/>
              </p:nvSpPr>
              <p:spPr>
                <a:xfrm rot="4872000">
                  <a:off x="6056640" y="1486440"/>
                  <a:ext cx="232560" cy="263160"/>
                </a:xfrm>
                <a:prstGeom prst="flowChartDelay">
                  <a:avLst/>
                </a:prstGeom>
                <a:noFill/>
                <a:ln>
                  <a:solidFill>
                    <a:srgbClr val="5D3A75"/>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nSpc>
                      <a:spcPct val="100000"/>
                    </a:lnSpc>
                  </a:pPr>
                  <a:endParaRPr lang="en-US" sz="1800" b="0" strike="noStrike" spc="-1">
                    <a:solidFill>
                      <a:srgbClr val="FFFFFF"/>
                    </a:solidFill>
                    <a:latin typeface="Calibri"/>
                    <a:ea typeface="DejaVu Sans"/>
                  </a:endParaRPr>
                </a:p>
              </p:txBody>
            </p:sp>
          </p:grpSp>
          <p:sp>
            <p:nvSpPr>
              <p:cNvPr id="281" name="Rectangle 5"/>
              <p:cNvSpPr/>
              <p:nvPr/>
            </p:nvSpPr>
            <p:spPr>
              <a:xfrm>
                <a:off x="5605200" y="1726200"/>
                <a:ext cx="303480" cy="614520"/>
              </a:xfrm>
              <a:prstGeom prst="rect">
                <a:avLst/>
              </a:prstGeom>
              <a:solidFill>
                <a:schemeClr val="bg1">
                  <a:lumMod val="75000"/>
                </a:schemeClr>
              </a:solidFill>
              <a:ln>
                <a:solidFill>
                  <a:srgbClr val="5D3A75"/>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nSpc>
                    <a:spcPct val="100000"/>
                  </a:lnSpc>
                </a:pPr>
                <a:endParaRPr lang="en-US" sz="1800" b="0" strike="noStrike" spc="-1">
                  <a:solidFill>
                    <a:srgbClr val="FFFFFF"/>
                  </a:solidFill>
                  <a:latin typeface="Calibri"/>
                  <a:ea typeface="DejaVu Sans"/>
                </a:endParaRPr>
              </a:p>
            </p:txBody>
          </p:sp>
        </p:grpSp>
        <p:pic>
          <p:nvPicPr>
            <p:cNvPr id="282" name="Picture 10"/>
            <p:cNvPicPr/>
            <p:nvPr/>
          </p:nvPicPr>
          <p:blipFill>
            <a:blip r:embed="rId3"/>
            <a:stretch/>
          </p:blipFill>
          <p:spPr>
            <a:xfrm>
              <a:off x="6003720" y="2731680"/>
              <a:ext cx="5973120" cy="3038760"/>
            </a:xfrm>
            <a:prstGeom prst="rect">
              <a:avLst/>
            </a:prstGeom>
            <a:ln w="12700">
              <a:solidFill>
                <a:srgbClr val="000000"/>
              </a:solidFill>
              <a:miter/>
            </a:ln>
          </p:spPr>
        </p:pic>
        <p:grpSp>
          <p:nvGrpSpPr>
            <p:cNvPr id="283" name="Group 9"/>
            <p:cNvGrpSpPr/>
            <p:nvPr/>
          </p:nvGrpSpPr>
          <p:grpSpPr>
            <a:xfrm>
              <a:off x="6313320" y="1899360"/>
              <a:ext cx="5342400" cy="766080"/>
              <a:chOff x="6313320" y="1899360"/>
              <a:chExt cx="5342400" cy="766080"/>
            </a:xfrm>
          </p:grpSpPr>
          <p:pic>
            <p:nvPicPr>
              <p:cNvPr id="284" name="Graphic 7" descr="Server outline"/>
              <p:cNvPicPr/>
              <p:nvPr/>
            </p:nvPicPr>
            <p:blipFill>
              <a:blip r:embed="rId4"/>
              <a:stretch/>
            </p:blipFill>
            <p:spPr>
              <a:xfrm>
                <a:off x="9051480" y="1939320"/>
                <a:ext cx="726120" cy="726120"/>
              </a:xfrm>
              <a:prstGeom prst="rect">
                <a:avLst/>
              </a:prstGeom>
              <a:ln w="0">
                <a:noFill/>
              </a:ln>
            </p:spPr>
          </p:pic>
          <p:pic>
            <p:nvPicPr>
              <p:cNvPr id="285" name="Graphic 8" descr="Download from cloud outline"/>
              <p:cNvPicPr/>
              <p:nvPr/>
            </p:nvPicPr>
            <p:blipFill>
              <a:blip r:embed="rId5"/>
              <a:stretch/>
            </p:blipFill>
            <p:spPr>
              <a:xfrm>
                <a:off x="8267400" y="1995840"/>
                <a:ext cx="533160" cy="533160"/>
              </a:xfrm>
              <a:prstGeom prst="rect">
                <a:avLst/>
              </a:prstGeom>
              <a:ln w="0">
                <a:noFill/>
              </a:ln>
            </p:spPr>
          </p:pic>
          <p:pic>
            <p:nvPicPr>
              <p:cNvPr id="286" name="Graphic 9" descr="Security camera outline"/>
              <p:cNvPicPr/>
              <p:nvPr/>
            </p:nvPicPr>
            <p:blipFill>
              <a:blip r:embed="rId6"/>
              <a:stretch/>
            </p:blipFill>
            <p:spPr>
              <a:xfrm flipH="1">
                <a:off x="11006280" y="1911240"/>
                <a:ext cx="649440" cy="726120"/>
              </a:xfrm>
              <a:prstGeom prst="rect">
                <a:avLst/>
              </a:prstGeom>
              <a:ln w="0">
                <a:noFill/>
              </a:ln>
            </p:spPr>
          </p:pic>
          <p:pic>
            <p:nvPicPr>
              <p:cNvPr id="287" name="Graphic 10" descr="Wireless router outline"/>
              <p:cNvPicPr/>
              <p:nvPr/>
            </p:nvPicPr>
            <p:blipFill>
              <a:blip r:embed="rId7"/>
              <a:stretch/>
            </p:blipFill>
            <p:spPr>
              <a:xfrm>
                <a:off x="7290360" y="1899360"/>
                <a:ext cx="726120" cy="726120"/>
              </a:xfrm>
              <a:prstGeom prst="rect">
                <a:avLst/>
              </a:prstGeom>
              <a:ln w="0">
                <a:noFill/>
              </a:ln>
            </p:spPr>
          </p:pic>
          <p:pic>
            <p:nvPicPr>
              <p:cNvPr id="288" name="Graphic 11" descr="Cycling outline"/>
              <p:cNvPicPr/>
              <p:nvPr/>
            </p:nvPicPr>
            <p:blipFill>
              <a:blip r:embed="rId8"/>
              <a:stretch/>
            </p:blipFill>
            <p:spPr>
              <a:xfrm>
                <a:off x="6313320" y="1911240"/>
                <a:ext cx="726120" cy="726120"/>
              </a:xfrm>
              <a:prstGeom prst="rect">
                <a:avLst/>
              </a:prstGeom>
              <a:ln w="0">
                <a:noFill/>
              </a:ln>
            </p:spPr>
          </p:pic>
          <p:pic>
            <p:nvPicPr>
              <p:cNvPr id="289" name="Graphic 12" descr="Processor outline"/>
              <p:cNvPicPr/>
              <p:nvPr/>
            </p:nvPicPr>
            <p:blipFill>
              <a:blip r:embed="rId9"/>
              <a:stretch/>
            </p:blipFill>
            <p:spPr>
              <a:xfrm>
                <a:off x="10028520" y="1901880"/>
                <a:ext cx="726120" cy="726120"/>
              </a:xfrm>
              <a:prstGeom prst="rect">
                <a:avLst/>
              </a:prstGeom>
              <a:ln w="0">
                <a:noFill/>
              </a:ln>
            </p:spPr>
          </p:pic>
        </p:grpSp>
      </p:grpSp>
      <p:sp>
        <p:nvSpPr>
          <p:cNvPr id="3" name="TextBox 2">
            <a:extLst>
              <a:ext uri="{FF2B5EF4-FFF2-40B4-BE49-F238E27FC236}">
                <a16:creationId xmlns:a16="http://schemas.microsoft.com/office/drawing/2014/main" id="{E02AF521-3715-E09D-28EA-C54081673712}"/>
              </a:ext>
            </a:extLst>
          </p:cNvPr>
          <p:cNvSpPr txBox="1"/>
          <p:nvPr/>
        </p:nvSpPr>
        <p:spPr>
          <a:xfrm>
            <a:off x="729925" y="2263038"/>
            <a:ext cx="5698540" cy="3754874"/>
          </a:xfrm>
          <a:prstGeom prst="rect">
            <a:avLst/>
          </a:prstGeom>
          <a:noFill/>
        </p:spPr>
        <p:txBody>
          <a:bodyPr wrap="square" rtlCol="0">
            <a:spAutoFit/>
          </a:bodyPr>
          <a:lstStyle/>
          <a:p>
            <a:pPr marL="342900" indent="-342900" algn="l">
              <a:buFont typeface="Arial" panose="020B0604020202020204" pitchFamily="34" charset="0"/>
              <a:buChar char="•"/>
            </a:pPr>
            <a:r>
              <a:rPr lang="en-US" sz="2000" b="1" i="0" dirty="0">
                <a:solidFill>
                  <a:srgbClr val="212529"/>
                </a:solidFill>
                <a:effectLst/>
                <a:latin typeface="OpenSans"/>
              </a:rPr>
              <a:t>Unauthorized Access</a:t>
            </a:r>
            <a:r>
              <a:rPr lang="en-US" sz="2000" b="0" i="0" dirty="0">
                <a:solidFill>
                  <a:srgbClr val="212529"/>
                </a:solidFill>
                <a:effectLst/>
                <a:latin typeface="OpenSans"/>
              </a:rPr>
              <a:t>: Hackers can control the IoT devices and  access the transport network.</a:t>
            </a:r>
          </a:p>
          <a:p>
            <a:pPr marL="342900" indent="-342900" algn="l">
              <a:buFont typeface="Arial" panose="020B0604020202020204" pitchFamily="34" charset="0"/>
              <a:buChar char="•"/>
            </a:pPr>
            <a:r>
              <a:rPr lang="en-US" sz="2000" b="1" i="0" dirty="0">
                <a:solidFill>
                  <a:srgbClr val="212529"/>
                </a:solidFill>
                <a:effectLst/>
                <a:latin typeface="OpenSans"/>
              </a:rPr>
              <a:t>Data Breach</a:t>
            </a:r>
            <a:r>
              <a:rPr lang="en-US" sz="2000" b="0" i="0" dirty="0">
                <a:solidFill>
                  <a:srgbClr val="212529"/>
                </a:solidFill>
                <a:effectLst/>
                <a:latin typeface="OpenSans"/>
              </a:rPr>
              <a:t>: Sensitive information can be stolen.</a:t>
            </a:r>
          </a:p>
          <a:p>
            <a:pPr marL="342900" indent="-342900" algn="l">
              <a:buFont typeface="Arial" panose="020B0604020202020204" pitchFamily="34" charset="0"/>
              <a:buChar char="•"/>
            </a:pPr>
            <a:r>
              <a:rPr lang="en-US" sz="2000" b="1" i="0" dirty="0">
                <a:solidFill>
                  <a:srgbClr val="212529"/>
                </a:solidFill>
                <a:effectLst/>
                <a:latin typeface="OpenSans"/>
              </a:rPr>
              <a:t>Man-in-the-Middle Attacks</a:t>
            </a:r>
            <a:r>
              <a:rPr lang="en-US" sz="2000" b="0" i="0" dirty="0">
                <a:solidFill>
                  <a:srgbClr val="212529"/>
                </a:solidFill>
                <a:effectLst/>
                <a:latin typeface="OpenSans"/>
              </a:rPr>
              <a:t>: Communication can be intercepted.</a:t>
            </a:r>
          </a:p>
          <a:p>
            <a:pPr marL="342900" indent="-342900" algn="l">
              <a:buFont typeface="Arial" panose="020B0604020202020204" pitchFamily="34" charset="0"/>
              <a:buChar char="•"/>
            </a:pPr>
            <a:r>
              <a:rPr lang="en-US" sz="2000" b="1" i="0" dirty="0">
                <a:solidFill>
                  <a:srgbClr val="212529"/>
                </a:solidFill>
                <a:effectLst/>
                <a:latin typeface="OpenSans"/>
              </a:rPr>
              <a:t>Device Manipulation</a:t>
            </a:r>
            <a:r>
              <a:rPr lang="en-US" sz="2000" b="0" i="0" dirty="0">
                <a:solidFill>
                  <a:srgbClr val="212529"/>
                </a:solidFill>
                <a:effectLst/>
                <a:latin typeface="OpenSans"/>
              </a:rPr>
              <a:t>: The device's operations can be altered, potentially causing disruptions.</a:t>
            </a:r>
          </a:p>
          <a:p>
            <a:pPr marL="342900" indent="-342900" algn="l">
              <a:buFont typeface="Arial" panose="020B0604020202020204" pitchFamily="34" charset="0"/>
              <a:buChar char="•"/>
            </a:pPr>
            <a:r>
              <a:rPr lang="en-US" sz="2000" b="1" i="0" dirty="0">
                <a:solidFill>
                  <a:srgbClr val="212529"/>
                </a:solidFill>
                <a:effectLst/>
                <a:latin typeface="OpenSans"/>
              </a:rPr>
              <a:t>Denial-of-Service Attacks</a:t>
            </a:r>
            <a:r>
              <a:rPr lang="en-US" sz="2000" b="0" i="0" dirty="0">
                <a:solidFill>
                  <a:srgbClr val="212529"/>
                </a:solidFill>
                <a:effectLst/>
                <a:latin typeface="OpenSans"/>
              </a:rPr>
              <a:t>: The device can be overwhelmed with traffic, making it inoperative.</a:t>
            </a:r>
          </a:p>
          <a:p>
            <a:pPr marL="342900" indent="-342900" algn="l">
              <a:buFont typeface="Arial" panose="020B0604020202020204" pitchFamily="34" charset="0"/>
              <a:buChar char="•"/>
            </a:pPr>
            <a:r>
              <a:rPr lang="en-US" sz="2000" b="1" i="0" dirty="0">
                <a:solidFill>
                  <a:srgbClr val="212529"/>
                </a:solidFill>
                <a:effectLst/>
                <a:latin typeface="OpenSans"/>
              </a:rPr>
              <a:t>Physical Damage</a:t>
            </a:r>
            <a:r>
              <a:rPr lang="en-US" sz="2000" b="0" i="0" dirty="0">
                <a:solidFill>
                  <a:srgbClr val="212529"/>
                </a:solidFill>
                <a:effectLst/>
                <a:latin typeface="OpenSans"/>
              </a:rPr>
              <a:t>: vulnerabilities can lead to </a:t>
            </a:r>
            <a:r>
              <a:rPr lang="en-US" sz="2000" dirty="0">
                <a:solidFill>
                  <a:srgbClr val="212529"/>
                </a:solidFill>
                <a:latin typeface="OpenSans"/>
              </a:rPr>
              <a:t>users </a:t>
            </a:r>
            <a:r>
              <a:rPr lang="en-US" sz="2000" b="0" i="0" dirty="0">
                <a:solidFill>
                  <a:srgbClr val="212529"/>
                </a:solidFill>
                <a:effectLst/>
                <a:latin typeface="OpenSans"/>
              </a:rPr>
              <a:t>damage.</a:t>
            </a:r>
          </a:p>
          <a:p>
            <a:endParaRPr lang="en-US" dirty="0"/>
          </a:p>
        </p:txBody>
      </p:sp>
    </p:spTree>
    <p:extLst>
      <p:ext uri="{BB962C8B-B14F-4D97-AF65-F5344CB8AC3E}">
        <p14:creationId xmlns:p14="http://schemas.microsoft.com/office/powerpoint/2010/main" val="16926814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Rectangle 174">
            <a:extLst>
              <a:ext uri="{FF2B5EF4-FFF2-40B4-BE49-F238E27FC236}">
                <a16:creationId xmlns:a16="http://schemas.microsoft.com/office/drawing/2014/main" id="{E53C919A-FE1C-E2FA-1487-077E1DB400DE}"/>
              </a:ext>
            </a:extLst>
          </p:cNvPr>
          <p:cNvSpPr/>
          <p:nvPr/>
        </p:nvSpPr>
        <p:spPr>
          <a:xfrm>
            <a:off x="292389" y="572632"/>
            <a:ext cx="11328635" cy="3339607"/>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73BB664F-614D-E92A-CC83-97CE0183F11E}"/>
              </a:ext>
            </a:extLst>
          </p:cNvPr>
          <p:cNvSpPr/>
          <p:nvPr/>
        </p:nvSpPr>
        <p:spPr>
          <a:xfrm>
            <a:off x="276728" y="4154076"/>
            <a:ext cx="3199604" cy="2347489"/>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TextBox 171">
            <a:extLst>
              <a:ext uri="{FF2B5EF4-FFF2-40B4-BE49-F238E27FC236}">
                <a16:creationId xmlns:a16="http://schemas.microsoft.com/office/drawing/2014/main" id="{B29E5FC4-8BB7-D4E1-15B5-555744E26390}"/>
              </a:ext>
            </a:extLst>
          </p:cNvPr>
          <p:cNvSpPr txBox="1"/>
          <p:nvPr/>
        </p:nvSpPr>
        <p:spPr>
          <a:xfrm>
            <a:off x="1434490" y="4205411"/>
            <a:ext cx="2007343" cy="261610"/>
          </a:xfrm>
          <a:prstGeom prst="rect">
            <a:avLst/>
          </a:prstGeom>
          <a:noFill/>
        </p:spPr>
        <p:txBody>
          <a:bodyPr wrap="square" rtlCol="0">
            <a:spAutoFit/>
          </a:bodyPr>
          <a:lstStyle/>
          <a:p>
            <a:r>
              <a:rPr lang="en-US" sz="1100" b="1" i="1" dirty="0">
                <a:solidFill>
                  <a:srgbClr val="002060"/>
                </a:solidFill>
              </a:rPr>
              <a:t>Tram Station “DIAGONAL”</a:t>
            </a:r>
          </a:p>
        </p:txBody>
      </p:sp>
      <p:sp>
        <p:nvSpPr>
          <p:cNvPr id="169" name="Rectangle 168">
            <a:extLst>
              <a:ext uri="{FF2B5EF4-FFF2-40B4-BE49-F238E27FC236}">
                <a16:creationId xmlns:a16="http://schemas.microsoft.com/office/drawing/2014/main" id="{AB80B0BD-B91C-03D4-5A85-D91F3871766A}"/>
              </a:ext>
            </a:extLst>
          </p:cNvPr>
          <p:cNvSpPr/>
          <p:nvPr/>
        </p:nvSpPr>
        <p:spPr>
          <a:xfrm>
            <a:off x="3834712" y="4169504"/>
            <a:ext cx="3132028" cy="232618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45">
            <a:extLst>
              <a:ext uri="{FF2B5EF4-FFF2-40B4-BE49-F238E27FC236}">
                <a16:creationId xmlns:a16="http://schemas.microsoft.com/office/drawing/2014/main" id="{E1F49BA6-076F-2383-F1BC-3DD8A23A5900}"/>
              </a:ext>
            </a:extLst>
          </p:cNvPr>
          <p:cNvSpPr txBox="1"/>
          <p:nvPr/>
        </p:nvSpPr>
        <p:spPr>
          <a:xfrm>
            <a:off x="329727" y="57068"/>
            <a:ext cx="4453207" cy="523220"/>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1" i="0" u="none" strike="noStrike" kern="1200" cap="none" spc="0" baseline="0" dirty="0">
                <a:solidFill>
                  <a:srgbClr val="838487"/>
                </a:solidFill>
                <a:uFillTx/>
                <a:latin typeface="Calibri"/>
              </a:rPr>
              <a:t>IRIS – PUC 1 – Infrastructure </a:t>
            </a:r>
          </a:p>
        </p:txBody>
      </p:sp>
      <p:cxnSp>
        <p:nvCxnSpPr>
          <p:cNvPr id="4" name="Conector recto 6">
            <a:extLst>
              <a:ext uri="{FF2B5EF4-FFF2-40B4-BE49-F238E27FC236}">
                <a16:creationId xmlns:a16="http://schemas.microsoft.com/office/drawing/2014/main" id="{E0A9BBA7-3FAB-EE71-FDCA-D5B7E929CC0A}"/>
              </a:ext>
            </a:extLst>
          </p:cNvPr>
          <p:cNvCxnSpPr>
            <a:cxnSpLocks/>
            <a:endCxn id="5" idx="2"/>
          </p:cNvCxnSpPr>
          <p:nvPr/>
        </p:nvCxnSpPr>
        <p:spPr>
          <a:xfrm flipV="1">
            <a:off x="6011791" y="1202725"/>
            <a:ext cx="0" cy="1019716"/>
          </a:xfrm>
          <a:prstGeom prst="straightConnector1">
            <a:avLst/>
          </a:prstGeom>
          <a:noFill/>
          <a:ln w="6345" cap="flat">
            <a:solidFill>
              <a:srgbClr val="4472C4"/>
            </a:solidFill>
            <a:prstDash val="solid"/>
            <a:miter/>
          </a:ln>
        </p:spPr>
      </p:cxnSp>
      <p:sp>
        <p:nvSpPr>
          <p:cNvPr id="5" name="Nube 15">
            <a:extLst>
              <a:ext uri="{FF2B5EF4-FFF2-40B4-BE49-F238E27FC236}">
                <a16:creationId xmlns:a16="http://schemas.microsoft.com/office/drawing/2014/main" id="{F318F2F3-AD02-4467-679C-1448995E7958}"/>
              </a:ext>
            </a:extLst>
          </p:cNvPr>
          <p:cNvSpPr/>
          <p:nvPr/>
        </p:nvSpPr>
        <p:spPr>
          <a:xfrm>
            <a:off x="5278145" y="711185"/>
            <a:ext cx="1467291" cy="491540"/>
          </a:xfrm>
          <a:custGeom>
            <a:avLst/>
            <a:gdLst>
              <a:gd name="f0" fmla="val 10800000"/>
              <a:gd name="f1" fmla="val 5400000"/>
              <a:gd name="f2" fmla="val 180"/>
              <a:gd name="f3" fmla="val w"/>
              <a:gd name="f4" fmla="val h"/>
              <a:gd name="f5" fmla="val 0"/>
              <a:gd name="f6" fmla="val 43200"/>
              <a:gd name="f7" fmla="+- 0 0 11429249"/>
              <a:gd name="f8" fmla="+- 0 0 8646143"/>
              <a:gd name="f9" fmla="+- 0 0 8748475"/>
              <a:gd name="f10" fmla="+- 0 0 7859163"/>
              <a:gd name="f11" fmla="+- 0 0 4722533"/>
              <a:gd name="f12" fmla="+- 0 0 2776035"/>
              <a:gd name="f13" fmla="+- 0 0 16496525"/>
              <a:gd name="f14" fmla="+- 0 0 14809710"/>
              <a:gd name="f15" fmla="+- 0 0 4217541"/>
              <a:gd name="f16" fmla="+- 0 0 824660"/>
              <a:gd name="f17" fmla="+- 0 0 8950887"/>
              <a:gd name="f18" fmla="+- 0 0 9809656"/>
              <a:gd name="f19" fmla="+- 0 0 4002417"/>
              <a:gd name="f20" fmla="val 3900"/>
              <a:gd name="f21" fmla="val 14370"/>
              <a:gd name="f22" fmla="val 6753"/>
              <a:gd name="f23" fmla="val 9190"/>
              <a:gd name="f24" fmla="val 7426832"/>
              <a:gd name="f25" fmla="val 5333"/>
              <a:gd name="f26" fmla="val 7267"/>
              <a:gd name="f27" fmla="val 5396714"/>
              <a:gd name="f28" fmla="val 4365"/>
              <a:gd name="f29" fmla="val 5945"/>
              <a:gd name="f30" fmla="val 5983381"/>
              <a:gd name="f31" fmla="val 4857"/>
              <a:gd name="f32" fmla="val 6595"/>
              <a:gd name="f33" fmla="val 7034504"/>
              <a:gd name="f34" fmla="val 7273"/>
              <a:gd name="f35" fmla="val 6541615"/>
              <a:gd name="f36" fmla="val 6775"/>
              <a:gd name="f37" fmla="val 9220"/>
              <a:gd name="f38" fmla="val 7816140"/>
              <a:gd name="f39" fmla="val 5785"/>
              <a:gd name="f40" fmla="val 7867"/>
              <a:gd name="f41" fmla="val 37501"/>
              <a:gd name="f42" fmla="val 6842000"/>
              <a:gd name="f43" fmla="val 6752"/>
              <a:gd name="f44" fmla="val 9215"/>
              <a:gd name="f45" fmla="val 1347096"/>
              <a:gd name="f46" fmla="val 6910353"/>
              <a:gd name="f47" fmla="val 7720"/>
              <a:gd name="f48" fmla="val 10543"/>
              <a:gd name="f49" fmla="val 3974558"/>
              <a:gd name="f50" fmla="val 4542661"/>
              <a:gd name="f51" fmla="val 4360"/>
              <a:gd name="f52" fmla="val 5918"/>
              <a:gd name="f53" fmla="val 8804134"/>
              <a:gd name="f54" fmla="val 4345"/>
              <a:gd name="f55" fmla="val 9151131"/>
              <a:gd name="f56" fmla="val 4693"/>
              <a:gd name="f57" fmla="val 26177"/>
              <a:gd name="f58" fmla="val 5204520"/>
              <a:gd name="f59" fmla="val 1585770"/>
              <a:gd name="f60" fmla="val 6928"/>
              <a:gd name="f61" fmla="val 34899"/>
              <a:gd name="f62" fmla="val 4416628"/>
              <a:gd name="f63" fmla="val 686848"/>
              <a:gd name="f64" fmla="val 16478"/>
              <a:gd name="f65" fmla="val 39090"/>
              <a:gd name="f66" fmla="val 8257448"/>
              <a:gd name="f67" fmla="val 844866"/>
              <a:gd name="f68" fmla="val 28827"/>
              <a:gd name="f69" fmla="val 34751"/>
              <a:gd name="f70" fmla="val 387196"/>
              <a:gd name="f71" fmla="val 959901"/>
              <a:gd name="f72" fmla="val 34129"/>
              <a:gd name="f73" fmla="val 22954"/>
              <a:gd name="f74" fmla="val 4255042"/>
              <a:gd name="f75" fmla="val 41798"/>
              <a:gd name="f76" fmla="val 15354"/>
              <a:gd name="f77" fmla="val 1819082"/>
              <a:gd name="f78" fmla="val 1665090"/>
              <a:gd name="f79" fmla="val 38324"/>
              <a:gd name="f80" fmla="val 5426"/>
              <a:gd name="f81" fmla="val 891534"/>
              <a:gd name="f82" fmla="val 29078"/>
              <a:gd name="f83" fmla="val 3952"/>
              <a:gd name="f84" fmla="val 1091722"/>
              <a:gd name="f85" fmla="val 22141"/>
              <a:gd name="f86" fmla="val 4720"/>
              <a:gd name="f87" fmla="val 1061181"/>
              <a:gd name="f88" fmla="val 14000"/>
              <a:gd name="f89" fmla="val 5192"/>
              <a:gd name="f90" fmla="val 739161"/>
              <a:gd name="f91" fmla="val 4127"/>
              <a:gd name="f92" fmla="val 15789"/>
              <a:gd name="f93" fmla="val 9459261"/>
              <a:gd name="f94" fmla="val 711490"/>
              <a:gd name="f95" fmla="+- 0 0 -90"/>
              <a:gd name="f96" fmla="+- 0 0 -180"/>
              <a:gd name="f97" fmla="+- 0 0 -270"/>
              <a:gd name="f98" fmla="+- 0 0 -360"/>
              <a:gd name="f99" fmla="*/ f3 1 43200"/>
              <a:gd name="f100" fmla="*/ f4 1 43200"/>
              <a:gd name="f101" fmla="+- f6 0 f5"/>
              <a:gd name="f102" fmla="*/ f95 f0 1"/>
              <a:gd name="f103" fmla="*/ f96 f0 1"/>
              <a:gd name="f104" fmla="*/ f97 f0 1"/>
              <a:gd name="f105" fmla="*/ f98 f0 1"/>
              <a:gd name="f106" fmla="*/ f101 1 2"/>
              <a:gd name="f107" fmla="*/ f101 1 43200"/>
              <a:gd name="f108" fmla="*/ f101 2977 1"/>
              <a:gd name="f109" fmla="*/ f101 3262 1"/>
              <a:gd name="f110" fmla="*/ f101 17087 1"/>
              <a:gd name="f111" fmla="*/ f101 17337 1"/>
              <a:gd name="f112" fmla="*/ f101 67 1"/>
              <a:gd name="f113" fmla="*/ f101 21577 1"/>
              <a:gd name="f114" fmla="*/ f101 21582 1"/>
              <a:gd name="f115" fmla="*/ f101 1235 1"/>
              <a:gd name="f116" fmla="*/ f102 1 f2"/>
              <a:gd name="f117" fmla="*/ f103 1 f2"/>
              <a:gd name="f118" fmla="*/ f104 1 f2"/>
              <a:gd name="f119" fmla="*/ f105 1 f2"/>
              <a:gd name="f120" fmla="+- f5 f106 0"/>
              <a:gd name="f121" fmla="*/ f108 1 21600"/>
              <a:gd name="f122" fmla="*/ f109 1 21600"/>
              <a:gd name="f123" fmla="*/ f110 1 21600"/>
              <a:gd name="f124" fmla="*/ f111 1 21600"/>
              <a:gd name="f125" fmla="*/ f112 1 21600"/>
              <a:gd name="f126" fmla="*/ f113 1 21600"/>
              <a:gd name="f127" fmla="*/ f114 1 21600"/>
              <a:gd name="f128" fmla="*/ f115 1 21600"/>
              <a:gd name="f129" fmla="+- f116 0 f1"/>
              <a:gd name="f130" fmla="+- f117 0 f1"/>
              <a:gd name="f131" fmla="+- f118 0 f1"/>
              <a:gd name="f132" fmla="+- f119 0 f1"/>
              <a:gd name="f133" fmla="*/ f127 1 f107"/>
              <a:gd name="f134" fmla="*/ f120 1 f107"/>
              <a:gd name="f135" fmla="*/ f126 1 f107"/>
              <a:gd name="f136" fmla="*/ f125 1 f107"/>
              <a:gd name="f137" fmla="*/ f128 1 f107"/>
              <a:gd name="f138" fmla="*/ f121 1 f107"/>
              <a:gd name="f139" fmla="*/ f123 1 f107"/>
              <a:gd name="f140" fmla="*/ f122 1 f107"/>
              <a:gd name="f141" fmla="*/ f124 1 f107"/>
              <a:gd name="f142" fmla="*/ f138 f99 1"/>
              <a:gd name="f143" fmla="*/ f139 f99 1"/>
              <a:gd name="f144" fmla="*/ f141 f100 1"/>
              <a:gd name="f145" fmla="*/ f140 f100 1"/>
              <a:gd name="f146" fmla="*/ f133 f99 1"/>
              <a:gd name="f147" fmla="*/ f134 f100 1"/>
              <a:gd name="f148" fmla="*/ f134 f99 1"/>
              <a:gd name="f149" fmla="*/ f135 f100 1"/>
              <a:gd name="f150" fmla="*/ f136 f99 1"/>
              <a:gd name="f151" fmla="*/ f137 f100 1"/>
            </a:gdLst>
            <a:ahLst/>
            <a:cxnLst>
              <a:cxn ang="3cd4">
                <a:pos x="hc" y="t"/>
              </a:cxn>
              <a:cxn ang="0">
                <a:pos x="r" y="vc"/>
              </a:cxn>
              <a:cxn ang="cd4">
                <a:pos x="hc" y="b"/>
              </a:cxn>
              <a:cxn ang="cd2">
                <a:pos x="l" y="vc"/>
              </a:cxn>
              <a:cxn ang="f129">
                <a:pos x="f146" y="f147"/>
              </a:cxn>
              <a:cxn ang="f130">
                <a:pos x="f148" y="f149"/>
              </a:cxn>
              <a:cxn ang="f131">
                <a:pos x="f150" y="f147"/>
              </a:cxn>
              <a:cxn ang="f132">
                <a:pos x="f148" y="f151"/>
              </a:cxn>
            </a:cxnLst>
            <a:rect l="f142" t="f145" r="f143" b="f144"/>
            <a:pathLst>
              <a:path w="43200" h="43200">
                <a:moveTo>
                  <a:pt x="f20" y="f21"/>
                </a:moveTo>
                <a:arcTo wR="f22" hR="f23" stAng="f7" swAng="f24"/>
                <a:arcTo wR="f25" hR="f26" stAng="f8" swAng="f27"/>
                <a:arcTo wR="f28" hR="f29" stAng="f9" swAng="f30"/>
                <a:arcTo wR="f31" hR="f32" stAng="f10" swAng="f33"/>
                <a:arcTo wR="f25" hR="f34" stAng="f11" swAng="f35"/>
                <a:arcTo wR="f36" hR="f37" stAng="f12" swAng="f38"/>
                <a:arcTo wR="f39" hR="f40" stAng="f41" swAng="f42"/>
                <a:arcTo wR="f43" hR="f44" stAng="f45" swAng="f46"/>
                <a:arcTo wR="f47" hR="f48" stAng="f49" swAng="f50"/>
                <a:arcTo wR="f51" hR="f52" stAng="f13" swAng="f53"/>
                <a:arcTo wR="f54" hR="f29" stAng="f14" swAng="f55"/>
                <a:close/>
              </a:path>
              <a:path w="43200" h="43200" fill="none">
                <a:moveTo>
                  <a:pt x="f56" y="f57"/>
                </a:moveTo>
                <a:arcTo wR="f54" hR="f29" stAng="f58" swAng="f59"/>
                <a:moveTo>
                  <a:pt x="f60" y="f61"/>
                </a:moveTo>
                <a:arcTo wR="f51" hR="f52" stAng="f62" swAng="f63"/>
                <a:moveTo>
                  <a:pt x="f64" y="f65"/>
                </a:moveTo>
                <a:arcTo wR="f43" hR="f44" stAng="f66" swAng="f67"/>
                <a:moveTo>
                  <a:pt x="f68" y="f69"/>
                </a:moveTo>
                <a:arcTo wR="f43" hR="f44" stAng="f70" swAng="f71"/>
                <a:moveTo>
                  <a:pt x="f72" y="f73"/>
                </a:moveTo>
                <a:arcTo wR="f39" hR="f40" stAng="f15" swAng="f74"/>
                <a:moveTo>
                  <a:pt x="f75" y="f76"/>
                </a:moveTo>
                <a:arcTo wR="f25" hR="f34" stAng="f77" swAng="f78"/>
                <a:moveTo>
                  <a:pt x="f79" y="f80"/>
                </a:moveTo>
                <a:arcTo wR="f31" hR="f32" stAng="f16" swAng="f81"/>
                <a:moveTo>
                  <a:pt x="f82" y="f83"/>
                </a:moveTo>
                <a:arcTo wR="f31" hR="f32" stAng="f17" swAng="f84"/>
                <a:moveTo>
                  <a:pt x="f85" y="f86"/>
                </a:moveTo>
                <a:arcTo wR="f28" hR="f29" stAng="f18" swAng="f87"/>
                <a:moveTo>
                  <a:pt x="f88" y="f89"/>
                </a:moveTo>
                <a:arcTo wR="f22" hR="f23" stAng="f19" swAng="f90"/>
                <a:moveTo>
                  <a:pt x="f91" y="f92"/>
                </a:moveTo>
                <a:arcTo wR="f22" hR="f23" stAng="f93" swAng="f94"/>
              </a:path>
            </a:pathLst>
          </a:custGeom>
          <a:solidFill>
            <a:srgbClr val="4472C4"/>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0" i="0" u="none" strike="noStrike" kern="1200" cap="none" spc="0" baseline="0" dirty="0">
                <a:solidFill>
                  <a:srgbClr val="FFFFFF"/>
                </a:solidFill>
                <a:uFillTx/>
                <a:latin typeface="Calibri"/>
              </a:rPr>
              <a:t>Internet</a:t>
            </a:r>
          </a:p>
        </p:txBody>
      </p:sp>
      <p:sp>
        <p:nvSpPr>
          <p:cNvPr id="6" name="CuadroTexto 25">
            <a:extLst>
              <a:ext uri="{FF2B5EF4-FFF2-40B4-BE49-F238E27FC236}">
                <a16:creationId xmlns:a16="http://schemas.microsoft.com/office/drawing/2014/main" id="{982D16E7-3501-E781-5649-6E373BDBD7A4}"/>
              </a:ext>
            </a:extLst>
          </p:cNvPr>
          <p:cNvSpPr txBox="1"/>
          <p:nvPr/>
        </p:nvSpPr>
        <p:spPr>
          <a:xfrm>
            <a:off x="4504609" y="1788168"/>
            <a:ext cx="1382427" cy="246221"/>
          </a:xfrm>
          <a:prstGeom prst="rect">
            <a:avLst/>
          </a:prstGeom>
          <a:noFill/>
          <a:ln cap="flat">
            <a:noFill/>
          </a:ln>
        </p:spPr>
        <p:txBody>
          <a:bodyPr vert="horz" wrap="square" lIns="91440" tIns="45720" rIns="91440" bIns="45720" anchor="t" anchorCtr="1"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000" b="1" i="0" u="none" strike="noStrike" kern="0" cap="none" spc="0" baseline="0" dirty="0">
                <a:solidFill>
                  <a:srgbClr val="000000"/>
                </a:solidFill>
                <a:uFillTx/>
                <a:latin typeface="Calibri"/>
              </a:rPr>
              <a:t>Firewall</a:t>
            </a:r>
            <a:r>
              <a:rPr lang="es-ES" sz="1000" b="0" i="0" u="none" strike="noStrike" kern="0" cap="none" spc="0" baseline="0" dirty="0">
                <a:solidFill>
                  <a:srgbClr val="000000"/>
                </a:solidFill>
                <a:uFillTx/>
                <a:latin typeface="Calibri"/>
              </a:rPr>
              <a:t> </a:t>
            </a:r>
            <a:r>
              <a:rPr lang="es-ES" sz="1000" b="1" i="0" u="none" strike="noStrike" kern="0" cap="none" spc="0" baseline="0" dirty="0">
                <a:solidFill>
                  <a:srgbClr val="000000"/>
                </a:solidFill>
                <a:uFillTx/>
                <a:latin typeface="Calibri"/>
              </a:rPr>
              <a:t>IMI</a:t>
            </a:r>
          </a:p>
        </p:txBody>
      </p:sp>
      <p:sp>
        <p:nvSpPr>
          <p:cNvPr id="8" name="Rectángulo 24">
            <a:extLst>
              <a:ext uri="{FF2B5EF4-FFF2-40B4-BE49-F238E27FC236}">
                <a16:creationId xmlns:a16="http://schemas.microsoft.com/office/drawing/2014/main" id="{7AE8264B-2CA5-31C2-C060-7FE39014A06A}"/>
              </a:ext>
            </a:extLst>
          </p:cNvPr>
          <p:cNvSpPr/>
          <p:nvPr/>
        </p:nvSpPr>
        <p:spPr>
          <a:xfrm flipV="1">
            <a:off x="619923" y="2808025"/>
            <a:ext cx="10411008" cy="100418"/>
          </a:xfrm>
          <a:prstGeom prst="rect">
            <a:avLst/>
          </a:prstGeom>
          <a:solidFill>
            <a:srgbClr val="ED7D31"/>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cxnSp>
        <p:nvCxnSpPr>
          <p:cNvPr id="9" name="Conector recto 6">
            <a:extLst>
              <a:ext uri="{FF2B5EF4-FFF2-40B4-BE49-F238E27FC236}">
                <a16:creationId xmlns:a16="http://schemas.microsoft.com/office/drawing/2014/main" id="{CFBACBA8-C3A9-9444-4DB8-8A872C6E3721}"/>
              </a:ext>
            </a:extLst>
          </p:cNvPr>
          <p:cNvCxnSpPr>
            <a:cxnSpLocks/>
          </p:cNvCxnSpPr>
          <p:nvPr/>
        </p:nvCxnSpPr>
        <p:spPr>
          <a:xfrm flipV="1">
            <a:off x="6283118" y="2389059"/>
            <a:ext cx="0" cy="418966"/>
          </a:xfrm>
          <a:prstGeom prst="straightConnector1">
            <a:avLst/>
          </a:prstGeom>
          <a:noFill/>
          <a:ln w="6345" cap="flat">
            <a:solidFill>
              <a:srgbClr val="4472C4"/>
            </a:solidFill>
            <a:prstDash val="solid"/>
            <a:miter/>
          </a:ln>
        </p:spPr>
      </p:cxnSp>
      <p:pic>
        <p:nvPicPr>
          <p:cNvPr id="17" name="Imagen 39">
            <a:extLst>
              <a:ext uri="{FF2B5EF4-FFF2-40B4-BE49-F238E27FC236}">
                <a16:creationId xmlns:a16="http://schemas.microsoft.com/office/drawing/2014/main" id="{796393FA-F62B-0441-3EA9-BFB914659EB6}"/>
              </a:ext>
            </a:extLst>
          </p:cNvPr>
          <p:cNvPicPr>
            <a:picLocks noChangeAspect="1"/>
          </p:cNvPicPr>
          <p:nvPr/>
        </p:nvPicPr>
        <p:blipFill>
          <a:blip r:embed="rId3"/>
          <a:stretch>
            <a:fillRect/>
          </a:stretch>
        </p:blipFill>
        <p:spPr>
          <a:xfrm>
            <a:off x="523146" y="1909960"/>
            <a:ext cx="615468" cy="615468"/>
          </a:xfrm>
          <a:prstGeom prst="rect">
            <a:avLst/>
          </a:prstGeom>
          <a:noFill/>
          <a:ln cap="flat">
            <a:noFill/>
          </a:ln>
        </p:spPr>
      </p:pic>
      <p:cxnSp>
        <p:nvCxnSpPr>
          <p:cNvPr id="18" name="Conector recto 6">
            <a:extLst>
              <a:ext uri="{FF2B5EF4-FFF2-40B4-BE49-F238E27FC236}">
                <a16:creationId xmlns:a16="http://schemas.microsoft.com/office/drawing/2014/main" id="{DD7C7095-4DD3-5BD9-523B-5F933300C065}"/>
              </a:ext>
            </a:extLst>
          </p:cNvPr>
          <p:cNvCxnSpPr>
            <a:cxnSpLocks/>
          </p:cNvCxnSpPr>
          <p:nvPr/>
        </p:nvCxnSpPr>
        <p:spPr>
          <a:xfrm flipV="1">
            <a:off x="1018788" y="2485353"/>
            <a:ext cx="0" cy="331462"/>
          </a:xfrm>
          <a:prstGeom prst="straightConnector1">
            <a:avLst/>
          </a:prstGeom>
          <a:noFill/>
          <a:ln w="6345" cap="flat">
            <a:solidFill>
              <a:srgbClr val="4472C4"/>
            </a:solidFill>
            <a:prstDash val="solid"/>
            <a:miter/>
          </a:ln>
        </p:spPr>
      </p:cxnSp>
      <p:sp>
        <p:nvSpPr>
          <p:cNvPr id="21" name="CuadroTexto 26">
            <a:extLst>
              <a:ext uri="{FF2B5EF4-FFF2-40B4-BE49-F238E27FC236}">
                <a16:creationId xmlns:a16="http://schemas.microsoft.com/office/drawing/2014/main" id="{8348DE56-07FE-B528-DCE1-36DF1ED3F735}"/>
              </a:ext>
            </a:extLst>
          </p:cNvPr>
          <p:cNvSpPr txBox="1"/>
          <p:nvPr/>
        </p:nvSpPr>
        <p:spPr>
          <a:xfrm>
            <a:off x="2287494" y="2918023"/>
            <a:ext cx="505267" cy="230832"/>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i="0" u="none" strike="noStrike" kern="0" cap="none" spc="0" baseline="0" dirty="0">
                <a:solidFill>
                  <a:srgbClr val="000000"/>
                </a:solidFill>
                <a:uFillTx/>
                <a:latin typeface="Calibri"/>
              </a:rPr>
              <a:t>Switch</a:t>
            </a:r>
            <a:endParaRPr lang="es-ES" sz="1200" b="0" i="0" u="none" strike="noStrike" kern="1200" cap="none" spc="0" baseline="0" dirty="0">
              <a:solidFill>
                <a:srgbClr val="000000"/>
              </a:solidFill>
              <a:uFillTx/>
              <a:latin typeface="Calibri"/>
            </a:endParaRPr>
          </a:p>
        </p:txBody>
      </p:sp>
      <p:sp>
        <p:nvSpPr>
          <p:cNvPr id="25" name="CuadroTexto 26">
            <a:extLst>
              <a:ext uri="{FF2B5EF4-FFF2-40B4-BE49-F238E27FC236}">
                <a16:creationId xmlns:a16="http://schemas.microsoft.com/office/drawing/2014/main" id="{E3F9E3EB-9F4F-A5EC-489A-3C869DB5B1AF}"/>
              </a:ext>
            </a:extLst>
          </p:cNvPr>
          <p:cNvSpPr txBox="1"/>
          <p:nvPr/>
        </p:nvSpPr>
        <p:spPr>
          <a:xfrm>
            <a:off x="292389" y="5985182"/>
            <a:ext cx="943212" cy="36933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i="0" u="none" strike="noStrike" kern="0" cap="none" spc="0" baseline="0" dirty="0">
                <a:uFillTx/>
              </a:rPr>
              <a:t>Switch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i="0" u="none" strike="noStrike" kern="0" cap="none" spc="0" baseline="0" dirty="0">
                <a:uFillTx/>
              </a:rPr>
              <a:t>IE3200 #1</a:t>
            </a:r>
          </a:p>
        </p:txBody>
      </p:sp>
      <p:cxnSp>
        <p:nvCxnSpPr>
          <p:cNvPr id="26" name="Conector recto 6">
            <a:extLst>
              <a:ext uri="{FF2B5EF4-FFF2-40B4-BE49-F238E27FC236}">
                <a16:creationId xmlns:a16="http://schemas.microsoft.com/office/drawing/2014/main" id="{D915E29A-6953-0B70-2F9D-935DA2267CBC}"/>
              </a:ext>
            </a:extLst>
          </p:cNvPr>
          <p:cNvCxnSpPr>
            <a:cxnSpLocks/>
            <a:stCxn id="84" idx="0"/>
          </p:cNvCxnSpPr>
          <p:nvPr/>
        </p:nvCxnSpPr>
        <p:spPr>
          <a:xfrm flipV="1">
            <a:off x="928803" y="2903535"/>
            <a:ext cx="9234" cy="1265969"/>
          </a:xfrm>
          <a:prstGeom prst="straightConnector1">
            <a:avLst/>
          </a:prstGeom>
          <a:noFill/>
          <a:ln w="6345" cap="flat">
            <a:solidFill>
              <a:srgbClr val="4472C4"/>
            </a:solidFill>
            <a:prstDash val="solid"/>
            <a:miter/>
          </a:ln>
        </p:spPr>
      </p:cxnSp>
      <p:cxnSp>
        <p:nvCxnSpPr>
          <p:cNvPr id="27" name="Conector recto 6">
            <a:extLst>
              <a:ext uri="{FF2B5EF4-FFF2-40B4-BE49-F238E27FC236}">
                <a16:creationId xmlns:a16="http://schemas.microsoft.com/office/drawing/2014/main" id="{98B9360E-A8FC-53C8-9778-C6AB0E8D6306}"/>
              </a:ext>
            </a:extLst>
          </p:cNvPr>
          <p:cNvCxnSpPr>
            <a:cxnSpLocks/>
          </p:cNvCxnSpPr>
          <p:nvPr/>
        </p:nvCxnSpPr>
        <p:spPr>
          <a:xfrm flipH="1" flipV="1">
            <a:off x="1324348" y="2909172"/>
            <a:ext cx="12118" cy="2513171"/>
          </a:xfrm>
          <a:prstGeom prst="straightConnector1">
            <a:avLst/>
          </a:prstGeom>
          <a:noFill/>
          <a:ln w="6345" cap="flat">
            <a:solidFill>
              <a:srgbClr val="4472C4"/>
            </a:solidFill>
            <a:prstDash val="solid"/>
            <a:miter/>
          </a:ln>
        </p:spPr>
      </p:cxnSp>
      <p:pic>
        <p:nvPicPr>
          <p:cNvPr id="31" name="Picture 2">
            <a:extLst>
              <a:ext uri="{FF2B5EF4-FFF2-40B4-BE49-F238E27FC236}">
                <a16:creationId xmlns:a16="http://schemas.microsoft.com/office/drawing/2014/main" id="{92D462B6-A9D6-E628-C096-1E2DC73F8346}"/>
              </a:ext>
            </a:extLst>
          </p:cNvPr>
          <p:cNvPicPr>
            <a:picLocks noChangeAspect="1"/>
          </p:cNvPicPr>
          <p:nvPr/>
        </p:nvPicPr>
        <p:blipFill>
          <a:blip r:embed="rId4"/>
          <a:stretch>
            <a:fillRect/>
          </a:stretch>
        </p:blipFill>
        <p:spPr>
          <a:xfrm>
            <a:off x="2469082" y="5059427"/>
            <a:ext cx="876086" cy="725832"/>
          </a:xfrm>
          <a:prstGeom prst="rect">
            <a:avLst/>
          </a:prstGeom>
          <a:noFill/>
          <a:ln cap="flat">
            <a:noFill/>
          </a:ln>
        </p:spPr>
      </p:pic>
      <p:sp>
        <p:nvSpPr>
          <p:cNvPr id="33" name="CuadroTexto 26">
            <a:extLst>
              <a:ext uri="{FF2B5EF4-FFF2-40B4-BE49-F238E27FC236}">
                <a16:creationId xmlns:a16="http://schemas.microsoft.com/office/drawing/2014/main" id="{DCD9F9AF-3E6A-C418-6F59-3C3A8F5E4858}"/>
              </a:ext>
            </a:extLst>
          </p:cNvPr>
          <p:cNvSpPr txBox="1"/>
          <p:nvPr/>
        </p:nvSpPr>
        <p:spPr>
          <a:xfrm>
            <a:off x="1546804" y="5923521"/>
            <a:ext cx="566181" cy="50783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i="0" u="none" strike="noStrike" kern="0" cap="none" spc="0" baseline="0" dirty="0">
                <a:uFillTx/>
              </a:rPr>
              <a:t>RSU #1</a:t>
            </a:r>
          </a:p>
          <a:p>
            <a:pPr>
              <a:defRPr sz="1800" b="0" i="0" u="none" strike="noStrike" kern="0" cap="none" spc="0" baseline="0">
                <a:solidFill>
                  <a:srgbClr val="000000"/>
                </a:solidFill>
                <a:uFillTx/>
              </a:defRPr>
            </a:pPr>
            <a:r>
              <a:rPr lang="es-ES" sz="900" b="1" i="0" u="none" strike="noStrike" kern="0" cap="none" spc="0" baseline="0" dirty="0">
                <a:uFillTx/>
              </a:rPr>
              <a:t>802.11p</a:t>
            </a:r>
          </a:p>
          <a:p>
            <a:pPr>
              <a:defRPr sz="1800" b="0" i="0" u="none" strike="noStrike" kern="0" cap="none" spc="0" baseline="0">
                <a:solidFill>
                  <a:srgbClr val="000000"/>
                </a:solidFill>
                <a:uFillTx/>
              </a:defRPr>
            </a:pPr>
            <a:endParaRPr lang="en-US" sz="900" dirty="0"/>
          </a:p>
        </p:txBody>
      </p:sp>
      <p:sp>
        <p:nvSpPr>
          <p:cNvPr id="34" name="CuadroTexto 26">
            <a:extLst>
              <a:ext uri="{FF2B5EF4-FFF2-40B4-BE49-F238E27FC236}">
                <a16:creationId xmlns:a16="http://schemas.microsoft.com/office/drawing/2014/main" id="{699CCB16-AAFD-F3BE-4F14-E452AACB6287}"/>
              </a:ext>
            </a:extLst>
          </p:cNvPr>
          <p:cNvSpPr txBox="1"/>
          <p:nvPr/>
        </p:nvSpPr>
        <p:spPr>
          <a:xfrm>
            <a:off x="2390166" y="5928899"/>
            <a:ext cx="723275" cy="50783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i="0" u="none" strike="noStrike" kern="0" cap="none" spc="0" baseline="0" dirty="0">
                <a:uFillTx/>
              </a:rPr>
              <a:t>Computing</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i="0" u="none" strike="noStrike" kern="0" cap="none" spc="0" baseline="0" dirty="0">
                <a:uFillTx/>
              </a:rPr>
              <a:t>ODROID #1</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900" b="0" i="0" u="none" strike="noStrike" kern="1200" cap="none" spc="0" baseline="0" dirty="0">
              <a:uFillTx/>
            </a:endParaRPr>
          </a:p>
        </p:txBody>
      </p:sp>
      <p:sp>
        <p:nvSpPr>
          <p:cNvPr id="37" name="Rectángulo 34">
            <a:extLst>
              <a:ext uri="{FF2B5EF4-FFF2-40B4-BE49-F238E27FC236}">
                <a16:creationId xmlns:a16="http://schemas.microsoft.com/office/drawing/2014/main" id="{2F14C1E0-9631-1841-30B0-4EEB1FB248BB}"/>
              </a:ext>
            </a:extLst>
          </p:cNvPr>
          <p:cNvSpPr/>
          <p:nvPr/>
        </p:nvSpPr>
        <p:spPr>
          <a:xfrm flipV="1">
            <a:off x="1497554" y="4454368"/>
            <a:ext cx="1641101" cy="74258"/>
          </a:xfrm>
          <a:prstGeom prst="rect">
            <a:avLst/>
          </a:prstGeom>
          <a:solidFill>
            <a:srgbClr val="8FAADC"/>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sp>
        <p:nvSpPr>
          <p:cNvPr id="38" name="Rectángulo 40">
            <a:extLst>
              <a:ext uri="{FF2B5EF4-FFF2-40B4-BE49-F238E27FC236}">
                <a16:creationId xmlns:a16="http://schemas.microsoft.com/office/drawing/2014/main" id="{F49D134F-C1D0-205B-049F-739E64DD5E5A}"/>
              </a:ext>
            </a:extLst>
          </p:cNvPr>
          <p:cNvSpPr/>
          <p:nvPr/>
        </p:nvSpPr>
        <p:spPr>
          <a:xfrm flipV="1">
            <a:off x="1497554" y="4677673"/>
            <a:ext cx="1641101" cy="89739"/>
          </a:xfrm>
          <a:prstGeom prst="rect">
            <a:avLst/>
          </a:prstGeom>
          <a:solidFill>
            <a:srgbClr val="FFD966"/>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cxnSp>
        <p:nvCxnSpPr>
          <p:cNvPr id="41" name="Conector recto 6">
            <a:extLst>
              <a:ext uri="{FF2B5EF4-FFF2-40B4-BE49-F238E27FC236}">
                <a16:creationId xmlns:a16="http://schemas.microsoft.com/office/drawing/2014/main" id="{77AAD3BE-CCE6-66A1-BC0E-FB3E0BAE65C7}"/>
              </a:ext>
            </a:extLst>
          </p:cNvPr>
          <p:cNvCxnSpPr>
            <a:cxnSpLocks/>
          </p:cNvCxnSpPr>
          <p:nvPr/>
        </p:nvCxnSpPr>
        <p:spPr>
          <a:xfrm flipV="1">
            <a:off x="2046121" y="4528617"/>
            <a:ext cx="0" cy="785310"/>
          </a:xfrm>
          <a:prstGeom prst="straightConnector1">
            <a:avLst/>
          </a:prstGeom>
          <a:noFill/>
          <a:ln w="6345" cap="flat">
            <a:solidFill>
              <a:srgbClr val="4472C4"/>
            </a:solidFill>
            <a:prstDash val="solid"/>
            <a:miter/>
          </a:ln>
        </p:spPr>
      </p:cxnSp>
      <p:cxnSp>
        <p:nvCxnSpPr>
          <p:cNvPr id="42" name="Conector recto 6">
            <a:extLst>
              <a:ext uri="{FF2B5EF4-FFF2-40B4-BE49-F238E27FC236}">
                <a16:creationId xmlns:a16="http://schemas.microsoft.com/office/drawing/2014/main" id="{EF54659F-6B10-43D9-4152-3A61F7515F95}"/>
              </a:ext>
            </a:extLst>
          </p:cNvPr>
          <p:cNvCxnSpPr/>
          <p:nvPr/>
        </p:nvCxnSpPr>
        <p:spPr>
          <a:xfrm flipH="1" flipV="1">
            <a:off x="2900906" y="4647007"/>
            <a:ext cx="2670" cy="707745"/>
          </a:xfrm>
          <a:prstGeom prst="straightConnector1">
            <a:avLst/>
          </a:prstGeom>
          <a:noFill/>
          <a:ln w="6345" cap="flat">
            <a:solidFill>
              <a:srgbClr val="4472C4"/>
            </a:solidFill>
            <a:prstDash val="solid"/>
            <a:miter/>
          </a:ln>
        </p:spPr>
      </p:cxnSp>
      <p:sp>
        <p:nvSpPr>
          <p:cNvPr id="43" name="Rectángulo 34">
            <a:extLst>
              <a:ext uri="{FF2B5EF4-FFF2-40B4-BE49-F238E27FC236}">
                <a16:creationId xmlns:a16="http://schemas.microsoft.com/office/drawing/2014/main" id="{FAA9C168-DD86-4688-880B-FDF4170D2B58}"/>
              </a:ext>
            </a:extLst>
          </p:cNvPr>
          <p:cNvSpPr/>
          <p:nvPr/>
        </p:nvSpPr>
        <p:spPr>
          <a:xfrm flipV="1">
            <a:off x="1497554" y="4566556"/>
            <a:ext cx="1641101" cy="74258"/>
          </a:xfrm>
          <a:prstGeom prst="rect">
            <a:avLst/>
          </a:prstGeom>
          <a:solidFill>
            <a:srgbClr val="FFE699"/>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cxnSp>
        <p:nvCxnSpPr>
          <p:cNvPr id="46" name="Conector recto 6">
            <a:extLst>
              <a:ext uri="{FF2B5EF4-FFF2-40B4-BE49-F238E27FC236}">
                <a16:creationId xmlns:a16="http://schemas.microsoft.com/office/drawing/2014/main" id="{A3A59580-2B38-C671-DFA1-306E3AA6B699}"/>
              </a:ext>
            </a:extLst>
          </p:cNvPr>
          <p:cNvCxnSpPr>
            <a:cxnSpLocks/>
          </p:cNvCxnSpPr>
          <p:nvPr/>
        </p:nvCxnSpPr>
        <p:spPr>
          <a:xfrm flipV="1">
            <a:off x="6011790" y="2926793"/>
            <a:ext cx="0" cy="777112"/>
          </a:xfrm>
          <a:prstGeom prst="straightConnector1">
            <a:avLst/>
          </a:prstGeom>
          <a:noFill/>
          <a:ln w="6345" cap="flat">
            <a:solidFill>
              <a:srgbClr val="4472C4"/>
            </a:solidFill>
            <a:prstDash val="solid"/>
            <a:miter/>
          </a:ln>
        </p:spPr>
      </p:cxnSp>
      <p:cxnSp>
        <p:nvCxnSpPr>
          <p:cNvPr id="47" name="Conector recto 6">
            <a:extLst>
              <a:ext uri="{FF2B5EF4-FFF2-40B4-BE49-F238E27FC236}">
                <a16:creationId xmlns:a16="http://schemas.microsoft.com/office/drawing/2014/main" id="{5616FC82-47A7-178B-5885-9C66449F91A3}"/>
              </a:ext>
            </a:extLst>
          </p:cNvPr>
          <p:cNvCxnSpPr>
            <a:cxnSpLocks/>
          </p:cNvCxnSpPr>
          <p:nvPr/>
        </p:nvCxnSpPr>
        <p:spPr>
          <a:xfrm flipH="1" flipV="1">
            <a:off x="4685496" y="2912693"/>
            <a:ext cx="291" cy="2480306"/>
          </a:xfrm>
          <a:prstGeom prst="straightConnector1">
            <a:avLst/>
          </a:prstGeom>
          <a:noFill/>
          <a:ln w="6345" cap="flat">
            <a:solidFill>
              <a:srgbClr val="4472C4"/>
            </a:solidFill>
            <a:prstDash val="solid"/>
            <a:miter/>
          </a:ln>
        </p:spPr>
      </p:cxnSp>
      <p:pic>
        <p:nvPicPr>
          <p:cNvPr id="49" name="Picture 2">
            <a:extLst>
              <a:ext uri="{FF2B5EF4-FFF2-40B4-BE49-F238E27FC236}">
                <a16:creationId xmlns:a16="http://schemas.microsoft.com/office/drawing/2014/main" id="{FF2096E1-6DFD-A407-1234-68961C95CA4E}"/>
              </a:ext>
            </a:extLst>
          </p:cNvPr>
          <p:cNvPicPr>
            <a:picLocks noChangeAspect="1"/>
          </p:cNvPicPr>
          <p:nvPr/>
        </p:nvPicPr>
        <p:blipFill>
          <a:blip r:embed="rId4"/>
          <a:stretch>
            <a:fillRect/>
          </a:stretch>
        </p:blipFill>
        <p:spPr>
          <a:xfrm>
            <a:off x="5804954" y="5032433"/>
            <a:ext cx="876086" cy="725832"/>
          </a:xfrm>
          <a:prstGeom prst="rect">
            <a:avLst/>
          </a:prstGeom>
          <a:noFill/>
          <a:ln cap="flat">
            <a:noFill/>
          </a:ln>
        </p:spPr>
      </p:pic>
      <p:sp>
        <p:nvSpPr>
          <p:cNvPr id="55" name="Rectángulo 34">
            <a:extLst>
              <a:ext uri="{FF2B5EF4-FFF2-40B4-BE49-F238E27FC236}">
                <a16:creationId xmlns:a16="http://schemas.microsoft.com/office/drawing/2014/main" id="{FDEA8B53-B2BA-F754-01EA-A1135E18CB9F}"/>
              </a:ext>
            </a:extLst>
          </p:cNvPr>
          <p:cNvSpPr/>
          <p:nvPr/>
        </p:nvSpPr>
        <p:spPr>
          <a:xfrm flipV="1">
            <a:off x="4834757" y="4460238"/>
            <a:ext cx="1641101" cy="74258"/>
          </a:xfrm>
          <a:prstGeom prst="rect">
            <a:avLst/>
          </a:prstGeom>
          <a:solidFill>
            <a:srgbClr val="8FAADC"/>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sp>
        <p:nvSpPr>
          <p:cNvPr id="56" name="Rectángulo 40">
            <a:extLst>
              <a:ext uri="{FF2B5EF4-FFF2-40B4-BE49-F238E27FC236}">
                <a16:creationId xmlns:a16="http://schemas.microsoft.com/office/drawing/2014/main" id="{17CBDB87-1FC2-C39E-B866-C0A1D8BA164A}"/>
              </a:ext>
            </a:extLst>
          </p:cNvPr>
          <p:cNvSpPr/>
          <p:nvPr/>
        </p:nvSpPr>
        <p:spPr>
          <a:xfrm flipV="1">
            <a:off x="4834757" y="4683553"/>
            <a:ext cx="1641101" cy="89739"/>
          </a:xfrm>
          <a:prstGeom prst="rect">
            <a:avLst/>
          </a:prstGeom>
          <a:solidFill>
            <a:srgbClr val="FFD966"/>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cxnSp>
        <p:nvCxnSpPr>
          <p:cNvPr id="59" name="Conector recto 6">
            <a:extLst>
              <a:ext uri="{FF2B5EF4-FFF2-40B4-BE49-F238E27FC236}">
                <a16:creationId xmlns:a16="http://schemas.microsoft.com/office/drawing/2014/main" id="{FED0CE65-C23B-3C23-3CC8-0BC79FB8C0A6}"/>
              </a:ext>
            </a:extLst>
          </p:cNvPr>
          <p:cNvCxnSpPr/>
          <p:nvPr/>
        </p:nvCxnSpPr>
        <p:spPr>
          <a:xfrm flipV="1">
            <a:off x="5383315" y="4534497"/>
            <a:ext cx="0" cy="590135"/>
          </a:xfrm>
          <a:prstGeom prst="straightConnector1">
            <a:avLst/>
          </a:prstGeom>
          <a:noFill/>
          <a:ln w="6345" cap="flat">
            <a:solidFill>
              <a:srgbClr val="4472C4"/>
            </a:solidFill>
            <a:prstDash val="solid"/>
            <a:miter/>
          </a:ln>
        </p:spPr>
      </p:cxnSp>
      <p:cxnSp>
        <p:nvCxnSpPr>
          <p:cNvPr id="60" name="Conector recto 6">
            <a:extLst>
              <a:ext uri="{FF2B5EF4-FFF2-40B4-BE49-F238E27FC236}">
                <a16:creationId xmlns:a16="http://schemas.microsoft.com/office/drawing/2014/main" id="{ECD0E7C7-9098-DE9F-EEC0-41502E14E8F5}"/>
              </a:ext>
            </a:extLst>
          </p:cNvPr>
          <p:cNvCxnSpPr/>
          <p:nvPr/>
        </p:nvCxnSpPr>
        <p:spPr>
          <a:xfrm flipH="1" flipV="1">
            <a:off x="6255148" y="4547502"/>
            <a:ext cx="2661" cy="707755"/>
          </a:xfrm>
          <a:prstGeom prst="straightConnector1">
            <a:avLst/>
          </a:prstGeom>
          <a:noFill/>
          <a:ln w="6345" cap="flat">
            <a:solidFill>
              <a:srgbClr val="4472C4"/>
            </a:solidFill>
            <a:prstDash val="solid"/>
            <a:miter/>
          </a:ln>
        </p:spPr>
      </p:cxnSp>
      <p:sp>
        <p:nvSpPr>
          <p:cNvPr id="61" name="Rectángulo 34">
            <a:extLst>
              <a:ext uri="{FF2B5EF4-FFF2-40B4-BE49-F238E27FC236}">
                <a16:creationId xmlns:a16="http://schemas.microsoft.com/office/drawing/2014/main" id="{251395A3-ED91-999E-0878-7F909CA334AE}"/>
              </a:ext>
            </a:extLst>
          </p:cNvPr>
          <p:cNvSpPr/>
          <p:nvPr/>
        </p:nvSpPr>
        <p:spPr>
          <a:xfrm flipV="1">
            <a:off x="4834757" y="4572426"/>
            <a:ext cx="1641101" cy="74258"/>
          </a:xfrm>
          <a:prstGeom prst="rect">
            <a:avLst/>
          </a:prstGeom>
          <a:solidFill>
            <a:srgbClr val="FFE699"/>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sp>
        <p:nvSpPr>
          <p:cNvPr id="62" name="CuadroTexto 26">
            <a:extLst>
              <a:ext uri="{FF2B5EF4-FFF2-40B4-BE49-F238E27FC236}">
                <a16:creationId xmlns:a16="http://schemas.microsoft.com/office/drawing/2014/main" id="{A8A6D010-E73A-F926-D70D-5F47124002F7}"/>
              </a:ext>
            </a:extLst>
          </p:cNvPr>
          <p:cNvSpPr txBox="1"/>
          <p:nvPr/>
        </p:nvSpPr>
        <p:spPr>
          <a:xfrm>
            <a:off x="4831673" y="3060368"/>
            <a:ext cx="1002356" cy="36933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i="0" u="none" strike="noStrike" kern="0" cap="none" spc="0" baseline="0" dirty="0">
                <a:uFillTx/>
              </a:rPr>
              <a:t>Sensor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i="0" u="none" strike="noStrike" kern="0" cap="none" spc="0" baseline="0" dirty="0">
                <a:uFillTx/>
              </a:rPr>
              <a:t>IC3000  #2</a:t>
            </a:r>
          </a:p>
        </p:txBody>
      </p:sp>
      <p:cxnSp>
        <p:nvCxnSpPr>
          <p:cNvPr id="64" name="Conector recto 6">
            <a:extLst>
              <a:ext uri="{FF2B5EF4-FFF2-40B4-BE49-F238E27FC236}">
                <a16:creationId xmlns:a16="http://schemas.microsoft.com/office/drawing/2014/main" id="{52BF6A88-9092-315C-FD8A-E0AD40878EC4}"/>
              </a:ext>
            </a:extLst>
          </p:cNvPr>
          <p:cNvCxnSpPr/>
          <p:nvPr/>
        </p:nvCxnSpPr>
        <p:spPr>
          <a:xfrm flipV="1">
            <a:off x="3600344" y="2926793"/>
            <a:ext cx="0" cy="369518"/>
          </a:xfrm>
          <a:prstGeom prst="straightConnector1">
            <a:avLst/>
          </a:prstGeom>
          <a:noFill/>
          <a:ln w="6345" cap="flat">
            <a:solidFill>
              <a:srgbClr val="4472C4"/>
            </a:solidFill>
            <a:prstDash val="solid"/>
            <a:miter/>
          </a:ln>
        </p:spPr>
      </p:cxnSp>
      <p:pic>
        <p:nvPicPr>
          <p:cNvPr id="65" name="Imagen 222">
            <a:extLst>
              <a:ext uri="{FF2B5EF4-FFF2-40B4-BE49-F238E27FC236}">
                <a16:creationId xmlns:a16="http://schemas.microsoft.com/office/drawing/2014/main" id="{E3785B79-2B87-06B2-58F5-B067ED54F1BB}"/>
              </a:ext>
            </a:extLst>
          </p:cNvPr>
          <p:cNvPicPr>
            <a:picLocks noChangeAspect="1"/>
          </p:cNvPicPr>
          <p:nvPr/>
        </p:nvPicPr>
        <p:blipFill>
          <a:blip r:embed="rId3"/>
          <a:stretch>
            <a:fillRect/>
          </a:stretch>
        </p:blipFill>
        <p:spPr>
          <a:xfrm>
            <a:off x="1296307" y="1898000"/>
            <a:ext cx="645567" cy="645567"/>
          </a:xfrm>
          <a:prstGeom prst="rect">
            <a:avLst/>
          </a:prstGeom>
          <a:noFill/>
          <a:ln cap="flat">
            <a:noFill/>
          </a:ln>
        </p:spPr>
      </p:pic>
      <p:cxnSp>
        <p:nvCxnSpPr>
          <p:cNvPr id="68" name="Conector recto 6">
            <a:extLst>
              <a:ext uri="{FF2B5EF4-FFF2-40B4-BE49-F238E27FC236}">
                <a16:creationId xmlns:a16="http://schemas.microsoft.com/office/drawing/2014/main" id="{5B284980-1E0B-3841-4020-DC9474C61EA4}"/>
              </a:ext>
            </a:extLst>
          </p:cNvPr>
          <p:cNvCxnSpPr/>
          <p:nvPr/>
        </p:nvCxnSpPr>
        <p:spPr>
          <a:xfrm flipV="1">
            <a:off x="7430954" y="2412023"/>
            <a:ext cx="6941" cy="341656"/>
          </a:xfrm>
          <a:prstGeom prst="straightConnector1">
            <a:avLst/>
          </a:prstGeom>
          <a:noFill/>
          <a:ln w="6345" cap="flat">
            <a:solidFill>
              <a:srgbClr val="4472C4"/>
            </a:solidFill>
            <a:prstDash val="solid"/>
            <a:miter/>
          </a:ln>
        </p:spPr>
      </p:cxnSp>
      <p:sp>
        <p:nvSpPr>
          <p:cNvPr id="71" name="Rectangle 62">
            <a:extLst>
              <a:ext uri="{FF2B5EF4-FFF2-40B4-BE49-F238E27FC236}">
                <a16:creationId xmlns:a16="http://schemas.microsoft.com/office/drawing/2014/main" id="{55A156AC-1E11-9584-E2C1-FF316A9AD816}"/>
              </a:ext>
            </a:extLst>
          </p:cNvPr>
          <p:cNvSpPr/>
          <p:nvPr/>
        </p:nvSpPr>
        <p:spPr>
          <a:xfrm>
            <a:off x="8293775" y="4154076"/>
            <a:ext cx="3265995" cy="1888672"/>
          </a:xfrm>
          <a:prstGeom prst="rect">
            <a:avLst/>
          </a:prstGeom>
          <a:solidFill>
            <a:srgbClr val="DAE3F3"/>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900" b="0" i="0" u="none" strike="noStrike" kern="1200" cap="none" spc="0" baseline="0">
              <a:solidFill>
                <a:srgbClr val="FFFFFF"/>
              </a:solidFill>
              <a:uFillTx/>
              <a:latin typeface="Calibri"/>
            </a:endParaRPr>
          </a:p>
        </p:txBody>
      </p:sp>
      <p:sp>
        <p:nvSpPr>
          <p:cNvPr id="72" name="Rectangle 63">
            <a:extLst>
              <a:ext uri="{FF2B5EF4-FFF2-40B4-BE49-F238E27FC236}">
                <a16:creationId xmlns:a16="http://schemas.microsoft.com/office/drawing/2014/main" id="{1EB2E1DC-F2E7-062F-2704-8147354DFB09}"/>
              </a:ext>
            </a:extLst>
          </p:cNvPr>
          <p:cNvSpPr/>
          <p:nvPr/>
        </p:nvSpPr>
        <p:spPr>
          <a:xfrm>
            <a:off x="8370632" y="4739821"/>
            <a:ext cx="1636258" cy="265779"/>
          </a:xfrm>
          <a:prstGeom prst="rect">
            <a:avLst/>
          </a:prstGeom>
          <a:solidFill>
            <a:srgbClr val="FFFFFF"/>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1" i="0" u="none" strike="noStrike" kern="1200" cap="none" spc="0" baseline="0" dirty="0">
                <a:solidFill>
                  <a:srgbClr val="000000"/>
                </a:solidFill>
                <a:uFillTx/>
                <a:latin typeface="Calibri"/>
              </a:rPr>
              <a:t>K8s Master VM</a:t>
            </a:r>
          </a:p>
        </p:txBody>
      </p:sp>
      <p:sp>
        <p:nvSpPr>
          <p:cNvPr id="73" name="TextBox 64">
            <a:extLst>
              <a:ext uri="{FF2B5EF4-FFF2-40B4-BE49-F238E27FC236}">
                <a16:creationId xmlns:a16="http://schemas.microsoft.com/office/drawing/2014/main" id="{86638341-9F41-9466-EA33-56E13120DE87}"/>
              </a:ext>
            </a:extLst>
          </p:cNvPr>
          <p:cNvSpPr txBox="1"/>
          <p:nvPr/>
        </p:nvSpPr>
        <p:spPr>
          <a:xfrm>
            <a:off x="8291543" y="4480574"/>
            <a:ext cx="2105540" cy="24622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1" i="0" u="none" strike="noStrike" kern="1200" cap="none" spc="0" baseline="0" dirty="0">
                <a:uFillTx/>
                <a:latin typeface="Calibri"/>
              </a:rPr>
              <a:t>Pledger Kubernetes @i2CAT</a:t>
            </a:r>
          </a:p>
        </p:txBody>
      </p:sp>
      <p:sp>
        <p:nvSpPr>
          <p:cNvPr id="74" name="Rectangle 71">
            <a:extLst>
              <a:ext uri="{FF2B5EF4-FFF2-40B4-BE49-F238E27FC236}">
                <a16:creationId xmlns:a16="http://schemas.microsoft.com/office/drawing/2014/main" id="{9A9FFEC3-FAFA-C01D-7D5A-C704E67A774F}"/>
              </a:ext>
            </a:extLst>
          </p:cNvPr>
          <p:cNvSpPr/>
          <p:nvPr/>
        </p:nvSpPr>
        <p:spPr>
          <a:xfrm>
            <a:off x="8377462" y="5028959"/>
            <a:ext cx="1636259" cy="265779"/>
          </a:xfrm>
          <a:prstGeom prst="rect">
            <a:avLst/>
          </a:prstGeom>
          <a:solidFill>
            <a:srgbClr val="FFFFFF"/>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1" i="0" u="none" strike="noStrike" kern="1200" cap="none" spc="0" baseline="0" dirty="0">
                <a:solidFill>
                  <a:srgbClr val="000000"/>
                </a:solidFill>
                <a:uFillTx/>
                <a:latin typeface="Calibri"/>
              </a:rPr>
              <a:t>K8s Worker#1</a:t>
            </a:r>
          </a:p>
        </p:txBody>
      </p:sp>
      <p:sp>
        <p:nvSpPr>
          <p:cNvPr id="75" name="Rectangle 76">
            <a:extLst>
              <a:ext uri="{FF2B5EF4-FFF2-40B4-BE49-F238E27FC236}">
                <a16:creationId xmlns:a16="http://schemas.microsoft.com/office/drawing/2014/main" id="{A466259E-B933-2597-A964-E363AE44DCE6}"/>
              </a:ext>
            </a:extLst>
          </p:cNvPr>
          <p:cNvSpPr/>
          <p:nvPr/>
        </p:nvSpPr>
        <p:spPr>
          <a:xfrm>
            <a:off x="8365720" y="5336199"/>
            <a:ext cx="1648002" cy="265779"/>
          </a:xfrm>
          <a:prstGeom prst="rect">
            <a:avLst/>
          </a:prstGeom>
          <a:solidFill>
            <a:srgbClr val="FFFFFF"/>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1" i="0" u="none" strike="noStrike" kern="1200" cap="none" spc="0" baseline="0" dirty="0">
                <a:solidFill>
                  <a:srgbClr val="000000"/>
                </a:solidFill>
                <a:uFillTx/>
                <a:latin typeface="Calibri"/>
              </a:rPr>
              <a:t>K8s Worker#2</a:t>
            </a:r>
          </a:p>
        </p:txBody>
      </p:sp>
      <p:sp>
        <p:nvSpPr>
          <p:cNvPr id="76" name="Rectangle 78">
            <a:extLst>
              <a:ext uri="{FF2B5EF4-FFF2-40B4-BE49-F238E27FC236}">
                <a16:creationId xmlns:a16="http://schemas.microsoft.com/office/drawing/2014/main" id="{4B3C378B-BF0A-73EE-FCC0-C01602C6AC96}"/>
              </a:ext>
            </a:extLst>
          </p:cNvPr>
          <p:cNvSpPr/>
          <p:nvPr/>
        </p:nvSpPr>
        <p:spPr>
          <a:xfrm>
            <a:off x="8368860" y="5657743"/>
            <a:ext cx="1644861" cy="265779"/>
          </a:xfrm>
          <a:prstGeom prst="rect">
            <a:avLst/>
          </a:prstGeom>
          <a:solidFill>
            <a:srgbClr val="FFFFFF"/>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1" i="0" u="none" strike="noStrike" kern="1200" cap="none" spc="0" baseline="0" dirty="0">
                <a:solidFill>
                  <a:srgbClr val="000000"/>
                </a:solidFill>
                <a:uFillTx/>
                <a:latin typeface="Calibri"/>
              </a:rPr>
              <a:t>K8s Worker#3</a:t>
            </a:r>
          </a:p>
        </p:txBody>
      </p:sp>
      <p:sp>
        <p:nvSpPr>
          <p:cNvPr id="77" name="TextBox 54">
            <a:extLst>
              <a:ext uri="{FF2B5EF4-FFF2-40B4-BE49-F238E27FC236}">
                <a16:creationId xmlns:a16="http://schemas.microsoft.com/office/drawing/2014/main" id="{96E1E1E5-B5A5-E6FB-1B85-BEDD7DAE7524}"/>
              </a:ext>
            </a:extLst>
          </p:cNvPr>
          <p:cNvSpPr txBox="1"/>
          <p:nvPr/>
        </p:nvSpPr>
        <p:spPr>
          <a:xfrm>
            <a:off x="9232982" y="3310969"/>
            <a:ext cx="1164101" cy="36933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1" i="0" u="none" strike="noStrike" kern="1200" cap="none" spc="0" baseline="0" dirty="0">
                <a:uFillTx/>
                <a:latin typeface="Calibri"/>
              </a:rPr>
              <a:t>Pledger Edge Server</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900" i="0" u="none" strike="noStrike" kern="1200" cap="none" spc="0" baseline="0" dirty="0">
              <a:uFillTx/>
              <a:latin typeface="Calibri"/>
            </a:endParaRPr>
          </a:p>
        </p:txBody>
      </p:sp>
      <p:cxnSp>
        <p:nvCxnSpPr>
          <p:cNvPr id="81" name="Conector recto 6">
            <a:extLst>
              <a:ext uri="{FF2B5EF4-FFF2-40B4-BE49-F238E27FC236}">
                <a16:creationId xmlns:a16="http://schemas.microsoft.com/office/drawing/2014/main" id="{F52FA43A-7CDC-3B34-AB50-3883B003A902}"/>
              </a:ext>
            </a:extLst>
          </p:cNvPr>
          <p:cNvCxnSpPr>
            <a:cxnSpLocks/>
          </p:cNvCxnSpPr>
          <p:nvPr/>
        </p:nvCxnSpPr>
        <p:spPr>
          <a:xfrm flipV="1">
            <a:off x="1597233" y="2485353"/>
            <a:ext cx="0" cy="267006"/>
          </a:xfrm>
          <a:prstGeom prst="straightConnector1">
            <a:avLst/>
          </a:prstGeom>
          <a:noFill/>
          <a:ln w="6345" cap="flat">
            <a:solidFill>
              <a:srgbClr val="4472C4"/>
            </a:solidFill>
            <a:prstDash val="solid"/>
            <a:miter/>
          </a:ln>
        </p:spPr>
      </p:cxnSp>
      <p:pic>
        <p:nvPicPr>
          <p:cNvPr id="84" name="Picture 83">
            <a:extLst>
              <a:ext uri="{FF2B5EF4-FFF2-40B4-BE49-F238E27FC236}">
                <a16:creationId xmlns:a16="http://schemas.microsoft.com/office/drawing/2014/main" id="{6348EB18-0F53-9B97-1001-AD946D7C7C3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2376" y="4169504"/>
            <a:ext cx="812854" cy="812851"/>
          </a:xfrm>
          <a:prstGeom prst="rect">
            <a:avLst/>
          </a:prstGeom>
          <a:noFill/>
          <a:effectLst>
            <a:outerShdw blurRad="50800" dist="38100" dir="2700000" algn="tl" rotWithShape="0">
              <a:prstClr val="black">
                <a:alpha val="40000"/>
              </a:prstClr>
            </a:outerShdw>
          </a:effectLst>
        </p:spPr>
      </p:pic>
      <p:sp>
        <p:nvSpPr>
          <p:cNvPr id="86" name="TextBox 85">
            <a:extLst>
              <a:ext uri="{FF2B5EF4-FFF2-40B4-BE49-F238E27FC236}">
                <a16:creationId xmlns:a16="http://schemas.microsoft.com/office/drawing/2014/main" id="{8965ADB7-32B7-630B-BAA2-730CEB298376}"/>
              </a:ext>
            </a:extLst>
          </p:cNvPr>
          <p:cNvSpPr txBox="1"/>
          <p:nvPr/>
        </p:nvSpPr>
        <p:spPr>
          <a:xfrm>
            <a:off x="229602" y="4783442"/>
            <a:ext cx="865228" cy="507831"/>
          </a:xfrm>
          <a:prstGeom prst="rect">
            <a:avLst/>
          </a:prstGeom>
          <a:noFill/>
        </p:spPr>
        <p:txBody>
          <a:bodyPr wrap="square">
            <a:spAutoFit/>
          </a:bodyPr>
          <a:lstStyle/>
          <a:p>
            <a:r>
              <a:rPr lang="en-US" sz="900" b="1" dirty="0"/>
              <a:t>Sensor</a:t>
            </a:r>
          </a:p>
          <a:p>
            <a:r>
              <a:rPr lang="en-US" sz="900" b="1" dirty="0"/>
              <a:t>IC-3000 #1</a:t>
            </a:r>
          </a:p>
          <a:p>
            <a:endParaRPr lang="en-US" sz="900" dirty="0"/>
          </a:p>
        </p:txBody>
      </p:sp>
      <p:pic>
        <p:nvPicPr>
          <p:cNvPr id="87" name="Picture 2" descr="Product Image">
            <a:extLst>
              <a:ext uri="{FF2B5EF4-FFF2-40B4-BE49-F238E27FC236}">
                <a16:creationId xmlns:a16="http://schemas.microsoft.com/office/drawing/2014/main" id="{CB92F264-B0DF-3E34-236C-41C45F41C80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8000" b="90000" l="9744" r="89744">
                        <a14:foregroundMark x1="47179" y1="10400" x2="47179" y2="10400"/>
                        <a14:foregroundMark x1="73333" y1="9200" x2="73333" y2="9200"/>
                        <a14:foregroundMark x1="81538" y1="10800" x2="81538" y2="10800"/>
                        <a14:foregroundMark x1="71795" y1="8000" x2="71795" y2="8000"/>
                      </a14:backgroundRemoval>
                    </a14:imgEffect>
                  </a14:imgLayer>
                </a14:imgProps>
              </a:ext>
              <a:ext uri="{28A0092B-C50C-407E-A947-70E740481C1C}">
                <a14:useLocalDpi xmlns:a14="http://schemas.microsoft.com/office/drawing/2010/main" val="0"/>
              </a:ext>
            </a:extLst>
          </a:blip>
          <a:srcRect/>
          <a:stretch>
            <a:fillRect/>
          </a:stretch>
        </p:blipFill>
        <p:spPr bwMode="auto">
          <a:xfrm>
            <a:off x="890743" y="5316372"/>
            <a:ext cx="615558" cy="789177"/>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9">
            <a:extLst>
              <a:ext uri="{FF2B5EF4-FFF2-40B4-BE49-F238E27FC236}">
                <a16:creationId xmlns:a16="http://schemas.microsoft.com/office/drawing/2014/main" id="{D0A675FB-CD61-1185-4F8F-2326426267D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28309" y="2966309"/>
            <a:ext cx="812854" cy="812851"/>
          </a:xfrm>
          <a:prstGeom prst="rect">
            <a:avLst/>
          </a:prstGeom>
          <a:noFill/>
          <a:effectLst>
            <a:outerShdw blurRad="50800" dist="38100" dir="2700000" algn="tl" rotWithShape="0">
              <a:prstClr val="black">
                <a:alpha val="40000"/>
              </a:prstClr>
            </a:outerShdw>
          </a:effectLst>
        </p:spPr>
      </p:pic>
      <p:pic>
        <p:nvPicPr>
          <p:cNvPr id="88" name="Picture 87">
            <a:extLst>
              <a:ext uri="{FF2B5EF4-FFF2-40B4-BE49-F238E27FC236}">
                <a16:creationId xmlns:a16="http://schemas.microsoft.com/office/drawing/2014/main" id="{DA620D70-FD24-977B-AD74-89970C9E275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058" b="91667" l="8051" r="92373">
                        <a14:foregroundMark x1="8051" y1="71377" x2="8051" y2="71377"/>
                        <a14:foregroundMark x1="36017" y1="91667" x2="36017" y2="91667"/>
                        <a14:foregroundMark x1="92373" y1="70290" x2="92373" y2="70290"/>
                        <a14:foregroundMark x1="11864" y1="45652" x2="11864" y2="45652"/>
                        <a14:foregroundMark x1="54237" y1="9058" x2="54237" y2="9058"/>
                        <a14:foregroundMark x1="11441" y1="27174" x2="11441" y2="27174"/>
                        <a14:foregroundMark x1="53814" y1="22464" x2="53814" y2="22464"/>
                        <a14:foregroundMark x1="55932" y1="28986" x2="55932" y2="28986"/>
                        <a14:foregroundMark x1="55932" y1="32609" x2="55932" y2="32609"/>
                        <a14:foregroundMark x1="55932" y1="35145" x2="55932" y2="35145"/>
                        <a14:foregroundMark x1="55932" y1="36232" x2="55932" y2="36232"/>
                        <a14:backgroundMark x1="14831" y1="88043" x2="14831" y2="88043"/>
                        <a14:backgroundMark x1="15254" y1="85870" x2="15254" y2="85870"/>
                        <a14:backgroundMark x1="16102" y1="91667" x2="16102" y2="91667"/>
                        <a14:backgroundMark x1="19492" y1="89130" x2="19492" y2="89130"/>
                      </a14:backgroundRemoval>
                    </a14:imgEffect>
                  </a14:imgLayer>
                </a14:imgProps>
              </a:ext>
            </a:extLst>
          </a:blip>
          <a:stretch>
            <a:fillRect/>
          </a:stretch>
        </p:blipFill>
        <p:spPr>
          <a:xfrm>
            <a:off x="1735319" y="4805634"/>
            <a:ext cx="796395" cy="931377"/>
          </a:xfrm>
          <a:prstGeom prst="rect">
            <a:avLst/>
          </a:prstGeom>
        </p:spPr>
      </p:pic>
      <p:sp>
        <p:nvSpPr>
          <p:cNvPr id="98" name="CuadroTexto 26">
            <a:extLst>
              <a:ext uri="{FF2B5EF4-FFF2-40B4-BE49-F238E27FC236}">
                <a16:creationId xmlns:a16="http://schemas.microsoft.com/office/drawing/2014/main" id="{175FEA96-4D1E-112A-E7B1-DF6CCCBF43C1}"/>
              </a:ext>
            </a:extLst>
          </p:cNvPr>
          <p:cNvSpPr txBox="1"/>
          <p:nvPr/>
        </p:nvSpPr>
        <p:spPr>
          <a:xfrm>
            <a:off x="3808384" y="6022353"/>
            <a:ext cx="943212" cy="50783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i="0" u="none" strike="noStrike" kern="0" cap="none" spc="0" baseline="0" dirty="0">
                <a:uFillTx/>
              </a:rPr>
              <a:t>Switch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i="0" u="none" strike="noStrike" kern="0" cap="none" spc="0" baseline="0" dirty="0">
                <a:uFillTx/>
              </a:rPr>
              <a:t>IE3200 #2</a:t>
            </a:r>
          </a:p>
          <a:p>
            <a:pPr algn="ctr">
              <a:defRPr sz="1800" b="0" i="0" u="none" strike="noStrike" kern="0" cap="none" spc="0" baseline="0">
                <a:solidFill>
                  <a:srgbClr val="000000"/>
                </a:solidFill>
                <a:uFillTx/>
              </a:defRPr>
            </a:pPr>
            <a:endParaRPr lang="en-US" sz="900" i="0" dirty="0">
              <a:effectLst/>
            </a:endParaRPr>
          </a:p>
        </p:txBody>
      </p:sp>
      <p:pic>
        <p:nvPicPr>
          <p:cNvPr id="99" name="Picture 2" descr="Product Image">
            <a:extLst>
              <a:ext uri="{FF2B5EF4-FFF2-40B4-BE49-F238E27FC236}">
                <a16:creationId xmlns:a16="http://schemas.microsoft.com/office/drawing/2014/main" id="{CFB7B947-7AAC-25DB-EA88-F14F7D0F820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8000" b="90000" l="9744" r="89744">
                        <a14:foregroundMark x1="47179" y1="10400" x2="47179" y2="10400"/>
                        <a14:foregroundMark x1="73333" y1="9200" x2="73333" y2="9200"/>
                        <a14:foregroundMark x1="81538" y1="10800" x2="81538" y2="10800"/>
                        <a14:foregroundMark x1="71795" y1="8000" x2="71795" y2="8000"/>
                      </a14:backgroundRemoval>
                    </a14:imgEffect>
                  </a14:imgLayer>
                </a14:imgProps>
              </a:ext>
              <a:ext uri="{28A0092B-C50C-407E-A947-70E740481C1C}">
                <a14:useLocalDpi xmlns:a14="http://schemas.microsoft.com/office/drawing/2010/main" val="0"/>
              </a:ext>
            </a:extLst>
          </a:blip>
          <a:srcRect/>
          <a:stretch>
            <a:fillRect/>
          </a:stretch>
        </p:blipFill>
        <p:spPr bwMode="auto">
          <a:xfrm>
            <a:off x="4274508" y="5287631"/>
            <a:ext cx="615558" cy="789177"/>
          </a:xfrm>
          <a:prstGeom prst="rect">
            <a:avLst/>
          </a:prstGeom>
          <a:noFill/>
          <a:extLst>
            <a:ext uri="{909E8E84-426E-40DD-AFC4-6F175D3DCCD1}">
              <a14:hiddenFill xmlns:a14="http://schemas.microsoft.com/office/drawing/2010/main">
                <a:solidFill>
                  <a:srgbClr val="FFFFFF"/>
                </a:solidFill>
              </a14:hiddenFill>
            </a:ext>
          </a:extLst>
        </p:spPr>
      </p:pic>
      <p:sp>
        <p:nvSpPr>
          <p:cNvPr id="105" name="CuadroTexto 26">
            <a:extLst>
              <a:ext uri="{FF2B5EF4-FFF2-40B4-BE49-F238E27FC236}">
                <a16:creationId xmlns:a16="http://schemas.microsoft.com/office/drawing/2014/main" id="{7DA11B9F-5BBD-D516-8048-4A7D1BF1E65F}"/>
              </a:ext>
            </a:extLst>
          </p:cNvPr>
          <p:cNvSpPr txBox="1"/>
          <p:nvPr/>
        </p:nvSpPr>
        <p:spPr>
          <a:xfrm>
            <a:off x="5256536" y="5924340"/>
            <a:ext cx="566181" cy="50783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i="0" u="none" strike="noStrike" kern="0" cap="none" spc="0" baseline="0" dirty="0">
                <a:uFillTx/>
              </a:rPr>
              <a:t>RSU #2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i="0" u="none" strike="noStrike" kern="0" cap="none" spc="0" baseline="0" dirty="0">
                <a:uFillTx/>
              </a:rPr>
              <a:t>802.11p</a:t>
            </a:r>
          </a:p>
          <a:p>
            <a:pPr>
              <a:defRPr sz="1800" b="0" i="0" u="none" strike="noStrike" kern="0" cap="none" spc="0" baseline="0">
                <a:solidFill>
                  <a:srgbClr val="000000"/>
                </a:solidFill>
                <a:uFillTx/>
              </a:defRPr>
            </a:pPr>
            <a:endParaRPr lang="en-US" sz="900" dirty="0"/>
          </a:p>
        </p:txBody>
      </p:sp>
      <p:pic>
        <p:nvPicPr>
          <p:cNvPr id="106" name="Picture 105">
            <a:extLst>
              <a:ext uri="{FF2B5EF4-FFF2-40B4-BE49-F238E27FC236}">
                <a16:creationId xmlns:a16="http://schemas.microsoft.com/office/drawing/2014/main" id="{109DCB51-9C37-D90B-96BD-9EAFCB3C8E5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058" b="91667" l="8051" r="92373">
                        <a14:foregroundMark x1="8051" y1="71377" x2="8051" y2="71377"/>
                        <a14:foregroundMark x1="36017" y1="91667" x2="36017" y2="91667"/>
                        <a14:foregroundMark x1="92373" y1="70290" x2="92373" y2="70290"/>
                        <a14:foregroundMark x1="11864" y1="45652" x2="11864" y2="45652"/>
                        <a14:foregroundMark x1="54237" y1="9058" x2="54237" y2="9058"/>
                        <a14:foregroundMark x1="11441" y1="27174" x2="11441" y2="27174"/>
                        <a14:foregroundMark x1="53814" y1="22464" x2="53814" y2="22464"/>
                        <a14:foregroundMark x1="55932" y1="28986" x2="55932" y2="28986"/>
                        <a14:foregroundMark x1="55932" y1="32609" x2="55932" y2="32609"/>
                        <a14:foregroundMark x1="55932" y1="35145" x2="55932" y2="35145"/>
                        <a14:foregroundMark x1="55932" y1="36232" x2="55932" y2="36232"/>
                        <a14:backgroundMark x1="14831" y1="88043" x2="14831" y2="88043"/>
                        <a14:backgroundMark x1="15254" y1="85870" x2="15254" y2="85870"/>
                        <a14:backgroundMark x1="16102" y1="91667" x2="16102" y2="91667"/>
                        <a14:backgroundMark x1="19492" y1="89130" x2="19492" y2="89130"/>
                      </a14:backgroundRemoval>
                    </a14:imgEffect>
                  </a14:imgLayer>
                </a14:imgProps>
              </a:ext>
            </a:extLst>
          </a:blip>
          <a:stretch>
            <a:fillRect/>
          </a:stretch>
        </p:blipFill>
        <p:spPr>
          <a:xfrm>
            <a:off x="5043003" y="4758637"/>
            <a:ext cx="796395" cy="931377"/>
          </a:xfrm>
          <a:prstGeom prst="rect">
            <a:avLst/>
          </a:prstGeom>
        </p:spPr>
      </p:pic>
      <p:sp>
        <p:nvSpPr>
          <p:cNvPr id="112" name="CuadroTexto 26">
            <a:extLst>
              <a:ext uri="{FF2B5EF4-FFF2-40B4-BE49-F238E27FC236}">
                <a16:creationId xmlns:a16="http://schemas.microsoft.com/office/drawing/2014/main" id="{08497664-1AA3-620A-333B-F4B3388542C1}"/>
              </a:ext>
            </a:extLst>
          </p:cNvPr>
          <p:cNvSpPr txBox="1"/>
          <p:nvPr/>
        </p:nvSpPr>
        <p:spPr>
          <a:xfrm>
            <a:off x="386654" y="1696284"/>
            <a:ext cx="904415"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000" b="1" i="0" u="none" strike="noStrike" kern="1200" cap="none" spc="0" baseline="0" dirty="0">
                <a:solidFill>
                  <a:srgbClr val="000000"/>
                </a:solidFill>
                <a:uFillTx/>
                <a:latin typeface="Calibri" panose="020F0502020204030204" pitchFamily="34" charset="0"/>
                <a:ea typeface="Calibri" panose="020F0502020204030204" pitchFamily="34" charset="0"/>
                <a:cs typeface="Calibri" panose="020F0502020204030204" pitchFamily="34" charset="0"/>
              </a:rPr>
              <a:t>UPC - Ubuntu</a:t>
            </a:r>
          </a:p>
        </p:txBody>
      </p:sp>
      <p:sp>
        <p:nvSpPr>
          <p:cNvPr id="113" name="CuadroTexto 26">
            <a:extLst>
              <a:ext uri="{FF2B5EF4-FFF2-40B4-BE49-F238E27FC236}">
                <a16:creationId xmlns:a16="http://schemas.microsoft.com/office/drawing/2014/main" id="{7EB78C33-D9F9-8AD2-B08D-94B5A65CAECC}"/>
              </a:ext>
            </a:extLst>
          </p:cNvPr>
          <p:cNvSpPr txBox="1"/>
          <p:nvPr/>
        </p:nvSpPr>
        <p:spPr>
          <a:xfrm>
            <a:off x="3134024" y="1340167"/>
            <a:ext cx="888898" cy="307777"/>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400" b="1" i="0" u="none" strike="noStrike" kern="1200" cap="none" spc="0" baseline="0" dirty="0">
                <a:solidFill>
                  <a:srgbClr val="000000"/>
                </a:solidFill>
                <a:uFillTx/>
                <a:latin typeface="Calibri"/>
              </a:rPr>
              <a:t>IRIS Tools</a:t>
            </a:r>
          </a:p>
        </p:txBody>
      </p:sp>
      <p:cxnSp>
        <p:nvCxnSpPr>
          <p:cNvPr id="115" name="Conector recto 6">
            <a:extLst>
              <a:ext uri="{FF2B5EF4-FFF2-40B4-BE49-F238E27FC236}">
                <a16:creationId xmlns:a16="http://schemas.microsoft.com/office/drawing/2014/main" id="{1C7889F2-C363-DB0F-C9E3-32FCEA831657}"/>
              </a:ext>
            </a:extLst>
          </p:cNvPr>
          <p:cNvCxnSpPr>
            <a:cxnSpLocks/>
          </p:cNvCxnSpPr>
          <p:nvPr/>
        </p:nvCxnSpPr>
        <p:spPr>
          <a:xfrm flipV="1">
            <a:off x="2440114" y="2503102"/>
            <a:ext cx="0" cy="355132"/>
          </a:xfrm>
          <a:prstGeom prst="straightConnector1">
            <a:avLst/>
          </a:prstGeom>
          <a:noFill/>
          <a:ln w="6345" cap="flat">
            <a:solidFill>
              <a:srgbClr val="4472C4"/>
            </a:solidFill>
            <a:prstDash val="solid"/>
            <a:miter/>
          </a:ln>
        </p:spPr>
      </p:cxnSp>
      <p:sp>
        <p:nvSpPr>
          <p:cNvPr id="116" name="CuadroTexto 26">
            <a:extLst>
              <a:ext uri="{FF2B5EF4-FFF2-40B4-BE49-F238E27FC236}">
                <a16:creationId xmlns:a16="http://schemas.microsoft.com/office/drawing/2014/main" id="{8B92B3AF-B6E0-414A-1009-B1D43971B1D8}"/>
              </a:ext>
            </a:extLst>
          </p:cNvPr>
          <p:cNvSpPr txBox="1"/>
          <p:nvPr/>
        </p:nvSpPr>
        <p:spPr>
          <a:xfrm>
            <a:off x="2998938" y="1581721"/>
            <a:ext cx="1149674" cy="369332"/>
          </a:xfrm>
          <a:prstGeom prst="rect">
            <a:avLst/>
          </a:prstGeom>
          <a:noFill/>
          <a:ln cap="flat">
            <a:noFill/>
          </a:ln>
        </p:spPr>
        <p:txBody>
          <a:bodyPr vert="horz" wrap="non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dirty="0">
                <a:solidFill>
                  <a:srgbClr val="000000"/>
                </a:solidFill>
                <a:latin typeface="Calibri"/>
              </a:rPr>
              <a:t>VDM – </a:t>
            </a:r>
            <a:r>
              <a:rPr lang="es-ES" sz="900" b="1" dirty="0" err="1">
                <a:solidFill>
                  <a:srgbClr val="000000"/>
                </a:solidFill>
                <a:latin typeface="Calibri"/>
              </a:rPr>
              <a:t>NitghtWatch</a:t>
            </a:r>
            <a:endParaRPr lang="es-ES" sz="900" b="1" dirty="0">
              <a:solidFill>
                <a:srgbClr val="000000"/>
              </a:solidFill>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dirty="0">
                <a:solidFill>
                  <a:srgbClr val="000000"/>
                </a:solidFill>
                <a:latin typeface="Calibri"/>
              </a:rPr>
              <a:t>ATIO – RRR - EME</a:t>
            </a:r>
            <a:endParaRPr lang="es-ES" sz="900" b="1" i="0" u="none" strike="noStrike" kern="1200" cap="none" spc="0" baseline="0" dirty="0">
              <a:solidFill>
                <a:srgbClr val="000000"/>
              </a:solidFill>
              <a:uFillTx/>
              <a:latin typeface="Calibri"/>
            </a:endParaRPr>
          </a:p>
        </p:txBody>
      </p:sp>
      <p:pic>
        <p:nvPicPr>
          <p:cNvPr id="117" name="Picture 116">
            <a:extLst>
              <a:ext uri="{FF2B5EF4-FFF2-40B4-BE49-F238E27FC236}">
                <a16:creationId xmlns:a16="http://schemas.microsoft.com/office/drawing/2014/main" id="{C7D5403B-CF7B-D08D-AF9A-12B6C7FC0FED}"/>
              </a:ext>
            </a:extLst>
          </p:cNvPr>
          <p:cNvPicPr>
            <a:picLocks noChangeAspect="1"/>
          </p:cNvPicPr>
          <p:nvPr/>
        </p:nvPicPr>
        <p:blipFill>
          <a:blip r:embed="rId10"/>
          <a:stretch>
            <a:fillRect/>
          </a:stretch>
        </p:blipFill>
        <p:spPr>
          <a:xfrm>
            <a:off x="4861799" y="2171312"/>
            <a:ext cx="1849492" cy="279138"/>
          </a:xfrm>
          <a:prstGeom prst="rect">
            <a:avLst/>
          </a:prstGeom>
        </p:spPr>
      </p:pic>
      <p:pic>
        <p:nvPicPr>
          <p:cNvPr id="118" name="Picture 117">
            <a:extLst>
              <a:ext uri="{FF2B5EF4-FFF2-40B4-BE49-F238E27FC236}">
                <a16:creationId xmlns:a16="http://schemas.microsoft.com/office/drawing/2014/main" id="{B2FD9A04-37A4-E6E4-55BD-F399094CCD78}"/>
              </a:ext>
            </a:extLst>
          </p:cNvPr>
          <p:cNvPicPr>
            <a:picLocks noChangeAspect="1"/>
          </p:cNvPicPr>
          <p:nvPr/>
        </p:nvPicPr>
        <p:blipFill>
          <a:blip r:embed="rId10"/>
          <a:stretch>
            <a:fillRect/>
          </a:stretch>
        </p:blipFill>
        <p:spPr>
          <a:xfrm>
            <a:off x="6797646" y="2182545"/>
            <a:ext cx="1745416" cy="279138"/>
          </a:xfrm>
          <a:prstGeom prst="rect">
            <a:avLst/>
          </a:prstGeom>
        </p:spPr>
      </p:pic>
      <p:pic>
        <p:nvPicPr>
          <p:cNvPr id="119" name="Picture 118">
            <a:extLst>
              <a:ext uri="{FF2B5EF4-FFF2-40B4-BE49-F238E27FC236}">
                <a16:creationId xmlns:a16="http://schemas.microsoft.com/office/drawing/2014/main" id="{CFBFED3C-018F-83B9-1B82-F9EDB54AFEA5}"/>
              </a:ext>
            </a:extLst>
          </p:cNvPr>
          <p:cNvPicPr>
            <a:picLocks noChangeAspect="1"/>
          </p:cNvPicPr>
          <p:nvPr/>
        </p:nvPicPr>
        <p:blipFill>
          <a:blip r:embed="rId11"/>
          <a:stretch>
            <a:fillRect/>
          </a:stretch>
        </p:blipFill>
        <p:spPr>
          <a:xfrm>
            <a:off x="1671534" y="3191040"/>
            <a:ext cx="2024180" cy="263056"/>
          </a:xfrm>
          <a:prstGeom prst="rect">
            <a:avLst/>
          </a:prstGeom>
        </p:spPr>
      </p:pic>
      <p:sp>
        <p:nvSpPr>
          <p:cNvPr id="120" name="CuadroTexto 25">
            <a:extLst>
              <a:ext uri="{FF2B5EF4-FFF2-40B4-BE49-F238E27FC236}">
                <a16:creationId xmlns:a16="http://schemas.microsoft.com/office/drawing/2014/main" id="{BD5C9EF1-E65D-9A84-2A2F-28C6DE124392}"/>
              </a:ext>
            </a:extLst>
          </p:cNvPr>
          <p:cNvSpPr txBox="1"/>
          <p:nvPr/>
        </p:nvSpPr>
        <p:spPr>
          <a:xfrm>
            <a:off x="6250881" y="1775162"/>
            <a:ext cx="1804091" cy="246221"/>
          </a:xfrm>
          <a:prstGeom prst="rect">
            <a:avLst/>
          </a:prstGeom>
          <a:noFill/>
          <a:ln cap="flat">
            <a:noFill/>
          </a:ln>
        </p:spPr>
        <p:txBody>
          <a:bodyPr vert="horz" wrap="square" lIns="91440" tIns="45720" rIns="91440" bIns="45720" anchor="t" anchorCtr="1"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000" b="1" i="0" u="none" strike="noStrike" kern="0" cap="none" spc="0" baseline="0" dirty="0">
                <a:solidFill>
                  <a:srgbClr val="000000"/>
                </a:solidFill>
                <a:uFillTx/>
                <a:latin typeface="Calibri"/>
              </a:rPr>
              <a:t>Firewall 2</a:t>
            </a:r>
          </a:p>
        </p:txBody>
      </p:sp>
      <p:pic>
        <p:nvPicPr>
          <p:cNvPr id="121" name="Picture 4" descr="Product image for Cisco UCS X-Series Modular System">
            <a:extLst>
              <a:ext uri="{FF2B5EF4-FFF2-40B4-BE49-F238E27FC236}">
                <a16:creationId xmlns:a16="http://schemas.microsoft.com/office/drawing/2014/main" id="{F69AF43F-75E4-2B32-6FC1-21DFAF7B9247}"/>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705" b="89030" l="4730" r="94595">
                        <a14:foregroundMark x1="7297" y1="18565" x2="7297" y2="18565"/>
                        <a14:foregroundMark x1="49865" y1="13924" x2="49865" y2="13924"/>
                        <a14:foregroundMark x1="92027" y1="64135" x2="92027" y2="64135"/>
                        <a14:foregroundMark x1="94054" y1="75949" x2="94054" y2="75949"/>
                        <a14:foregroundMark x1="24595" y1="89030" x2="24595" y2="89030"/>
                        <a14:foregroundMark x1="94595" y1="81857" x2="94595" y2="81857"/>
                        <a14:foregroundMark x1="4730" y1="22785" x2="4730" y2="22785"/>
                      </a14:backgroundRemoval>
                    </a14:imgEffect>
                  </a14:imgLayer>
                </a14:imgProps>
              </a:ext>
              <a:ext uri="{28A0092B-C50C-407E-A947-70E740481C1C}">
                <a14:useLocalDpi xmlns:a14="http://schemas.microsoft.com/office/drawing/2010/main" val="0"/>
              </a:ext>
            </a:extLst>
          </a:blip>
          <a:srcRect/>
          <a:stretch>
            <a:fillRect/>
          </a:stretch>
        </p:blipFill>
        <p:spPr bwMode="auto">
          <a:xfrm>
            <a:off x="466231" y="1036068"/>
            <a:ext cx="1502680" cy="51819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2" name="Picture 4" descr="Product image for Cisco UCS X-Series Modular System">
            <a:extLst>
              <a:ext uri="{FF2B5EF4-FFF2-40B4-BE49-F238E27FC236}">
                <a16:creationId xmlns:a16="http://schemas.microsoft.com/office/drawing/2014/main" id="{BB437B73-38FA-75AE-2FEE-D1C83EE256C5}"/>
              </a:ext>
            </a:extLst>
          </p:cNvPr>
          <p:cNvPicPr>
            <a:picLocks noChangeAspect="1" noChangeArrowheads="1"/>
          </p:cNvPicPr>
          <p:nvPr/>
        </p:nvPicPr>
        <p:blipFill>
          <a:blip r:embed="rId14" cstate="print">
            <a:extLst>
              <a:ext uri="{BEBA8EAE-BF5A-486C-A8C5-ECC9F3942E4B}">
                <a14:imgProps xmlns:a14="http://schemas.microsoft.com/office/drawing/2010/main">
                  <a14:imgLayer r:embed="rId13">
                    <a14:imgEffect>
                      <a14:backgroundRemoval t="9705" b="89030" l="7973" r="95135">
                        <a14:foregroundMark x1="7973" y1="25738" x2="7973" y2="25738"/>
                        <a14:foregroundMark x1="51486" y1="13924" x2="51486" y2="13924"/>
                        <a14:foregroundMark x1="94054" y1="68354" x2="92027" y2="69620"/>
                        <a14:foregroundMark x1="24189" y1="89030" x2="24189" y2="89030"/>
                        <a14:foregroundMark x1="93108" y1="83122" x2="93108" y2="83122"/>
                        <a14:foregroundMark x1="95135" y1="86076" x2="95135" y2="86076"/>
                      </a14:backgroundRemoval>
                    </a14:imgEffect>
                  </a14:imgLayer>
                </a14:imgProps>
              </a:ext>
              <a:ext uri="{28A0092B-C50C-407E-A947-70E740481C1C}">
                <a14:useLocalDpi xmlns:a14="http://schemas.microsoft.com/office/drawing/2010/main" val="0"/>
              </a:ext>
            </a:extLst>
          </a:blip>
          <a:srcRect/>
          <a:stretch>
            <a:fillRect/>
          </a:stretch>
        </p:blipFill>
        <p:spPr bwMode="auto">
          <a:xfrm>
            <a:off x="7562283" y="3127242"/>
            <a:ext cx="1502680" cy="518199"/>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132" name="Conector recto 6">
            <a:extLst>
              <a:ext uri="{FF2B5EF4-FFF2-40B4-BE49-F238E27FC236}">
                <a16:creationId xmlns:a16="http://schemas.microsoft.com/office/drawing/2014/main" id="{96ED251E-4F82-335D-97AC-B8A6A8EE68FE}"/>
              </a:ext>
            </a:extLst>
          </p:cNvPr>
          <p:cNvCxnSpPr>
            <a:cxnSpLocks/>
          </p:cNvCxnSpPr>
          <p:nvPr/>
        </p:nvCxnSpPr>
        <p:spPr>
          <a:xfrm flipV="1">
            <a:off x="7972715" y="2847956"/>
            <a:ext cx="0" cy="300899"/>
          </a:xfrm>
          <a:prstGeom prst="straightConnector1">
            <a:avLst/>
          </a:prstGeom>
          <a:noFill/>
          <a:ln w="6345" cap="flat">
            <a:solidFill>
              <a:srgbClr val="4472C4"/>
            </a:solidFill>
            <a:prstDash val="solid"/>
            <a:miter/>
          </a:ln>
        </p:spPr>
      </p:cxnSp>
      <p:pic>
        <p:nvPicPr>
          <p:cNvPr id="136" name="Imagen 222">
            <a:extLst>
              <a:ext uri="{FF2B5EF4-FFF2-40B4-BE49-F238E27FC236}">
                <a16:creationId xmlns:a16="http://schemas.microsoft.com/office/drawing/2014/main" id="{21C12BBB-1EF5-B393-03E8-782CBF3CF876}"/>
              </a:ext>
            </a:extLst>
          </p:cNvPr>
          <p:cNvPicPr>
            <a:picLocks noChangeAspect="1"/>
          </p:cNvPicPr>
          <p:nvPr/>
        </p:nvPicPr>
        <p:blipFill>
          <a:blip r:embed="rId3"/>
          <a:stretch>
            <a:fillRect/>
          </a:stretch>
        </p:blipFill>
        <p:spPr>
          <a:xfrm>
            <a:off x="2110326" y="1911735"/>
            <a:ext cx="645567" cy="645567"/>
          </a:xfrm>
          <a:prstGeom prst="rect">
            <a:avLst/>
          </a:prstGeom>
          <a:noFill/>
          <a:ln cap="flat">
            <a:noFill/>
          </a:ln>
        </p:spPr>
      </p:pic>
      <p:cxnSp>
        <p:nvCxnSpPr>
          <p:cNvPr id="140" name="Conector recto 6">
            <a:extLst>
              <a:ext uri="{FF2B5EF4-FFF2-40B4-BE49-F238E27FC236}">
                <a16:creationId xmlns:a16="http://schemas.microsoft.com/office/drawing/2014/main" id="{8B97F713-C708-2DFE-70ED-8C6B2DA32274}"/>
              </a:ext>
            </a:extLst>
          </p:cNvPr>
          <p:cNvCxnSpPr>
            <a:cxnSpLocks/>
          </p:cNvCxnSpPr>
          <p:nvPr/>
        </p:nvCxnSpPr>
        <p:spPr>
          <a:xfrm flipV="1">
            <a:off x="3113441" y="2479173"/>
            <a:ext cx="0" cy="355132"/>
          </a:xfrm>
          <a:prstGeom prst="straightConnector1">
            <a:avLst/>
          </a:prstGeom>
          <a:noFill/>
          <a:ln w="6345" cap="flat">
            <a:solidFill>
              <a:srgbClr val="4472C4"/>
            </a:solidFill>
            <a:prstDash val="solid"/>
            <a:miter/>
          </a:ln>
        </p:spPr>
      </p:cxnSp>
      <p:sp>
        <p:nvSpPr>
          <p:cNvPr id="142" name="CuadroTexto 26">
            <a:extLst>
              <a:ext uri="{FF2B5EF4-FFF2-40B4-BE49-F238E27FC236}">
                <a16:creationId xmlns:a16="http://schemas.microsoft.com/office/drawing/2014/main" id="{32E2ECDB-4297-973D-284A-AF904548D11B}"/>
              </a:ext>
            </a:extLst>
          </p:cNvPr>
          <p:cNvSpPr txBox="1"/>
          <p:nvPr/>
        </p:nvSpPr>
        <p:spPr>
          <a:xfrm>
            <a:off x="2072758" y="1688546"/>
            <a:ext cx="761747"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000" b="1" dirty="0">
                <a:solidFill>
                  <a:srgbClr val="000000"/>
                </a:solidFill>
                <a:latin typeface="Calibri"/>
              </a:rPr>
              <a:t>Other </a:t>
            </a:r>
            <a:r>
              <a:rPr lang="es-ES" sz="1000" b="1" dirty="0" err="1">
                <a:solidFill>
                  <a:srgbClr val="000000"/>
                </a:solidFill>
                <a:latin typeface="Calibri"/>
              </a:rPr>
              <a:t>VMs</a:t>
            </a:r>
            <a:endParaRPr lang="es-ES" sz="1000" b="1" i="0" u="none" strike="noStrike" kern="1200" cap="none" spc="0" baseline="0" dirty="0">
              <a:solidFill>
                <a:srgbClr val="000000"/>
              </a:solidFill>
              <a:uFillTx/>
              <a:latin typeface="Calibri"/>
            </a:endParaRPr>
          </a:p>
        </p:txBody>
      </p:sp>
      <p:sp>
        <p:nvSpPr>
          <p:cNvPr id="143" name="Rectangle 142">
            <a:extLst>
              <a:ext uri="{FF2B5EF4-FFF2-40B4-BE49-F238E27FC236}">
                <a16:creationId xmlns:a16="http://schemas.microsoft.com/office/drawing/2014/main" id="{C41EC309-331D-E395-6B00-8FFA842C44F4}"/>
              </a:ext>
            </a:extLst>
          </p:cNvPr>
          <p:cNvSpPr/>
          <p:nvPr/>
        </p:nvSpPr>
        <p:spPr>
          <a:xfrm>
            <a:off x="329727" y="650635"/>
            <a:ext cx="4174879" cy="2076208"/>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CuadroTexto 26">
            <a:extLst>
              <a:ext uri="{FF2B5EF4-FFF2-40B4-BE49-F238E27FC236}">
                <a16:creationId xmlns:a16="http://schemas.microsoft.com/office/drawing/2014/main" id="{6AA65511-76AF-03AD-51D8-4232816A500D}"/>
              </a:ext>
            </a:extLst>
          </p:cNvPr>
          <p:cNvSpPr txBox="1"/>
          <p:nvPr/>
        </p:nvSpPr>
        <p:spPr>
          <a:xfrm>
            <a:off x="428323" y="737554"/>
            <a:ext cx="797013" cy="253916"/>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050" b="1" dirty="0">
                <a:solidFill>
                  <a:srgbClr val="000000"/>
                </a:solidFill>
                <a:latin typeface="Calibri"/>
              </a:rPr>
              <a:t>UCS Server</a:t>
            </a:r>
          </a:p>
        </p:txBody>
      </p:sp>
      <p:sp>
        <p:nvSpPr>
          <p:cNvPr id="146" name="Rectangle 145">
            <a:extLst>
              <a:ext uri="{FF2B5EF4-FFF2-40B4-BE49-F238E27FC236}">
                <a16:creationId xmlns:a16="http://schemas.microsoft.com/office/drawing/2014/main" id="{F3CAC367-F89A-B247-0378-EA69637FE629}"/>
              </a:ext>
            </a:extLst>
          </p:cNvPr>
          <p:cNvSpPr/>
          <p:nvPr/>
        </p:nvSpPr>
        <p:spPr>
          <a:xfrm>
            <a:off x="4673468" y="1308497"/>
            <a:ext cx="3945788" cy="1448409"/>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&lt;</a:t>
            </a:r>
            <a:endParaRPr lang="en-US" dirty="0"/>
          </a:p>
        </p:txBody>
      </p:sp>
      <p:grpSp>
        <p:nvGrpSpPr>
          <p:cNvPr id="161" name="Group 160">
            <a:extLst>
              <a:ext uri="{FF2B5EF4-FFF2-40B4-BE49-F238E27FC236}">
                <a16:creationId xmlns:a16="http://schemas.microsoft.com/office/drawing/2014/main" id="{0FDBA084-7E56-6E5F-CD9D-2F968E4550D1}"/>
              </a:ext>
            </a:extLst>
          </p:cNvPr>
          <p:cNvGrpSpPr/>
          <p:nvPr/>
        </p:nvGrpSpPr>
        <p:grpSpPr>
          <a:xfrm>
            <a:off x="8474644" y="1565424"/>
            <a:ext cx="1175064" cy="1219590"/>
            <a:chOff x="115064" y="1385943"/>
            <a:chExt cx="1555113" cy="1709081"/>
          </a:xfrm>
        </p:grpSpPr>
        <p:pic>
          <p:nvPicPr>
            <p:cNvPr id="162" name="Picture 2" descr="Outdoor Smart Security Camera | Varifocal Camera | MV72 | Cisco Meraki">
              <a:extLst>
                <a:ext uri="{FF2B5EF4-FFF2-40B4-BE49-F238E27FC236}">
                  <a16:creationId xmlns:a16="http://schemas.microsoft.com/office/drawing/2014/main" id="{2A5F4CA1-A8E8-D967-FA15-1CDADCAEC3AB}"/>
                </a:ext>
              </a:extLst>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10000" b="90000" l="10000" r="90000">
                          <a14:foregroundMark x1="44910" y1="49669" x2="44910" y2="49669"/>
                          <a14:foregroundMark x1="51497" y1="35762" x2="51497" y2="30464"/>
                          <a14:foregroundMark x1="33533" y1="19868" x2="33533" y2="19868"/>
                          <a14:foregroundMark x1="49701" y1="55629" x2="49701" y2="55629"/>
                          <a14:foregroundMark x1="30240" y1="33775" x2="30240" y2="33775"/>
                          <a14:foregroundMark x1="45808" y1="54305" x2="45808" y2="54305"/>
                          <a14:foregroundMark x1="53593" y1="74834" x2="53593" y2="74834"/>
                        </a14:backgroundRemoval>
                      </a14:imgEffect>
                    </a14:imgLayer>
                  </a14:imgProps>
                </a:ext>
                <a:ext uri="{28A0092B-C50C-407E-A947-70E740481C1C}">
                  <a14:useLocalDpi xmlns:a14="http://schemas.microsoft.com/office/drawing/2010/main" val="0"/>
                </a:ext>
              </a:extLst>
            </a:blip>
            <a:srcRect/>
            <a:stretch>
              <a:fillRect/>
            </a:stretch>
          </p:blipFill>
          <p:spPr bwMode="auto">
            <a:xfrm flipV="1">
              <a:off x="115064" y="2109138"/>
              <a:ext cx="1351807" cy="587462"/>
            </a:xfrm>
            <a:prstGeom prst="rect">
              <a:avLst/>
            </a:prstGeom>
            <a:noFill/>
            <a:extLst>
              <a:ext uri="{909E8E84-426E-40DD-AFC4-6F175D3DCCD1}">
                <a14:hiddenFill xmlns:a14="http://schemas.microsoft.com/office/drawing/2010/main">
                  <a:solidFill>
                    <a:srgbClr val="FFFFFF"/>
                  </a:solidFill>
                </a14:hiddenFill>
              </a:ext>
            </a:extLst>
          </p:spPr>
        </p:pic>
        <p:cxnSp>
          <p:nvCxnSpPr>
            <p:cNvPr id="163" name="Straight Connector 162">
              <a:extLst>
                <a:ext uri="{FF2B5EF4-FFF2-40B4-BE49-F238E27FC236}">
                  <a16:creationId xmlns:a16="http://schemas.microsoft.com/office/drawing/2014/main" id="{07BE7F32-E1E4-3615-62D3-142C6C827E78}"/>
                </a:ext>
              </a:extLst>
            </p:cNvPr>
            <p:cNvCxnSpPr>
              <a:cxnSpLocks/>
              <a:stCxn id="162" idx="0"/>
            </p:cNvCxnSpPr>
            <p:nvPr/>
          </p:nvCxnSpPr>
          <p:spPr>
            <a:xfrm flipH="1">
              <a:off x="781018" y="2696600"/>
              <a:ext cx="9950" cy="398424"/>
            </a:xfrm>
            <a:prstGeom prst="line">
              <a:avLst/>
            </a:prstGeom>
          </p:spPr>
          <p:style>
            <a:lnRef idx="1">
              <a:schemeClr val="accent1"/>
            </a:lnRef>
            <a:fillRef idx="0">
              <a:schemeClr val="accent1"/>
            </a:fillRef>
            <a:effectRef idx="0">
              <a:schemeClr val="accent1"/>
            </a:effectRef>
            <a:fontRef idx="minor">
              <a:schemeClr val="tx1"/>
            </a:fontRef>
          </p:style>
        </p:cxnSp>
        <p:sp>
          <p:nvSpPr>
            <p:cNvPr id="164" name="TextBox 163">
              <a:extLst>
                <a:ext uri="{FF2B5EF4-FFF2-40B4-BE49-F238E27FC236}">
                  <a16:creationId xmlns:a16="http://schemas.microsoft.com/office/drawing/2014/main" id="{F3112C38-73F2-E2B8-1394-D2C40F403C38}"/>
                </a:ext>
              </a:extLst>
            </p:cNvPr>
            <p:cNvSpPr txBox="1"/>
            <p:nvPr/>
          </p:nvSpPr>
          <p:spPr>
            <a:xfrm>
              <a:off x="435856" y="1385943"/>
              <a:ext cx="1234321" cy="560697"/>
            </a:xfrm>
            <a:prstGeom prst="rect">
              <a:avLst/>
            </a:prstGeom>
            <a:noFill/>
          </p:spPr>
          <p:txBody>
            <a:bodyPr wrap="square" rtlCol="0">
              <a:spAutoFit/>
            </a:bodyPr>
            <a:lstStyle/>
            <a:p>
              <a:r>
                <a:rPr lang="en-US" sz="1000" b="1" dirty="0"/>
                <a:t>Camera - Tram</a:t>
              </a:r>
              <a:endParaRPr lang="en-US" sz="900" b="1" dirty="0"/>
            </a:p>
          </p:txBody>
        </p:sp>
      </p:grpSp>
      <p:sp>
        <p:nvSpPr>
          <p:cNvPr id="170" name="TextBox 169">
            <a:extLst>
              <a:ext uri="{FF2B5EF4-FFF2-40B4-BE49-F238E27FC236}">
                <a16:creationId xmlns:a16="http://schemas.microsoft.com/office/drawing/2014/main" id="{69153CC2-A08B-7015-A350-69EE845F1ADB}"/>
              </a:ext>
            </a:extLst>
          </p:cNvPr>
          <p:cNvSpPr txBox="1"/>
          <p:nvPr/>
        </p:nvSpPr>
        <p:spPr>
          <a:xfrm>
            <a:off x="4754885" y="4199207"/>
            <a:ext cx="1720973" cy="261610"/>
          </a:xfrm>
          <a:prstGeom prst="rect">
            <a:avLst/>
          </a:prstGeom>
          <a:noFill/>
        </p:spPr>
        <p:txBody>
          <a:bodyPr wrap="square" rtlCol="0">
            <a:spAutoFit/>
          </a:bodyPr>
          <a:lstStyle/>
          <a:p>
            <a:pPr algn="r"/>
            <a:r>
              <a:rPr lang="en-US" sz="1100" b="1" i="1" dirty="0">
                <a:solidFill>
                  <a:srgbClr val="002060"/>
                </a:solidFill>
              </a:rPr>
              <a:t>Tram Station “TRAM”</a:t>
            </a:r>
          </a:p>
        </p:txBody>
      </p:sp>
      <p:sp>
        <p:nvSpPr>
          <p:cNvPr id="178" name="TextBox 177">
            <a:extLst>
              <a:ext uri="{FF2B5EF4-FFF2-40B4-BE49-F238E27FC236}">
                <a16:creationId xmlns:a16="http://schemas.microsoft.com/office/drawing/2014/main" id="{E35D74E5-55CB-2F12-BC91-3D484B00A316}"/>
              </a:ext>
            </a:extLst>
          </p:cNvPr>
          <p:cNvSpPr txBox="1"/>
          <p:nvPr/>
        </p:nvSpPr>
        <p:spPr>
          <a:xfrm>
            <a:off x="7893521" y="695652"/>
            <a:ext cx="2635566" cy="307777"/>
          </a:xfrm>
          <a:prstGeom prst="rect">
            <a:avLst/>
          </a:prstGeom>
          <a:noFill/>
        </p:spPr>
        <p:txBody>
          <a:bodyPr wrap="square" rtlCol="0">
            <a:spAutoFit/>
          </a:bodyPr>
          <a:lstStyle/>
          <a:p>
            <a:pPr algn="r"/>
            <a:r>
              <a:rPr lang="en-US" sz="1400" b="1" i="1" dirty="0">
                <a:solidFill>
                  <a:srgbClr val="002060"/>
                </a:solidFill>
              </a:rPr>
              <a:t>Datacenter “Ca </a:t>
            </a:r>
            <a:r>
              <a:rPr lang="en-US" sz="1400" b="1" i="1" dirty="0" err="1">
                <a:solidFill>
                  <a:srgbClr val="002060"/>
                </a:solidFill>
              </a:rPr>
              <a:t>l’Alier</a:t>
            </a:r>
            <a:r>
              <a:rPr lang="en-US" sz="1400" b="1" i="1" dirty="0">
                <a:solidFill>
                  <a:srgbClr val="002060"/>
                </a:solidFill>
              </a:rPr>
              <a:t>”</a:t>
            </a:r>
          </a:p>
        </p:txBody>
      </p:sp>
      <p:sp>
        <p:nvSpPr>
          <p:cNvPr id="179" name="CuadroTexto 26">
            <a:extLst>
              <a:ext uri="{FF2B5EF4-FFF2-40B4-BE49-F238E27FC236}">
                <a16:creationId xmlns:a16="http://schemas.microsoft.com/office/drawing/2014/main" id="{D09877E0-1C3F-2C7B-F033-10A44E3B1078}"/>
              </a:ext>
            </a:extLst>
          </p:cNvPr>
          <p:cNvSpPr txBox="1"/>
          <p:nvPr/>
        </p:nvSpPr>
        <p:spPr>
          <a:xfrm>
            <a:off x="3760717" y="4811762"/>
            <a:ext cx="943212" cy="50783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i="0" u="none" strike="noStrike" kern="0" cap="none" spc="0" baseline="0" dirty="0">
                <a:uFillTx/>
              </a:rPr>
              <a:t>Switch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i="0" u="none" strike="noStrike" kern="0" cap="none" spc="0" baseline="0" dirty="0">
                <a:uFillTx/>
              </a:rPr>
              <a:t>IE3200 #2</a:t>
            </a:r>
          </a:p>
          <a:p>
            <a:pPr algn="ctr">
              <a:defRPr sz="1800" b="0" i="0" u="none" strike="noStrike" kern="0" cap="none" spc="0" baseline="0">
                <a:solidFill>
                  <a:srgbClr val="000000"/>
                </a:solidFill>
                <a:uFillTx/>
              </a:defRPr>
            </a:pPr>
            <a:endParaRPr lang="en-US" sz="900" i="0" dirty="0">
              <a:effectLst/>
            </a:endParaRPr>
          </a:p>
        </p:txBody>
      </p:sp>
      <p:sp>
        <p:nvSpPr>
          <p:cNvPr id="181" name="CuadroTexto 26">
            <a:extLst>
              <a:ext uri="{FF2B5EF4-FFF2-40B4-BE49-F238E27FC236}">
                <a16:creationId xmlns:a16="http://schemas.microsoft.com/office/drawing/2014/main" id="{9BB7BAF9-8696-CEF0-672D-CF2A048FE572}"/>
              </a:ext>
            </a:extLst>
          </p:cNvPr>
          <p:cNvSpPr txBox="1"/>
          <p:nvPr/>
        </p:nvSpPr>
        <p:spPr>
          <a:xfrm>
            <a:off x="896054" y="4896843"/>
            <a:ext cx="943212" cy="36933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i="0" u="none" strike="noStrike" kern="0" cap="none" spc="0" baseline="0" dirty="0">
                <a:uFillTx/>
              </a:rPr>
              <a:t>Switch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i="0" u="none" strike="noStrike" kern="0" cap="none" spc="0" baseline="0" dirty="0">
                <a:uFillTx/>
              </a:rPr>
              <a:t>IE3200 #1</a:t>
            </a:r>
            <a:endParaRPr lang="en-US" sz="900" i="0" dirty="0">
              <a:effectLst/>
            </a:endParaRPr>
          </a:p>
        </p:txBody>
      </p:sp>
      <p:sp>
        <p:nvSpPr>
          <p:cNvPr id="182" name="TextBox 64">
            <a:extLst>
              <a:ext uri="{FF2B5EF4-FFF2-40B4-BE49-F238E27FC236}">
                <a16:creationId xmlns:a16="http://schemas.microsoft.com/office/drawing/2014/main" id="{C7EC21B3-A253-859B-AEF2-D5C23C828584}"/>
              </a:ext>
            </a:extLst>
          </p:cNvPr>
          <p:cNvSpPr txBox="1"/>
          <p:nvPr/>
        </p:nvSpPr>
        <p:spPr>
          <a:xfrm>
            <a:off x="8512208" y="4160343"/>
            <a:ext cx="2565232" cy="26161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100" b="1" i="0" u="none" strike="noStrike" kern="1200" cap="none" spc="0" baseline="0" dirty="0">
                <a:uFillTx/>
                <a:latin typeface="Calibri"/>
              </a:rPr>
              <a:t>OMEGA DC @i2CAT – PLEDGER PROJECT</a:t>
            </a:r>
          </a:p>
        </p:txBody>
      </p:sp>
      <p:sp>
        <p:nvSpPr>
          <p:cNvPr id="183" name="Rectangle 63">
            <a:extLst>
              <a:ext uri="{FF2B5EF4-FFF2-40B4-BE49-F238E27FC236}">
                <a16:creationId xmlns:a16="http://schemas.microsoft.com/office/drawing/2014/main" id="{5DD238BE-C035-B83A-52DF-A7E59E483DEE}"/>
              </a:ext>
            </a:extLst>
          </p:cNvPr>
          <p:cNvSpPr/>
          <p:nvPr/>
        </p:nvSpPr>
        <p:spPr>
          <a:xfrm>
            <a:off x="10083746" y="4740306"/>
            <a:ext cx="1410654" cy="265779"/>
          </a:xfrm>
          <a:prstGeom prst="rect">
            <a:avLst/>
          </a:prstGeom>
          <a:solidFill>
            <a:srgbClr val="FFFFFF"/>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1" i="0" u="none" strike="noStrike" kern="1200" cap="none" spc="0" baseline="0" dirty="0" err="1">
                <a:solidFill>
                  <a:srgbClr val="000000"/>
                </a:solidFill>
                <a:uFillTx/>
                <a:latin typeface="Calibri"/>
              </a:rPr>
              <a:t>Openstack</a:t>
            </a:r>
            <a:endParaRPr lang="en-US" sz="900" b="1" i="0" u="none" strike="noStrike" kern="1200" cap="none" spc="0" baseline="0" dirty="0">
              <a:solidFill>
                <a:srgbClr val="000000"/>
              </a:solidFill>
              <a:uFillTx/>
              <a:latin typeface="Calibri"/>
            </a:endParaRPr>
          </a:p>
        </p:txBody>
      </p:sp>
      <p:sp>
        <p:nvSpPr>
          <p:cNvPr id="184" name="Rectangle 63">
            <a:extLst>
              <a:ext uri="{FF2B5EF4-FFF2-40B4-BE49-F238E27FC236}">
                <a16:creationId xmlns:a16="http://schemas.microsoft.com/office/drawing/2014/main" id="{639924D4-92FB-C631-9248-37DCA2D41B71}"/>
              </a:ext>
            </a:extLst>
          </p:cNvPr>
          <p:cNvSpPr/>
          <p:nvPr/>
        </p:nvSpPr>
        <p:spPr>
          <a:xfrm>
            <a:off x="10077254" y="5044322"/>
            <a:ext cx="1410654" cy="265779"/>
          </a:xfrm>
          <a:prstGeom prst="rect">
            <a:avLst/>
          </a:prstGeom>
          <a:solidFill>
            <a:srgbClr val="FFFFFF"/>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1" i="0" u="none" strike="noStrike" kern="1200" cap="none" spc="0" baseline="0" dirty="0" err="1">
                <a:solidFill>
                  <a:srgbClr val="000000"/>
                </a:solidFill>
                <a:uFillTx/>
                <a:latin typeface="Calibri"/>
              </a:rPr>
              <a:t>Openstack</a:t>
            </a:r>
            <a:endParaRPr lang="en-US" sz="900" b="1" i="0" u="none" strike="noStrike" kern="1200" cap="none" spc="0" baseline="0" dirty="0">
              <a:solidFill>
                <a:srgbClr val="000000"/>
              </a:solidFill>
              <a:uFillTx/>
              <a:latin typeface="Calibri"/>
            </a:endParaRPr>
          </a:p>
        </p:txBody>
      </p:sp>
      <p:sp>
        <p:nvSpPr>
          <p:cNvPr id="185" name="Rectangle 63">
            <a:extLst>
              <a:ext uri="{FF2B5EF4-FFF2-40B4-BE49-F238E27FC236}">
                <a16:creationId xmlns:a16="http://schemas.microsoft.com/office/drawing/2014/main" id="{78F1A6D2-C936-185F-992A-8794BCA4A583}"/>
              </a:ext>
            </a:extLst>
          </p:cNvPr>
          <p:cNvSpPr/>
          <p:nvPr/>
        </p:nvSpPr>
        <p:spPr>
          <a:xfrm>
            <a:off x="10088285" y="5370788"/>
            <a:ext cx="1410654" cy="265779"/>
          </a:xfrm>
          <a:prstGeom prst="rect">
            <a:avLst/>
          </a:prstGeom>
          <a:solidFill>
            <a:srgbClr val="FFFFFF"/>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1" i="0" u="none" strike="noStrike" kern="1200" cap="none" spc="0" baseline="0" dirty="0" err="1">
                <a:solidFill>
                  <a:srgbClr val="000000"/>
                </a:solidFill>
                <a:uFillTx/>
                <a:latin typeface="Calibri"/>
              </a:rPr>
              <a:t>Openstack</a:t>
            </a:r>
            <a:endParaRPr lang="en-US" sz="900" b="1" i="0" u="none" strike="noStrike" kern="1200" cap="none" spc="0" baseline="0" dirty="0">
              <a:solidFill>
                <a:srgbClr val="000000"/>
              </a:solidFill>
              <a:uFillTx/>
              <a:latin typeface="Calibri"/>
            </a:endParaRPr>
          </a:p>
        </p:txBody>
      </p:sp>
      <p:sp>
        <p:nvSpPr>
          <p:cNvPr id="186" name="Rectangle 63">
            <a:extLst>
              <a:ext uri="{FF2B5EF4-FFF2-40B4-BE49-F238E27FC236}">
                <a16:creationId xmlns:a16="http://schemas.microsoft.com/office/drawing/2014/main" id="{7B980060-829A-5CA7-263E-41F4691ADC9F}"/>
              </a:ext>
            </a:extLst>
          </p:cNvPr>
          <p:cNvSpPr/>
          <p:nvPr/>
        </p:nvSpPr>
        <p:spPr>
          <a:xfrm>
            <a:off x="10083746" y="5691018"/>
            <a:ext cx="1410654" cy="265779"/>
          </a:xfrm>
          <a:prstGeom prst="rect">
            <a:avLst/>
          </a:prstGeom>
          <a:solidFill>
            <a:srgbClr val="FFFFFF"/>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1" i="0" u="none" strike="noStrike" kern="1200" cap="none" spc="0" baseline="0" dirty="0" err="1">
                <a:solidFill>
                  <a:srgbClr val="000000"/>
                </a:solidFill>
                <a:uFillTx/>
                <a:latin typeface="Calibri"/>
              </a:rPr>
              <a:t>Openstack</a:t>
            </a:r>
            <a:endParaRPr lang="en-US" sz="900" b="1" i="0" u="none" strike="noStrike" kern="1200" cap="none" spc="0" baseline="0" dirty="0">
              <a:solidFill>
                <a:srgbClr val="000000"/>
              </a:solidFill>
              <a:uFillTx/>
              <a:latin typeface="Calibri"/>
            </a:endParaRPr>
          </a:p>
        </p:txBody>
      </p:sp>
      <p:sp>
        <p:nvSpPr>
          <p:cNvPr id="187" name="TextBox 64">
            <a:extLst>
              <a:ext uri="{FF2B5EF4-FFF2-40B4-BE49-F238E27FC236}">
                <a16:creationId xmlns:a16="http://schemas.microsoft.com/office/drawing/2014/main" id="{74AC2245-CF7D-5D87-C52F-A14D4ACC2E8E}"/>
              </a:ext>
            </a:extLst>
          </p:cNvPr>
          <p:cNvSpPr txBox="1"/>
          <p:nvPr/>
        </p:nvSpPr>
        <p:spPr>
          <a:xfrm>
            <a:off x="10260718" y="4492639"/>
            <a:ext cx="1266367" cy="24622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1" i="0" u="none" strike="noStrike" kern="1200" cap="none" spc="0" baseline="0" dirty="0">
                <a:uFillTx/>
                <a:latin typeface="Calibri"/>
              </a:rPr>
              <a:t>i2CAT Monitoring</a:t>
            </a:r>
          </a:p>
        </p:txBody>
      </p:sp>
      <p:pic>
        <p:nvPicPr>
          <p:cNvPr id="3" name="Picture 2">
            <a:extLst>
              <a:ext uri="{FF2B5EF4-FFF2-40B4-BE49-F238E27FC236}">
                <a16:creationId xmlns:a16="http://schemas.microsoft.com/office/drawing/2014/main" id="{FB977BCE-B8AA-7BC3-155F-30B86E228C32}"/>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Lst>
          </a:blip>
          <a:stretch>
            <a:fillRect/>
          </a:stretch>
        </p:blipFill>
        <p:spPr>
          <a:xfrm>
            <a:off x="10554294" y="1973776"/>
            <a:ext cx="606201" cy="555684"/>
          </a:xfrm>
          <a:prstGeom prst="rect">
            <a:avLst/>
          </a:prstGeom>
          <a:ln>
            <a:noFill/>
          </a:ln>
        </p:spPr>
      </p:pic>
      <p:cxnSp>
        <p:nvCxnSpPr>
          <p:cNvPr id="7" name="Straight Connector 6">
            <a:extLst>
              <a:ext uri="{FF2B5EF4-FFF2-40B4-BE49-F238E27FC236}">
                <a16:creationId xmlns:a16="http://schemas.microsoft.com/office/drawing/2014/main" id="{0913C525-5CC9-B366-BA49-54E7C66D1247}"/>
              </a:ext>
            </a:extLst>
          </p:cNvPr>
          <p:cNvCxnSpPr>
            <a:cxnSpLocks/>
          </p:cNvCxnSpPr>
          <p:nvPr/>
        </p:nvCxnSpPr>
        <p:spPr>
          <a:xfrm flipH="1">
            <a:off x="10840031" y="2509199"/>
            <a:ext cx="7518" cy="284313"/>
          </a:xfrm>
          <a:prstGeom prst="line">
            <a:avLst/>
          </a:prstGeom>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35DE6453-1624-E42C-61F0-2FD7DD433933}"/>
              </a:ext>
            </a:extLst>
          </p:cNvPr>
          <p:cNvGrpSpPr/>
          <p:nvPr/>
        </p:nvGrpSpPr>
        <p:grpSpPr>
          <a:xfrm>
            <a:off x="9422146" y="1543177"/>
            <a:ext cx="1307210" cy="1250990"/>
            <a:chOff x="115064" y="1341940"/>
            <a:chExt cx="1730000" cy="1753084"/>
          </a:xfrm>
        </p:grpSpPr>
        <p:pic>
          <p:nvPicPr>
            <p:cNvPr id="13" name="Picture 2" descr="Outdoor Smart Security Camera | Varifocal Camera | MV72 | Cisco Meraki">
              <a:extLst>
                <a:ext uri="{FF2B5EF4-FFF2-40B4-BE49-F238E27FC236}">
                  <a16:creationId xmlns:a16="http://schemas.microsoft.com/office/drawing/2014/main" id="{FD7E3812-B751-8489-6063-836CA51B5DAF}"/>
                </a:ext>
              </a:extLst>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10000" b="90000" l="10000" r="90000">
                          <a14:foregroundMark x1="44910" y1="49669" x2="44910" y2="49669"/>
                          <a14:foregroundMark x1="51497" y1="35762" x2="51497" y2="30464"/>
                          <a14:foregroundMark x1="33533" y1="19868" x2="33533" y2="19868"/>
                          <a14:foregroundMark x1="49701" y1="55629" x2="49701" y2="55629"/>
                          <a14:foregroundMark x1="30240" y1="33775" x2="30240" y2="33775"/>
                          <a14:foregroundMark x1="45808" y1="54305" x2="45808" y2="54305"/>
                          <a14:foregroundMark x1="53593" y1="74834" x2="53593" y2="74834"/>
                        </a14:backgroundRemoval>
                      </a14:imgEffect>
                    </a14:imgLayer>
                  </a14:imgProps>
                </a:ext>
                <a:ext uri="{28A0092B-C50C-407E-A947-70E740481C1C}">
                  <a14:useLocalDpi xmlns:a14="http://schemas.microsoft.com/office/drawing/2010/main" val="0"/>
                </a:ext>
              </a:extLst>
            </a:blip>
            <a:srcRect/>
            <a:stretch>
              <a:fillRect/>
            </a:stretch>
          </p:blipFill>
          <p:spPr bwMode="auto">
            <a:xfrm flipV="1">
              <a:off x="115064" y="2109138"/>
              <a:ext cx="1351807" cy="587462"/>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EE7D2966-2A43-983A-A348-599A4EF68136}"/>
                </a:ext>
              </a:extLst>
            </p:cNvPr>
            <p:cNvCxnSpPr>
              <a:cxnSpLocks/>
              <a:stCxn id="13" idx="0"/>
            </p:cNvCxnSpPr>
            <p:nvPr/>
          </p:nvCxnSpPr>
          <p:spPr>
            <a:xfrm flipH="1">
              <a:off x="781018" y="2696600"/>
              <a:ext cx="9950" cy="398424"/>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484FD7A-5C4E-8CB6-4AFC-03B3AB00B54D}"/>
                </a:ext>
              </a:extLst>
            </p:cNvPr>
            <p:cNvSpPr txBox="1"/>
            <p:nvPr/>
          </p:nvSpPr>
          <p:spPr>
            <a:xfrm>
              <a:off x="399559" y="1341940"/>
              <a:ext cx="1445505" cy="754784"/>
            </a:xfrm>
            <a:prstGeom prst="rect">
              <a:avLst/>
            </a:prstGeom>
            <a:noFill/>
          </p:spPr>
          <p:txBody>
            <a:bodyPr wrap="square" rtlCol="0">
              <a:spAutoFit/>
            </a:bodyPr>
            <a:lstStyle/>
            <a:p>
              <a:r>
                <a:rPr lang="en-US" sz="1000" b="1" dirty="0"/>
                <a:t>Camera - Diagonal</a:t>
              </a:r>
              <a:endParaRPr lang="en-US" sz="900" b="1" dirty="0"/>
            </a:p>
            <a:p>
              <a:endParaRPr lang="en-US" sz="900" dirty="0"/>
            </a:p>
          </p:txBody>
        </p:sp>
      </p:grpSp>
      <p:sp>
        <p:nvSpPr>
          <p:cNvPr id="16" name="TextBox 15">
            <a:extLst>
              <a:ext uri="{FF2B5EF4-FFF2-40B4-BE49-F238E27FC236}">
                <a16:creationId xmlns:a16="http://schemas.microsoft.com/office/drawing/2014/main" id="{91372618-B010-F00D-0CBC-5090D2EA0232}"/>
              </a:ext>
            </a:extLst>
          </p:cNvPr>
          <p:cNvSpPr txBox="1"/>
          <p:nvPr/>
        </p:nvSpPr>
        <p:spPr>
          <a:xfrm>
            <a:off x="10539268" y="1563298"/>
            <a:ext cx="1092242" cy="400110"/>
          </a:xfrm>
          <a:prstGeom prst="rect">
            <a:avLst/>
          </a:prstGeom>
          <a:noFill/>
        </p:spPr>
        <p:txBody>
          <a:bodyPr wrap="square" rtlCol="0">
            <a:spAutoFit/>
          </a:bodyPr>
          <a:lstStyle/>
          <a:p>
            <a:r>
              <a:rPr lang="en-US" sz="1000" b="1" dirty="0"/>
              <a:t>Ambient – </a:t>
            </a:r>
          </a:p>
          <a:p>
            <a:r>
              <a:rPr lang="en-US" sz="1000" b="1" dirty="0"/>
              <a:t>Sensor</a:t>
            </a:r>
            <a:endParaRPr lang="en-US" sz="900" b="1" dirty="0"/>
          </a:p>
        </p:txBody>
      </p:sp>
      <p:pic>
        <p:nvPicPr>
          <p:cNvPr id="10" name="Imagen 39">
            <a:extLst>
              <a:ext uri="{FF2B5EF4-FFF2-40B4-BE49-F238E27FC236}">
                <a16:creationId xmlns:a16="http://schemas.microsoft.com/office/drawing/2014/main" id="{3D0559A7-0CF7-9E4F-7311-D932DA0BF7D1}"/>
              </a:ext>
            </a:extLst>
          </p:cNvPr>
          <p:cNvPicPr>
            <a:picLocks noChangeAspect="1"/>
          </p:cNvPicPr>
          <p:nvPr/>
        </p:nvPicPr>
        <p:blipFill>
          <a:blip r:embed="rId3"/>
          <a:stretch>
            <a:fillRect/>
          </a:stretch>
        </p:blipFill>
        <p:spPr>
          <a:xfrm>
            <a:off x="3147712" y="1944849"/>
            <a:ext cx="395041" cy="395041"/>
          </a:xfrm>
          <a:prstGeom prst="rect">
            <a:avLst/>
          </a:prstGeom>
          <a:noFill/>
          <a:ln cap="flat">
            <a:noFill/>
          </a:ln>
        </p:spPr>
      </p:pic>
      <p:cxnSp>
        <p:nvCxnSpPr>
          <p:cNvPr id="19" name="Conector recto 6">
            <a:extLst>
              <a:ext uri="{FF2B5EF4-FFF2-40B4-BE49-F238E27FC236}">
                <a16:creationId xmlns:a16="http://schemas.microsoft.com/office/drawing/2014/main" id="{C41CAC0E-6004-2A2A-8F9F-B7C7A28CC062}"/>
              </a:ext>
            </a:extLst>
          </p:cNvPr>
          <p:cNvCxnSpPr>
            <a:cxnSpLocks/>
          </p:cNvCxnSpPr>
          <p:nvPr/>
        </p:nvCxnSpPr>
        <p:spPr>
          <a:xfrm flipV="1">
            <a:off x="3464677" y="2502843"/>
            <a:ext cx="0" cy="331462"/>
          </a:xfrm>
          <a:prstGeom prst="straightConnector1">
            <a:avLst/>
          </a:prstGeom>
          <a:noFill/>
          <a:ln w="6345" cap="flat">
            <a:solidFill>
              <a:srgbClr val="4472C4"/>
            </a:solidFill>
            <a:prstDash val="solid"/>
            <a:miter/>
          </a:ln>
        </p:spPr>
      </p:cxnSp>
      <p:sp>
        <p:nvSpPr>
          <p:cNvPr id="22" name="CuadroTexto 26">
            <a:extLst>
              <a:ext uri="{FF2B5EF4-FFF2-40B4-BE49-F238E27FC236}">
                <a16:creationId xmlns:a16="http://schemas.microsoft.com/office/drawing/2014/main" id="{6E035846-E42C-70FF-8243-2F16E70B503A}"/>
              </a:ext>
            </a:extLst>
          </p:cNvPr>
          <p:cNvSpPr txBox="1"/>
          <p:nvPr/>
        </p:nvSpPr>
        <p:spPr>
          <a:xfrm>
            <a:off x="1217571" y="1681985"/>
            <a:ext cx="805029"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000" b="1" dirty="0" err="1">
                <a:solidFill>
                  <a:srgbClr val="000000"/>
                </a:solidFill>
                <a:latin typeface="Calibri"/>
              </a:rPr>
              <a:t>Cybervision</a:t>
            </a:r>
            <a:endParaRPr lang="es-ES" sz="1000" b="1" i="0" u="none" strike="noStrike" kern="1200" cap="none" spc="0" baseline="0" dirty="0">
              <a:solidFill>
                <a:srgbClr val="000000"/>
              </a:solidFill>
              <a:uFillTx/>
              <a:latin typeface="Calibri"/>
            </a:endParaRPr>
          </a:p>
        </p:txBody>
      </p:sp>
      <p:pic>
        <p:nvPicPr>
          <p:cNvPr id="40" name="Imagen 39">
            <a:extLst>
              <a:ext uri="{FF2B5EF4-FFF2-40B4-BE49-F238E27FC236}">
                <a16:creationId xmlns:a16="http://schemas.microsoft.com/office/drawing/2014/main" id="{B17F6A8E-9803-D7A3-9D28-931AB3328899}"/>
              </a:ext>
            </a:extLst>
          </p:cNvPr>
          <p:cNvPicPr>
            <a:picLocks noChangeAspect="1"/>
          </p:cNvPicPr>
          <p:nvPr/>
        </p:nvPicPr>
        <p:blipFill>
          <a:blip r:embed="rId3"/>
          <a:stretch>
            <a:fillRect/>
          </a:stretch>
        </p:blipFill>
        <p:spPr>
          <a:xfrm>
            <a:off x="3343819" y="2292717"/>
            <a:ext cx="395041" cy="395041"/>
          </a:xfrm>
          <a:prstGeom prst="rect">
            <a:avLst/>
          </a:prstGeom>
          <a:noFill/>
          <a:ln cap="flat">
            <a:noFill/>
          </a:ln>
        </p:spPr>
      </p:pic>
      <p:pic>
        <p:nvPicPr>
          <p:cNvPr id="44" name="Imagen 39">
            <a:extLst>
              <a:ext uri="{FF2B5EF4-FFF2-40B4-BE49-F238E27FC236}">
                <a16:creationId xmlns:a16="http://schemas.microsoft.com/office/drawing/2014/main" id="{54DA1CA0-5AD9-0EB1-82AB-034FC22D9B40}"/>
              </a:ext>
            </a:extLst>
          </p:cNvPr>
          <p:cNvPicPr>
            <a:picLocks noChangeAspect="1"/>
          </p:cNvPicPr>
          <p:nvPr/>
        </p:nvPicPr>
        <p:blipFill>
          <a:blip r:embed="rId3"/>
          <a:stretch>
            <a:fillRect/>
          </a:stretch>
        </p:blipFill>
        <p:spPr>
          <a:xfrm>
            <a:off x="3590313" y="1936890"/>
            <a:ext cx="395041" cy="395041"/>
          </a:xfrm>
          <a:prstGeom prst="rect">
            <a:avLst/>
          </a:prstGeom>
          <a:noFill/>
          <a:ln cap="flat">
            <a:noFill/>
          </a:ln>
        </p:spPr>
      </p:pic>
      <p:pic>
        <p:nvPicPr>
          <p:cNvPr id="50" name="Picture 49">
            <a:extLst>
              <a:ext uri="{FF2B5EF4-FFF2-40B4-BE49-F238E27FC236}">
                <a16:creationId xmlns:a16="http://schemas.microsoft.com/office/drawing/2014/main" id="{D6A643D6-CA75-42B7-62FF-961F4A124C97}"/>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1071516" y="1"/>
            <a:ext cx="1183309" cy="1131683"/>
          </a:xfrm>
          <a:prstGeom prst="rect">
            <a:avLst/>
          </a:prstGeom>
        </p:spPr>
      </p:pic>
      <p:cxnSp>
        <p:nvCxnSpPr>
          <p:cNvPr id="51" name="Conector recto 6">
            <a:extLst>
              <a:ext uri="{FF2B5EF4-FFF2-40B4-BE49-F238E27FC236}">
                <a16:creationId xmlns:a16="http://schemas.microsoft.com/office/drawing/2014/main" id="{5EBC7A2C-19A1-FCCB-6F05-205C9596069F}"/>
              </a:ext>
            </a:extLst>
          </p:cNvPr>
          <p:cNvCxnSpPr>
            <a:cxnSpLocks/>
          </p:cNvCxnSpPr>
          <p:nvPr/>
        </p:nvCxnSpPr>
        <p:spPr>
          <a:xfrm flipV="1">
            <a:off x="3972297" y="2461683"/>
            <a:ext cx="0" cy="355132"/>
          </a:xfrm>
          <a:prstGeom prst="straightConnector1">
            <a:avLst/>
          </a:prstGeom>
          <a:noFill/>
          <a:ln w="6345" cap="flat">
            <a:solidFill>
              <a:srgbClr val="4472C4"/>
            </a:solidFill>
            <a:prstDash val="solid"/>
            <a:miter/>
          </a:ln>
        </p:spPr>
      </p:cxnSp>
      <p:pic>
        <p:nvPicPr>
          <p:cNvPr id="45" name="Imagen 39">
            <a:extLst>
              <a:ext uri="{FF2B5EF4-FFF2-40B4-BE49-F238E27FC236}">
                <a16:creationId xmlns:a16="http://schemas.microsoft.com/office/drawing/2014/main" id="{7135490A-4236-FDA5-BB1F-9946BBE99ACC}"/>
              </a:ext>
            </a:extLst>
          </p:cNvPr>
          <p:cNvPicPr>
            <a:picLocks noChangeAspect="1"/>
          </p:cNvPicPr>
          <p:nvPr/>
        </p:nvPicPr>
        <p:blipFill>
          <a:blip r:embed="rId3"/>
          <a:stretch>
            <a:fillRect/>
          </a:stretch>
        </p:blipFill>
        <p:spPr>
          <a:xfrm>
            <a:off x="3771141" y="2270185"/>
            <a:ext cx="395041" cy="395041"/>
          </a:xfrm>
          <a:prstGeom prst="rect">
            <a:avLst/>
          </a:prstGeom>
          <a:noFill/>
          <a:ln cap="flat">
            <a:noFill/>
          </a:ln>
        </p:spPr>
      </p:pic>
      <p:pic>
        <p:nvPicPr>
          <p:cNvPr id="39" name="Imagen 39">
            <a:extLst>
              <a:ext uri="{FF2B5EF4-FFF2-40B4-BE49-F238E27FC236}">
                <a16:creationId xmlns:a16="http://schemas.microsoft.com/office/drawing/2014/main" id="{59366F44-8BBA-9730-D6D6-823A7AFD3008}"/>
              </a:ext>
            </a:extLst>
          </p:cNvPr>
          <p:cNvPicPr>
            <a:picLocks noChangeAspect="1"/>
          </p:cNvPicPr>
          <p:nvPr/>
        </p:nvPicPr>
        <p:blipFill>
          <a:blip r:embed="rId3"/>
          <a:stretch>
            <a:fillRect/>
          </a:stretch>
        </p:blipFill>
        <p:spPr>
          <a:xfrm>
            <a:off x="2888085" y="2281506"/>
            <a:ext cx="395041" cy="395041"/>
          </a:xfrm>
          <a:prstGeom prst="rect">
            <a:avLst/>
          </a:prstGeom>
          <a:noFill/>
          <a:ln cap="flat">
            <a:noFill/>
          </a:ln>
        </p:spPr>
      </p:pic>
      <p:cxnSp>
        <p:nvCxnSpPr>
          <p:cNvPr id="24" name="Conector recto 6">
            <a:extLst>
              <a:ext uri="{FF2B5EF4-FFF2-40B4-BE49-F238E27FC236}">
                <a16:creationId xmlns:a16="http://schemas.microsoft.com/office/drawing/2014/main" id="{7151C8B2-820B-8F22-36D1-C9BA99BB20D5}"/>
              </a:ext>
            </a:extLst>
          </p:cNvPr>
          <p:cNvCxnSpPr>
            <a:cxnSpLocks/>
          </p:cNvCxnSpPr>
          <p:nvPr/>
        </p:nvCxnSpPr>
        <p:spPr>
          <a:xfrm flipV="1">
            <a:off x="10401294" y="2962558"/>
            <a:ext cx="0" cy="1153281"/>
          </a:xfrm>
          <a:prstGeom prst="straightConnector1">
            <a:avLst/>
          </a:prstGeom>
          <a:noFill/>
          <a:ln w="6345" cap="flat">
            <a:solidFill>
              <a:srgbClr val="4472C4"/>
            </a:solidFill>
            <a:prstDash val="solid"/>
            <a:miter/>
          </a:ln>
        </p:spPr>
      </p:cxnSp>
      <p:sp>
        <p:nvSpPr>
          <p:cNvPr id="52" name="Rectangle 51">
            <a:extLst>
              <a:ext uri="{FF2B5EF4-FFF2-40B4-BE49-F238E27FC236}">
                <a16:creationId xmlns:a16="http://schemas.microsoft.com/office/drawing/2014/main" id="{98D6A91D-6614-F0EF-3863-0664E2BD72D8}"/>
              </a:ext>
            </a:extLst>
          </p:cNvPr>
          <p:cNvSpPr/>
          <p:nvPr/>
        </p:nvSpPr>
        <p:spPr>
          <a:xfrm>
            <a:off x="2834505" y="1342886"/>
            <a:ext cx="1526017" cy="1328534"/>
          </a:xfrm>
          <a:prstGeom prst="rect">
            <a:avLst/>
          </a:prstGeom>
          <a:solidFill>
            <a:schemeClr val="accent1">
              <a:alpha val="3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CuadroTexto 26">
            <a:extLst>
              <a:ext uri="{FF2B5EF4-FFF2-40B4-BE49-F238E27FC236}">
                <a16:creationId xmlns:a16="http://schemas.microsoft.com/office/drawing/2014/main" id="{36225EEF-5B91-2A5D-E478-1646F46D0B25}"/>
              </a:ext>
            </a:extLst>
          </p:cNvPr>
          <p:cNvSpPr txBox="1"/>
          <p:nvPr/>
        </p:nvSpPr>
        <p:spPr>
          <a:xfrm>
            <a:off x="6075750" y="5923521"/>
            <a:ext cx="739305" cy="50783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i="0" u="none" strike="noStrike" kern="0" cap="none" spc="0" baseline="0" dirty="0">
                <a:uFillTx/>
              </a:rPr>
              <a:t>Computing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i="0" u="none" strike="noStrike" kern="0" cap="none" spc="0" baseline="0" dirty="0">
                <a:uFillTx/>
              </a:rPr>
              <a:t>ODROID #2</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900" b="0" i="0" u="none" strike="noStrike" kern="1200" cap="none" spc="0" baseline="0" dirty="0">
              <a:uFillTx/>
            </a:endParaRPr>
          </a:p>
        </p:txBody>
      </p:sp>
    </p:spTree>
    <p:extLst>
      <p:ext uri="{BB962C8B-B14F-4D97-AF65-F5344CB8AC3E}">
        <p14:creationId xmlns:p14="http://schemas.microsoft.com/office/powerpoint/2010/main" val="26533718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PlaceHolder 1"/>
          <p:cNvSpPr>
            <a:spLocks noGrp="1"/>
          </p:cNvSpPr>
          <p:nvPr>
            <p:ph type="title"/>
          </p:nvPr>
        </p:nvSpPr>
        <p:spPr>
          <a:xfrm>
            <a:off x="927120" y="711804"/>
            <a:ext cx="10370144" cy="1091520"/>
          </a:xfrm>
          <a:prstGeom prst="rect">
            <a:avLst/>
          </a:prstGeom>
          <a:noFill/>
          <a:ln w="0">
            <a:noFill/>
          </a:ln>
        </p:spPr>
        <p:txBody>
          <a:bodyPr lIns="0" tIns="0" rIns="0" bIns="0" anchor="ctr">
            <a:normAutofit fontScale="90000"/>
          </a:bodyPr>
          <a:lstStyle/>
          <a:p>
            <a:pPr indent="0">
              <a:lnSpc>
                <a:spcPct val="90000"/>
              </a:lnSpc>
              <a:buNone/>
              <a:tabLst>
                <a:tab pos="0" algn="l"/>
              </a:tabLst>
            </a:pPr>
            <a:r>
              <a:rPr lang="en-US" sz="3100" b="1" strike="noStrike" spc="-1" dirty="0">
                <a:solidFill>
                  <a:srgbClr val="838487"/>
                </a:solidFill>
                <a:latin typeface="Open Sans"/>
              </a:rPr>
              <a:t>User Story 1</a:t>
            </a:r>
            <a:r>
              <a:rPr lang="en-US" sz="3100" b="0" strike="noStrike" spc="-1" dirty="0">
                <a:solidFill>
                  <a:srgbClr val="838487"/>
                </a:solidFill>
                <a:latin typeface="Open Sans"/>
              </a:rPr>
              <a:t>: Demo: New device is connected in the network and will be scanned for vulnerabilities</a:t>
            </a:r>
            <a:br>
              <a:rPr lang="en-US" sz="2800" b="0" strike="noStrike" spc="-1" dirty="0">
                <a:solidFill>
                  <a:srgbClr val="838487"/>
                </a:solidFill>
                <a:latin typeface="Open Sans"/>
              </a:rPr>
            </a:br>
            <a:br>
              <a:rPr lang="en-US" sz="2800" b="0" strike="noStrike" spc="-1" dirty="0">
                <a:solidFill>
                  <a:srgbClr val="838487"/>
                </a:solidFill>
                <a:latin typeface="Open Sans"/>
              </a:rPr>
            </a:br>
            <a:r>
              <a:rPr lang="en-US" sz="2800" b="0" strike="noStrike" spc="-1" dirty="0">
                <a:solidFill>
                  <a:srgbClr val="838487"/>
                </a:solidFill>
                <a:latin typeface="Open Sans"/>
              </a:rPr>
              <a:t>New Device: Maintenance Operator of IoT devices</a:t>
            </a:r>
            <a:endParaRPr lang="en-US" sz="2800" b="0" strike="noStrike" spc="-1" dirty="0">
              <a:solidFill>
                <a:srgbClr val="000000"/>
              </a:solidFill>
              <a:latin typeface="Arial"/>
            </a:endParaRPr>
          </a:p>
        </p:txBody>
      </p:sp>
      <p:sp>
        <p:nvSpPr>
          <p:cNvPr id="296" name="Rectangle 3"/>
          <p:cNvSpPr/>
          <p:nvPr/>
        </p:nvSpPr>
        <p:spPr>
          <a:xfrm>
            <a:off x="0" y="101160"/>
            <a:ext cx="360" cy="253800"/>
          </a:xfrm>
          <a:prstGeom prst="rect">
            <a:avLst/>
          </a:prstGeom>
          <a:solidFill>
            <a:srgbClr val="F8F9FA"/>
          </a:solidFill>
          <a:ln w="0">
            <a:noFill/>
          </a:ln>
        </p:spPr>
        <p:style>
          <a:lnRef idx="0">
            <a:scrgbClr r="0" g="0" b="0"/>
          </a:lnRef>
          <a:fillRef idx="0">
            <a:scrgbClr r="0" g="0" b="0"/>
          </a:fillRef>
          <a:effectRef idx="0">
            <a:scrgbClr r="0" g="0" b="0"/>
          </a:effectRef>
          <a:fontRef idx="minor"/>
        </p:style>
        <p:txBody>
          <a:bodyPr wrap="none" lIns="0" tIns="-11160" rIns="0" bIns="-11160" numCol="1" spcCol="0" anchor="ctr">
            <a:spAutoFit/>
          </a:bodyPr>
          <a:lstStyle/>
          <a:p>
            <a:pPr>
              <a:lnSpc>
                <a:spcPct val="100000"/>
              </a:lnSpc>
            </a:pPr>
            <a:endParaRPr lang="en-US" sz="1800" b="0" strike="noStrike" spc="-1">
              <a:solidFill>
                <a:srgbClr val="838487"/>
              </a:solidFill>
              <a:latin typeface="Arial"/>
              <a:ea typeface="DejaVu Sans"/>
            </a:endParaRPr>
          </a:p>
        </p:txBody>
      </p:sp>
      <p:grpSp>
        <p:nvGrpSpPr>
          <p:cNvPr id="273" name="Group 5"/>
          <p:cNvGrpSpPr/>
          <p:nvPr/>
        </p:nvGrpSpPr>
        <p:grpSpPr>
          <a:xfrm>
            <a:off x="1042330" y="2217841"/>
            <a:ext cx="5053669" cy="3717369"/>
            <a:chOff x="5565960" y="1438200"/>
            <a:chExt cx="6410879" cy="4362120"/>
          </a:xfrm>
        </p:grpSpPr>
        <p:sp>
          <p:nvSpPr>
            <p:cNvPr id="274" name="Rectangle 4"/>
            <p:cNvSpPr/>
            <p:nvPr/>
          </p:nvSpPr>
          <p:spPr>
            <a:xfrm>
              <a:off x="5997600" y="1847520"/>
              <a:ext cx="5973120" cy="837360"/>
            </a:xfrm>
            <a:prstGeom prst="rect">
              <a:avLst/>
            </a:prstGeom>
            <a:solidFill>
              <a:schemeClr val="bg1">
                <a:lumMod val="75000"/>
              </a:schemeClr>
            </a:solidFill>
            <a:ln>
              <a:solidFill>
                <a:srgbClr val="5D3A75"/>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nSpc>
                  <a:spcPct val="100000"/>
                </a:lnSpc>
              </a:pPr>
              <a:endParaRPr lang="en-US" sz="1800" b="0" strike="noStrike" spc="-1">
                <a:solidFill>
                  <a:srgbClr val="FFFFFF"/>
                </a:solidFill>
                <a:latin typeface="Calibri"/>
                <a:ea typeface="DejaVu Sans"/>
              </a:endParaRPr>
            </a:p>
          </p:txBody>
        </p:sp>
        <p:grpSp>
          <p:nvGrpSpPr>
            <p:cNvPr id="275" name="Group 6"/>
            <p:cNvGrpSpPr/>
            <p:nvPr/>
          </p:nvGrpSpPr>
          <p:grpSpPr>
            <a:xfrm>
              <a:off x="5565960" y="1438200"/>
              <a:ext cx="1093320" cy="4362120"/>
              <a:chOff x="5565960" y="1438200"/>
              <a:chExt cx="1093320" cy="4362120"/>
            </a:xfrm>
          </p:grpSpPr>
          <p:grpSp>
            <p:nvGrpSpPr>
              <p:cNvPr id="276" name="Group 8"/>
              <p:cNvGrpSpPr/>
              <p:nvPr/>
            </p:nvGrpSpPr>
            <p:grpSpPr>
              <a:xfrm>
                <a:off x="5565960" y="1438200"/>
                <a:ext cx="1093320" cy="4362120"/>
                <a:chOff x="5565960" y="1438200"/>
                <a:chExt cx="1093320" cy="4362120"/>
              </a:xfrm>
            </p:grpSpPr>
            <p:cxnSp>
              <p:nvCxnSpPr>
                <p:cNvPr id="277" name="Straight Connector 1"/>
                <p:cNvCxnSpPr/>
                <p:nvPr/>
              </p:nvCxnSpPr>
              <p:spPr>
                <a:xfrm>
                  <a:off x="5719320" y="1545480"/>
                  <a:ext cx="13320" cy="4241520"/>
                </a:xfrm>
                <a:prstGeom prst="straightConnector1">
                  <a:avLst/>
                </a:prstGeom>
                <a:ln w="76200">
                  <a:solidFill>
                    <a:srgbClr val="3F274F"/>
                  </a:solidFill>
                  <a:round/>
                </a:ln>
              </p:spPr>
            </p:cxnSp>
            <p:cxnSp>
              <p:nvCxnSpPr>
                <p:cNvPr id="278" name="Straight Connector 5"/>
                <p:cNvCxnSpPr/>
                <p:nvPr/>
              </p:nvCxnSpPr>
              <p:spPr>
                <a:xfrm flipV="1">
                  <a:off x="5679360" y="1438200"/>
                  <a:ext cx="600840" cy="96480"/>
                </a:xfrm>
                <a:prstGeom prst="straightConnector1">
                  <a:avLst/>
                </a:prstGeom>
                <a:ln w="76200">
                  <a:solidFill>
                    <a:srgbClr val="3F274F"/>
                  </a:solidFill>
                  <a:round/>
                </a:ln>
              </p:spPr>
            </p:cxnSp>
            <p:cxnSp>
              <p:nvCxnSpPr>
                <p:cNvPr id="279" name="Straight Connector 6"/>
                <p:cNvCxnSpPr/>
                <p:nvPr/>
              </p:nvCxnSpPr>
              <p:spPr>
                <a:xfrm>
                  <a:off x="5565960" y="5799960"/>
                  <a:ext cx="1093680" cy="720"/>
                </a:xfrm>
                <a:prstGeom prst="straightConnector1">
                  <a:avLst/>
                </a:prstGeom>
                <a:ln w="76200">
                  <a:solidFill>
                    <a:srgbClr val="3F274F"/>
                  </a:solidFill>
                  <a:round/>
                </a:ln>
              </p:spPr>
            </p:cxnSp>
            <p:sp>
              <p:nvSpPr>
                <p:cNvPr id="280" name="Flowchart: Delay 2"/>
                <p:cNvSpPr/>
                <p:nvPr/>
              </p:nvSpPr>
              <p:spPr>
                <a:xfrm rot="4872000">
                  <a:off x="6056640" y="1486440"/>
                  <a:ext cx="232560" cy="263160"/>
                </a:xfrm>
                <a:prstGeom prst="flowChartDelay">
                  <a:avLst/>
                </a:prstGeom>
                <a:noFill/>
                <a:ln>
                  <a:solidFill>
                    <a:srgbClr val="5D3A75"/>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nSpc>
                      <a:spcPct val="100000"/>
                    </a:lnSpc>
                  </a:pPr>
                  <a:endParaRPr lang="en-US" sz="1800" b="0" strike="noStrike" spc="-1">
                    <a:solidFill>
                      <a:srgbClr val="FFFFFF"/>
                    </a:solidFill>
                    <a:latin typeface="Calibri"/>
                    <a:ea typeface="DejaVu Sans"/>
                  </a:endParaRPr>
                </a:p>
              </p:txBody>
            </p:sp>
          </p:grpSp>
          <p:sp>
            <p:nvSpPr>
              <p:cNvPr id="281" name="Rectangle 5"/>
              <p:cNvSpPr/>
              <p:nvPr/>
            </p:nvSpPr>
            <p:spPr>
              <a:xfrm>
                <a:off x="5605200" y="1726200"/>
                <a:ext cx="303480" cy="614520"/>
              </a:xfrm>
              <a:prstGeom prst="rect">
                <a:avLst/>
              </a:prstGeom>
              <a:solidFill>
                <a:schemeClr val="bg1">
                  <a:lumMod val="75000"/>
                </a:schemeClr>
              </a:solidFill>
              <a:ln>
                <a:solidFill>
                  <a:srgbClr val="5D3A75"/>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nSpc>
                    <a:spcPct val="100000"/>
                  </a:lnSpc>
                </a:pPr>
                <a:endParaRPr lang="en-US" sz="1800" b="0" strike="noStrike" spc="-1">
                  <a:solidFill>
                    <a:srgbClr val="FFFFFF"/>
                  </a:solidFill>
                  <a:latin typeface="Calibri"/>
                  <a:ea typeface="DejaVu Sans"/>
                </a:endParaRPr>
              </a:p>
            </p:txBody>
          </p:sp>
        </p:grpSp>
        <p:pic>
          <p:nvPicPr>
            <p:cNvPr id="282" name="Picture 10"/>
            <p:cNvPicPr/>
            <p:nvPr/>
          </p:nvPicPr>
          <p:blipFill>
            <a:blip r:embed="rId3"/>
            <a:stretch/>
          </p:blipFill>
          <p:spPr>
            <a:xfrm>
              <a:off x="6014264" y="2731680"/>
              <a:ext cx="5962575" cy="2912399"/>
            </a:xfrm>
            <a:prstGeom prst="rect">
              <a:avLst/>
            </a:prstGeom>
            <a:ln w="12700">
              <a:solidFill>
                <a:srgbClr val="000000"/>
              </a:solidFill>
              <a:miter/>
            </a:ln>
          </p:spPr>
        </p:pic>
        <p:grpSp>
          <p:nvGrpSpPr>
            <p:cNvPr id="283" name="Group 9"/>
            <p:cNvGrpSpPr/>
            <p:nvPr/>
          </p:nvGrpSpPr>
          <p:grpSpPr>
            <a:xfrm>
              <a:off x="6313320" y="1899360"/>
              <a:ext cx="5342400" cy="766080"/>
              <a:chOff x="6313320" y="1899360"/>
              <a:chExt cx="5342400" cy="766080"/>
            </a:xfrm>
          </p:grpSpPr>
          <p:pic>
            <p:nvPicPr>
              <p:cNvPr id="284" name="Graphic 7" descr="Server outline"/>
              <p:cNvPicPr/>
              <p:nvPr/>
            </p:nvPicPr>
            <p:blipFill>
              <a:blip r:embed="rId4"/>
              <a:stretch/>
            </p:blipFill>
            <p:spPr>
              <a:xfrm>
                <a:off x="9051480" y="1939320"/>
                <a:ext cx="726120" cy="726120"/>
              </a:xfrm>
              <a:prstGeom prst="rect">
                <a:avLst/>
              </a:prstGeom>
              <a:ln w="0">
                <a:noFill/>
              </a:ln>
            </p:spPr>
          </p:pic>
          <p:pic>
            <p:nvPicPr>
              <p:cNvPr id="285" name="Graphic 8" descr="Download from cloud outline"/>
              <p:cNvPicPr/>
              <p:nvPr/>
            </p:nvPicPr>
            <p:blipFill>
              <a:blip r:embed="rId5"/>
              <a:stretch/>
            </p:blipFill>
            <p:spPr>
              <a:xfrm>
                <a:off x="8267400" y="1995840"/>
                <a:ext cx="533160" cy="533160"/>
              </a:xfrm>
              <a:prstGeom prst="rect">
                <a:avLst/>
              </a:prstGeom>
              <a:ln w="0">
                <a:noFill/>
              </a:ln>
            </p:spPr>
          </p:pic>
          <p:pic>
            <p:nvPicPr>
              <p:cNvPr id="286" name="Graphic 9" descr="Security camera outline"/>
              <p:cNvPicPr/>
              <p:nvPr/>
            </p:nvPicPr>
            <p:blipFill>
              <a:blip r:embed="rId6"/>
              <a:stretch/>
            </p:blipFill>
            <p:spPr>
              <a:xfrm flipH="1">
                <a:off x="11006280" y="1911240"/>
                <a:ext cx="649440" cy="726120"/>
              </a:xfrm>
              <a:prstGeom prst="rect">
                <a:avLst/>
              </a:prstGeom>
              <a:ln w="0">
                <a:noFill/>
              </a:ln>
            </p:spPr>
          </p:pic>
          <p:pic>
            <p:nvPicPr>
              <p:cNvPr id="287" name="Graphic 10" descr="Wireless router outline"/>
              <p:cNvPicPr/>
              <p:nvPr/>
            </p:nvPicPr>
            <p:blipFill>
              <a:blip r:embed="rId7"/>
              <a:stretch/>
            </p:blipFill>
            <p:spPr>
              <a:xfrm>
                <a:off x="7290360" y="1899360"/>
                <a:ext cx="726120" cy="726120"/>
              </a:xfrm>
              <a:prstGeom prst="rect">
                <a:avLst/>
              </a:prstGeom>
              <a:ln w="0">
                <a:noFill/>
              </a:ln>
            </p:spPr>
          </p:pic>
          <p:pic>
            <p:nvPicPr>
              <p:cNvPr id="288" name="Graphic 11" descr="Cycling outline"/>
              <p:cNvPicPr/>
              <p:nvPr/>
            </p:nvPicPr>
            <p:blipFill>
              <a:blip r:embed="rId8"/>
              <a:stretch/>
            </p:blipFill>
            <p:spPr>
              <a:xfrm>
                <a:off x="6313320" y="1911240"/>
                <a:ext cx="726120" cy="726120"/>
              </a:xfrm>
              <a:prstGeom prst="rect">
                <a:avLst/>
              </a:prstGeom>
              <a:ln w="0">
                <a:noFill/>
              </a:ln>
            </p:spPr>
          </p:pic>
          <p:pic>
            <p:nvPicPr>
              <p:cNvPr id="289" name="Graphic 12" descr="Processor outline"/>
              <p:cNvPicPr/>
              <p:nvPr/>
            </p:nvPicPr>
            <p:blipFill>
              <a:blip r:embed="rId9"/>
              <a:stretch/>
            </p:blipFill>
            <p:spPr>
              <a:xfrm>
                <a:off x="10028520" y="1901880"/>
                <a:ext cx="726120" cy="726120"/>
              </a:xfrm>
              <a:prstGeom prst="rect">
                <a:avLst/>
              </a:prstGeom>
              <a:ln w="0">
                <a:noFill/>
              </a:ln>
            </p:spPr>
          </p:pic>
        </p:grpSp>
      </p:grpSp>
      <p:pic>
        <p:nvPicPr>
          <p:cNvPr id="8" name="Graphic 7" descr="Construction worker male with solid fill">
            <a:extLst>
              <a:ext uri="{FF2B5EF4-FFF2-40B4-BE49-F238E27FC236}">
                <a16:creationId xmlns:a16="http://schemas.microsoft.com/office/drawing/2014/main" id="{394F9217-286F-1E57-33A3-45123CFA970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197602" y="3366246"/>
            <a:ext cx="1338082" cy="1338082"/>
          </a:xfrm>
          <a:prstGeom prst="rect">
            <a:avLst/>
          </a:prstGeom>
        </p:spPr>
      </p:pic>
      <p:cxnSp>
        <p:nvCxnSpPr>
          <p:cNvPr id="12" name="Straight Connector 11">
            <a:extLst>
              <a:ext uri="{FF2B5EF4-FFF2-40B4-BE49-F238E27FC236}">
                <a16:creationId xmlns:a16="http://schemas.microsoft.com/office/drawing/2014/main" id="{1F99B888-5320-2A7F-21A2-1A38A819A081}"/>
              </a:ext>
            </a:extLst>
          </p:cNvPr>
          <p:cNvCxnSpPr>
            <a:cxnSpLocks/>
            <a:endCxn id="9" idx="1"/>
          </p:cNvCxnSpPr>
          <p:nvPr/>
        </p:nvCxnSpPr>
        <p:spPr>
          <a:xfrm>
            <a:off x="5953344" y="4250461"/>
            <a:ext cx="656939"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A6875BD6-D9D3-5130-AE8F-A46D4D8C0BA0}"/>
              </a:ext>
            </a:extLst>
          </p:cNvPr>
          <p:cNvGrpSpPr/>
          <p:nvPr/>
        </p:nvGrpSpPr>
        <p:grpSpPr>
          <a:xfrm>
            <a:off x="6610283" y="2566661"/>
            <a:ext cx="2710114" cy="3333254"/>
            <a:chOff x="6292645" y="2581447"/>
            <a:chExt cx="2710114" cy="3333254"/>
          </a:xfrm>
        </p:grpSpPr>
        <p:sp>
          <p:nvSpPr>
            <p:cNvPr id="9" name="Rectangle 8">
              <a:extLst>
                <a:ext uri="{FF2B5EF4-FFF2-40B4-BE49-F238E27FC236}">
                  <a16:creationId xmlns:a16="http://schemas.microsoft.com/office/drawing/2014/main" id="{C247DB62-C388-B62C-BC52-AB92F4AFAD11}"/>
                </a:ext>
              </a:extLst>
            </p:cNvPr>
            <p:cNvSpPr/>
            <p:nvPr/>
          </p:nvSpPr>
          <p:spPr>
            <a:xfrm>
              <a:off x="6292645" y="2615792"/>
              <a:ext cx="2710105" cy="3298909"/>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1F38FBC-00D4-8D88-1A71-15EAFBD514D2}"/>
                </a:ext>
              </a:extLst>
            </p:cNvPr>
            <p:cNvSpPr/>
            <p:nvPr/>
          </p:nvSpPr>
          <p:spPr>
            <a:xfrm>
              <a:off x="6292654" y="2581447"/>
              <a:ext cx="2710105" cy="384175"/>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2">
                      <a:lumMod val="50000"/>
                    </a:schemeClr>
                  </a:solidFill>
                </a:rPr>
                <a:t>DataCenter</a:t>
              </a:r>
              <a:endParaRPr lang="en-US" dirty="0">
                <a:solidFill>
                  <a:schemeClr val="tx2">
                    <a:lumMod val="50000"/>
                  </a:schemeClr>
                </a:solidFill>
              </a:endParaRPr>
            </a:p>
          </p:txBody>
        </p:sp>
        <p:pic>
          <p:nvPicPr>
            <p:cNvPr id="13" name="Picture 4" descr="Product image for Cisco UCS X-Series Modular System">
              <a:extLst>
                <a:ext uri="{FF2B5EF4-FFF2-40B4-BE49-F238E27FC236}">
                  <a16:creationId xmlns:a16="http://schemas.microsoft.com/office/drawing/2014/main" id="{45F0F17D-16A2-C14A-7113-9FDC7018281C}"/>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705" b="89030" l="4730" r="94595">
                          <a14:foregroundMark x1="7297" y1="18565" x2="7297" y2="18565"/>
                          <a14:foregroundMark x1="49865" y1="13924" x2="49865" y2="13924"/>
                          <a14:foregroundMark x1="92027" y1="64135" x2="92027" y2="64135"/>
                          <a14:foregroundMark x1="94054" y1="75949" x2="94054" y2="75949"/>
                          <a14:foregroundMark x1="24595" y1="89030" x2="24595" y2="89030"/>
                          <a14:foregroundMark x1="94595" y1="81857" x2="94595" y2="81857"/>
                          <a14:foregroundMark x1="4730" y1="22785" x2="4730" y2="22785"/>
                        </a14:backgroundRemoval>
                      </a14:imgEffect>
                    </a14:imgLayer>
                  </a14:imgProps>
                </a:ext>
                <a:ext uri="{28A0092B-C50C-407E-A947-70E740481C1C}">
                  <a14:useLocalDpi xmlns:a14="http://schemas.microsoft.com/office/drawing/2010/main" val="0"/>
                </a:ext>
              </a:extLst>
            </a:blip>
            <a:srcRect/>
            <a:stretch>
              <a:fillRect/>
            </a:stretch>
          </p:blipFill>
          <p:spPr bwMode="auto">
            <a:xfrm>
              <a:off x="6833419" y="4460015"/>
              <a:ext cx="1784681" cy="51819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4" name="Imagen 222">
              <a:extLst>
                <a:ext uri="{FF2B5EF4-FFF2-40B4-BE49-F238E27FC236}">
                  <a16:creationId xmlns:a16="http://schemas.microsoft.com/office/drawing/2014/main" id="{76E5AF6A-6DB9-B56C-9929-F3B92AF1E471}"/>
                </a:ext>
              </a:extLst>
            </p:cNvPr>
            <p:cNvPicPr>
              <a:picLocks noChangeAspect="1"/>
            </p:cNvPicPr>
            <p:nvPr/>
          </p:nvPicPr>
          <p:blipFill>
            <a:blip r:embed="rId14"/>
            <a:stretch>
              <a:fillRect/>
            </a:stretch>
          </p:blipFill>
          <p:spPr>
            <a:xfrm>
              <a:off x="7269583" y="3912870"/>
              <a:ext cx="645567" cy="645567"/>
            </a:xfrm>
            <a:prstGeom prst="rect">
              <a:avLst/>
            </a:prstGeom>
            <a:noFill/>
            <a:ln cap="flat">
              <a:noFill/>
            </a:ln>
          </p:spPr>
        </p:pic>
        <p:sp>
          <p:nvSpPr>
            <p:cNvPr id="15" name="CuadroTexto 26">
              <a:extLst>
                <a:ext uri="{FF2B5EF4-FFF2-40B4-BE49-F238E27FC236}">
                  <a16:creationId xmlns:a16="http://schemas.microsoft.com/office/drawing/2014/main" id="{C1A1DF09-0BFC-2AA6-C35E-FA604C6DABA7}"/>
                </a:ext>
              </a:extLst>
            </p:cNvPr>
            <p:cNvSpPr txBox="1"/>
            <p:nvPr/>
          </p:nvSpPr>
          <p:spPr>
            <a:xfrm>
              <a:off x="7158938" y="3705131"/>
              <a:ext cx="859531"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000" b="1" dirty="0" err="1">
                  <a:solidFill>
                    <a:srgbClr val="000000"/>
                  </a:solidFill>
                  <a:highlight>
                    <a:srgbClr val="FFFF00"/>
                  </a:highlight>
                  <a:latin typeface="Calibri"/>
                </a:rPr>
                <a:t>Bastion</a:t>
              </a:r>
              <a:r>
                <a:rPr lang="es-ES" sz="1000" b="1" dirty="0">
                  <a:solidFill>
                    <a:srgbClr val="000000"/>
                  </a:solidFill>
                  <a:highlight>
                    <a:srgbClr val="FFFF00"/>
                  </a:highlight>
                  <a:latin typeface="Calibri"/>
                </a:rPr>
                <a:t> Host</a:t>
              </a:r>
              <a:endParaRPr lang="es-ES" sz="1000" b="1" i="0" u="none" strike="noStrike" kern="1200" cap="none" spc="0" baseline="0" dirty="0">
                <a:solidFill>
                  <a:srgbClr val="000000"/>
                </a:solidFill>
                <a:highlight>
                  <a:srgbClr val="FFFF00"/>
                </a:highlight>
                <a:uFillTx/>
                <a:latin typeface="Calibri"/>
              </a:endParaRPr>
            </a:p>
          </p:txBody>
        </p:sp>
      </p:grpSp>
      <p:cxnSp>
        <p:nvCxnSpPr>
          <p:cNvPr id="16" name="Straight Connector 15">
            <a:extLst>
              <a:ext uri="{FF2B5EF4-FFF2-40B4-BE49-F238E27FC236}">
                <a16:creationId xmlns:a16="http://schemas.microsoft.com/office/drawing/2014/main" id="{294E0C60-8582-5D8F-3C0E-B5E4AF0FD3F8}"/>
              </a:ext>
            </a:extLst>
          </p:cNvPr>
          <p:cNvCxnSpPr>
            <a:cxnSpLocks/>
            <a:stCxn id="9" idx="3"/>
          </p:cNvCxnSpPr>
          <p:nvPr/>
        </p:nvCxnSpPr>
        <p:spPr>
          <a:xfrm flipV="1">
            <a:off x="9320388" y="4250460"/>
            <a:ext cx="433212" cy="1"/>
          </a:xfrm>
          <a:prstGeom prst="line">
            <a:avLst/>
          </a:prstGeom>
        </p:spPr>
        <p:style>
          <a:lnRef idx="1">
            <a:schemeClr val="accent1"/>
          </a:lnRef>
          <a:fillRef idx="0">
            <a:schemeClr val="accent1"/>
          </a:fillRef>
          <a:effectRef idx="0">
            <a:schemeClr val="accent1"/>
          </a:effectRef>
          <a:fontRef idx="minor">
            <a:schemeClr val="tx1"/>
          </a:fontRef>
        </p:style>
      </p:cxnSp>
      <p:pic>
        <p:nvPicPr>
          <p:cNvPr id="30" name="Graphic 29" descr="Smart Phone with solid fill">
            <a:extLst>
              <a:ext uri="{FF2B5EF4-FFF2-40B4-BE49-F238E27FC236}">
                <a16:creationId xmlns:a16="http://schemas.microsoft.com/office/drawing/2014/main" id="{E17F369B-81A6-EB95-2F68-5E3F69C28FA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542392" y="3690345"/>
            <a:ext cx="914400" cy="914400"/>
          </a:xfrm>
          <a:prstGeom prst="rect">
            <a:avLst/>
          </a:prstGeom>
        </p:spPr>
      </p:pic>
    </p:spTree>
    <p:extLst>
      <p:ext uri="{BB962C8B-B14F-4D97-AF65-F5344CB8AC3E}">
        <p14:creationId xmlns:p14="http://schemas.microsoft.com/office/powerpoint/2010/main" val="39338210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Rectangle 168">
            <a:extLst>
              <a:ext uri="{FF2B5EF4-FFF2-40B4-BE49-F238E27FC236}">
                <a16:creationId xmlns:a16="http://schemas.microsoft.com/office/drawing/2014/main" id="{AB80B0BD-B91C-03D4-5A85-D91F3871766A}"/>
              </a:ext>
            </a:extLst>
          </p:cNvPr>
          <p:cNvSpPr/>
          <p:nvPr/>
        </p:nvSpPr>
        <p:spPr>
          <a:xfrm>
            <a:off x="3826956" y="4169504"/>
            <a:ext cx="3132028" cy="232618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E53C919A-FE1C-E2FA-1487-077E1DB400DE}"/>
              </a:ext>
            </a:extLst>
          </p:cNvPr>
          <p:cNvSpPr/>
          <p:nvPr/>
        </p:nvSpPr>
        <p:spPr>
          <a:xfrm>
            <a:off x="284633" y="572632"/>
            <a:ext cx="11328635" cy="3339607"/>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73BB664F-614D-E92A-CC83-97CE0183F11E}"/>
              </a:ext>
            </a:extLst>
          </p:cNvPr>
          <p:cNvSpPr/>
          <p:nvPr/>
        </p:nvSpPr>
        <p:spPr>
          <a:xfrm>
            <a:off x="268972" y="4154076"/>
            <a:ext cx="3199604" cy="2347489"/>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TextBox 171">
            <a:extLst>
              <a:ext uri="{FF2B5EF4-FFF2-40B4-BE49-F238E27FC236}">
                <a16:creationId xmlns:a16="http://schemas.microsoft.com/office/drawing/2014/main" id="{B29E5FC4-8BB7-D4E1-15B5-555744E26390}"/>
              </a:ext>
            </a:extLst>
          </p:cNvPr>
          <p:cNvSpPr txBox="1"/>
          <p:nvPr/>
        </p:nvSpPr>
        <p:spPr>
          <a:xfrm>
            <a:off x="1426734" y="4205411"/>
            <a:ext cx="2007343" cy="261610"/>
          </a:xfrm>
          <a:prstGeom prst="rect">
            <a:avLst/>
          </a:prstGeom>
          <a:noFill/>
        </p:spPr>
        <p:txBody>
          <a:bodyPr wrap="square" rtlCol="0">
            <a:spAutoFit/>
          </a:bodyPr>
          <a:lstStyle/>
          <a:p>
            <a:r>
              <a:rPr lang="en-US" sz="1100" b="1" i="1" dirty="0">
                <a:solidFill>
                  <a:srgbClr val="002060"/>
                </a:solidFill>
              </a:rPr>
              <a:t>Tram Station “DIAGONAL”</a:t>
            </a:r>
          </a:p>
        </p:txBody>
      </p:sp>
      <p:sp>
        <p:nvSpPr>
          <p:cNvPr id="2" name="TextBox 45">
            <a:extLst>
              <a:ext uri="{FF2B5EF4-FFF2-40B4-BE49-F238E27FC236}">
                <a16:creationId xmlns:a16="http://schemas.microsoft.com/office/drawing/2014/main" id="{E1F49BA6-076F-2383-F1BC-3DD8A23A5900}"/>
              </a:ext>
            </a:extLst>
          </p:cNvPr>
          <p:cNvSpPr txBox="1"/>
          <p:nvPr/>
        </p:nvSpPr>
        <p:spPr>
          <a:xfrm>
            <a:off x="321972" y="106783"/>
            <a:ext cx="5454378" cy="46166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dirty="0">
                <a:solidFill>
                  <a:srgbClr val="838487"/>
                </a:solidFill>
                <a:uFillTx/>
                <a:latin typeface="Calibri"/>
              </a:rPr>
              <a:t>IRIS – PUC 1 – Infrastructure User Story 1 </a:t>
            </a:r>
          </a:p>
        </p:txBody>
      </p:sp>
      <p:cxnSp>
        <p:nvCxnSpPr>
          <p:cNvPr id="4" name="Conector recto 6">
            <a:extLst>
              <a:ext uri="{FF2B5EF4-FFF2-40B4-BE49-F238E27FC236}">
                <a16:creationId xmlns:a16="http://schemas.microsoft.com/office/drawing/2014/main" id="{E0A9BBA7-3FAB-EE71-FDCA-D5B7E929CC0A}"/>
              </a:ext>
            </a:extLst>
          </p:cNvPr>
          <p:cNvCxnSpPr>
            <a:cxnSpLocks/>
            <a:endCxn id="5" idx="2"/>
          </p:cNvCxnSpPr>
          <p:nvPr/>
        </p:nvCxnSpPr>
        <p:spPr>
          <a:xfrm flipV="1">
            <a:off x="6004035" y="1202725"/>
            <a:ext cx="0" cy="1019716"/>
          </a:xfrm>
          <a:prstGeom prst="straightConnector1">
            <a:avLst/>
          </a:prstGeom>
          <a:noFill/>
          <a:ln w="6345" cap="flat">
            <a:solidFill>
              <a:srgbClr val="4472C4"/>
            </a:solidFill>
            <a:prstDash val="solid"/>
            <a:miter/>
          </a:ln>
        </p:spPr>
      </p:cxnSp>
      <p:sp>
        <p:nvSpPr>
          <p:cNvPr id="5" name="Nube 15">
            <a:extLst>
              <a:ext uri="{FF2B5EF4-FFF2-40B4-BE49-F238E27FC236}">
                <a16:creationId xmlns:a16="http://schemas.microsoft.com/office/drawing/2014/main" id="{F318F2F3-AD02-4467-679C-1448995E7958}"/>
              </a:ext>
            </a:extLst>
          </p:cNvPr>
          <p:cNvSpPr/>
          <p:nvPr/>
        </p:nvSpPr>
        <p:spPr>
          <a:xfrm>
            <a:off x="5270389" y="711185"/>
            <a:ext cx="1467291" cy="491540"/>
          </a:xfrm>
          <a:custGeom>
            <a:avLst/>
            <a:gdLst>
              <a:gd name="f0" fmla="val 10800000"/>
              <a:gd name="f1" fmla="val 5400000"/>
              <a:gd name="f2" fmla="val 180"/>
              <a:gd name="f3" fmla="val w"/>
              <a:gd name="f4" fmla="val h"/>
              <a:gd name="f5" fmla="val 0"/>
              <a:gd name="f6" fmla="val 43200"/>
              <a:gd name="f7" fmla="+- 0 0 11429249"/>
              <a:gd name="f8" fmla="+- 0 0 8646143"/>
              <a:gd name="f9" fmla="+- 0 0 8748475"/>
              <a:gd name="f10" fmla="+- 0 0 7859163"/>
              <a:gd name="f11" fmla="+- 0 0 4722533"/>
              <a:gd name="f12" fmla="+- 0 0 2776035"/>
              <a:gd name="f13" fmla="+- 0 0 16496525"/>
              <a:gd name="f14" fmla="+- 0 0 14809710"/>
              <a:gd name="f15" fmla="+- 0 0 4217541"/>
              <a:gd name="f16" fmla="+- 0 0 824660"/>
              <a:gd name="f17" fmla="+- 0 0 8950887"/>
              <a:gd name="f18" fmla="+- 0 0 9809656"/>
              <a:gd name="f19" fmla="+- 0 0 4002417"/>
              <a:gd name="f20" fmla="val 3900"/>
              <a:gd name="f21" fmla="val 14370"/>
              <a:gd name="f22" fmla="val 6753"/>
              <a:gd name="f23" fmla="val 9190"/>
              <a:gd name="f24" fmla="val 7426832"/>
              <a:gd name="f25" fmla="val 5333"/>
              <a:gd name="f26" fmla="val 7267"/>
              <a:gd name="f27" fmla="val 5396714"/>
              <a:gd name="f28" fmla="val 4365"/>
              <a:gd name="f29" fmla="val 5945"/>
              <a:gd name="f30" fmla="val 5983381"/>
              <a:gd name="f31" fmla="val 4857"/>
              <a:gd name="f32" fmla="val 6595"/>
              <a:gd name="f33" fmla="val 7034504"/>
              <a:gd name="f34" fmla="val 7273"/>
              <a:gd name="f35" fmla="val 6541615"/>
              <a:gd name="f36" fmla="val 6775"/>
              <a:gd name="f37" fmla="val 9220"/>
              <a:gd name="f38" fmla="val 7816140"/>
              <a:gd name="f39" fmla="val 5785"/>
              <a:gd name="f40" fmla="val 7867"/>
              <a:gd name="f41" fmla="val 37501"/>
              <a:gd name="f42" fmla="val 6842000"/>
              <a:gd name="f43" fmla="val 6752"/>
              <a:gd name="f44" fmla="val 9215"/>
              <a:gd name="f45" fmla="val 1347096"/>
              <a:gd name="f46" fmla="val 6910353"/>
              <a:gd name="f47" fmla="val 7720"/>
              <a:gd name="f48" fmla="val 10543"/>
              <a:gd name="f49" fmla="val 3974558"/>
              <a:gd name="f50" fmla="val 4542661"/>
              <a:gd name="f51" fmla="val 4360"/>
              <a:gd name="f52" fmla="val 5918"/>
              <a:gd name="f53" fmla="val 8804134"/>
              <a:gd name="f54" fmla="val 4345"/>
              <a:gd name="f55" fmla="val 9151131"/>
              <a:gd name="f56" fmla="val 4693"/>
              <a:gd name="f57" fmla="val 26177"/>
              <a:gd name="f58" fmla="val 5204520"/>
              <a:gd name="f59" fmla="val 1585770"/>
              <a:gd name="f60" fmla="val 6928"/>
              <a:gd name="f61" fmla="val 34899"/>
              <a:gd name="f62" fmla="val 4416628"/>
              <a:gd name="f63" fmla="val 686848"/>
              <a:gd name="f64" fmla="val 16478"/>
              <a:gd name="f65" fmla="val 39090"/>
              <a:gd name="f66" fmla="val 8257448"/>
              <a:gd name="f67" fmla="val 844866"/>
              <a:gd name="f68" fmla="val 28827"/>
              <a:gd name="f69" fmla="val 34751"/>
              <a:gd name="f70" fmla="val 387196"/>
              <a:gd name="f71" fmla="val 959901"/>
              <a:gd name="f72" fmla="val 34129"/>
              <a:gd name="f73" fmla="val 22954"/>
              <a:gd name="f74" fmla="val 4255042"/>
              <a:gd name="f75" fmla="val 41798"/>
              <a:gd name="f76" fmla="val 15354"/>
              <a:gd name="f77" fmla="val 1819082"/>
              <a:gd name="f78" fmla="val 1665090"/>
              <a:gd name="f79" fmla="val 38324"/>
              <a:gd name="f80" fmla="val 5426"/>
              <a:gd name="f81" fmla="val 891534"/>
              <a:gd name="f82" fmla="val 29078"/>
              <a:gd name="f83" fmla="val 3952"/>
              <a:gd name="f84" fmla="val 1091722"/>
              <a:gd name="f85" fmla="val 22141"/>
              <a:gd name="f86" fmla="val 4720"/>
              <a:gd name="f87" fmla="val 1061181"/>
              <a:gd name="f88" fmla="val 14000"/>
              <a:gd name="f89" fmla="val 5192"/>
              <a:gd name="f90" fmla="val 739161"/>
              <a:gd name="f91" fmla="val 4127"/>
              <a:gd name="f92" fmla="val 15789"/>
              <a:gd name="f93" fmla="val 9459261"/>
              <a:gd name="f94" fmla="val 711490"/>
              <a:gd name="f95" fmla="+- 0 0 -90"/>
              <a:gd name="f96" fmla="+- 0 0 -180"/>
              <a:gd name="f97" fmla="+- 0 0 -270"/>
              <a:gd name="f98" fmla="+- 0 0 -360"/>
              <a:gd name="f99" fmla="*/ f3 1 43200"/>
              <a:gd name="f100" fmla="*/ f4 1 43200"/>
              <a:gd name="f101" fmla="+- f6 0 f5"/>
              <a:gd name="f102" fmla="*/ f95 f0 1"/>
              <a:gd name="f103" fmla="*/ f96 f0 1"/>
              <a:gd name="f104" fmla="*/ f97 f0 1"/>
              <a:gd name="f105" fmla="*/ f98 f0 1"/>
              <a:gd name="f106" fmla="*/ f101 1 2"/>
              <a:gd name="f107" fmla="*/ f101 1 43200"/>
              <a:gd name="f108" fmla="*/ f101 2977 1"/>
              <a:gd name="f109" fmla="*/ f101 3262 1"/>
              <a:gd name="f110" fmla="*/ f101 17087 1"/>
              <a:gd name="f111" fmla="*/ f101 17337 1"/>
              <a:gd name="f112" fmla="*/ f101 67 1"/>
              <a:gd name="f113" fmla="*/ f101 21577 1"/>
              <a:gd name="f114" fmla="*/ f101 21582 1"/>
              <a:gd name="f115" fmla="*/ f101 1235 1"/>
              <a:gd name="f116" fmla="*/ f102 1 f2"/>
              <a:gd name="f117" fmla="*/ f103 1 f2"/>
              <a:gd name="f118" fmla="*/ f104 1 f2"/>
              <a:gd name="f119" fmla="*/ f105 1 f2"/>
              <a:gd name="f120" fmla="+- f5 f106 0"/>
              <a:gd name="f121" fmla="*/ f108 1 21600"/>
              <a:gd name="f122" fmla="*/ f109 1 21600"/>
              <a:gd name="f123" fmla="*/ f110 1 21600"/>
              <a:gd name="f124" fmla="*/ f111 1 21600"/>
              <a:gd name="f125" fmla="*/ f112 1 21600"/>
              <a:gd name="f126" fmla="*/ f113 1 21600"/>
              <a:gd name="f127" fmla="*/ f114 1 21600"/>
              <a:gd name="f128" fmla="*/ f115 1 21600"/>
              <a:gd name="f129" fmla="+- f116 0 f1"/>
              <a:gd name="f130" fmla="+- f117 0 f1"/>
              <a:gd name="f131" fmla="+- f118 0 f1"/>
              <a:gd name="f132" fmla="+- f119 0 f1"/>
              <a:gd name="f133" fmla="*/ f127 1 f107"/>
              <a:gd name="f134" fmla="*/ f120 1 f107"/>
              <a:gd name="f135" fmla="*/ f126 1 f107"/>
              <a:gd name="f136" fmla="*/ f125 1 f107"/>
              <a:gd name="f137" fmla="*/ f128 1 f107"/>
              <a:gd name="f138" fmla="*/ f121 1 f107"/>
              <a:gd name="f139" fmla="*/ f123 1 f107"/>
              <a:gd name="f140" fmla="*/ f122 1 f107"/>
              <a:gd name="f141" fmla="*/ f124 1 f107"/>
              <a:gd name="f142" fmla="*/ f138 f99 1"/>
              <a:gd name="f143" fmla="*/ f139 f99 1"/>
              <a:gd name="f144" fmla="*/ f141 f100 1"/>
              <a:gd name="f145" fmla="*/ f140 f100 1"/>
              <a:gd name="f146" fmla="*/ f133 f99 1"/>
              <a:gd name="f147" fmla="*/ f134 f100 1"/>
              <a:gd name="f148" fmla="*/ f134 f99 1"/>
              <a:gd name="f149" fmla="*/ f135 f100 1"/>
              <a:gd name="f150" fmla="*/ f136 f99 1"/>
              <a:gd name="f151" fmla="*/ f137 f100 1"/>
            </a:gdLst>
            <a:ahLst/>
            <a:cxnLst>
              <a:cxn ang="3cd4">
                <a:pos x="hc" y="t"/>
              </a:cxn>
              <a:cxn ang="0">
                <a:pos x="r" y="vc"/>
              </a:cxn>
              <a:cxn ang="cd4">
                <a:pos x="hc" y="b"/>
              </a:cxn>
              <a:cxn ang="cd2">
                <a:pos x="l" y="vc"/>
              </a:cxn>
              <a:cxn ang="f129">
                <a:pos x="f146" y="f147"/>
              </a:cxn>
              <a:cxn ang="f130">
                <a:pos x="f148" y="f149"/>
              </a:cxn>
              <a:cxn ang="f131">
                <a:pos x="f150" y="f147"/>
              </a:cxn>
              <a:cxn ang="f132">
                <a:pos x="f148" y="f151"/>
              </a:cxn>
            </a:cxnLst>
            <a:rect l="f142" t="f145" r="f143" b="f144"/>
            <a:pathLst>
              <a:path w="43200" h="43200">
                <a:moveTo>
                  <a:pt x="f20" y="f21"/>
                </a:moveTo>
                <a:arcTo wR="f22" hR="f23" stAng="f7" swAng="f24"/>
                <a:arcTo wR="f25" hR="f26" stAng="f8" swAng="f27"/>
                <a:arcTo wR="f28" hR="f29" stAng="f9" swAng="f30"/>
                <a:arcTo wR="f31" hR="f32" stAng="f10" swAng="f33"/>
                <a:arcTo wR="f25" hR="f34" stAng="f11" swAng="f35"/>
                <a:arcTo wR="f36" hR="f37" stAng="f12" swAng="f38"/>
                <a:arcTo wR="f39" hR="f40" stAng="f41" swAng="f42"/>
                <a:arcTo wR="f43" hR="f44" stAng="f45" swAng="f46"/>
                <a:arcTo wR="f47" hR="f48" stAng="f49" swAng="f50"/>
                <a:arcTo wR="f51" hR="f52" stAng="f13" swAng="f53"/>
                <a:arcTo wR="f54" hR="f29" stAng="f14" swAng="f55"/>
                <a:close/>
              </a:path>
              <a:path w="43200" h="43200" fill="none">
                <a:moveTo>
                  <a:pt x="f56" y="f57"/>
                </a:moveTo>
                <a:arcTo wR="f54" hR="f29" stAng="f58" swAng="f59"/>
                <a:moveTo>
                  <a:pt x="f60" y="f61"/>
                </a:moveTo>
                <a:arcTo wR="f51" hR="f52" stAng="f62" swAng="f63"/>
                <a:moveTo>
                  <a:pt x="f64" y="f65"/>
                </a:moveTo>
                <a:arcTo wR="f43" hR="f44" stAng="f66" swAng="f67"/>
                <a:moveTo>
                  <a:pt x="f68" y="f69"/>
                </a:moveTo>
                <a:arcTo wR="f43" hR="f44" stAng="f70" swAng="f71"/>
                <a:moveTo>
                  <a:pt x="f72" y="f73"/>
                </a:moveTo>
                <a:arcTo wR="f39" hR="f40" stAng="f15" swAng="f74"/>
                <a:moveTo>
                  <a:pt x="f75" y="f76"/>
                </a:moveTo>
                <a:arcTo wR="f25" hR="f34" stAng="f77" swAng="f78"/>
                <a:moveTo>
                  <a:pt x="f79" y="f80"/>
                </a:moveTo>
                <a:arcTo wR="f31" hR="f32" stAng="f16" swAng="f81"/>
                <a:moveTo>
                  <a:pt x="f82" y="f83"/>
                </a:moveTo>
                <a:arcTo wR="f31" hR="f32" stAng="f17" swAng="f84"/>
                <a:moveTo>
                  <a:pt x="f85" y="f86"/>
                </a:moveTo>
                <a:arcTo wR="f28" hR="f29" stAng="f18" swAng="f87"/>
                <a:moveTo>
                  <a:pt x="f88" y="f89"/>
                </a:moveTo>
                <a:arcTo wR="f22" hR="f23" stAng="f19" swAng="f90"/>
                <a:moveTo>
                  <a:pt x="f91" y="f92"/>
                </a:moveTo>
                <a:arcTo wR="f22" hR="f23" stAng="f93" swAng="f94"/>
              </a:path>
            </a:pathLst>
          </a:custGeom>
          <a:solidFill>
            <a:srgbClr val="4472C4"/>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0" i="0" u="none" strike="noStrike" kern="1200" cap="none" spc="0" baseline="0" dirty="0">
                <a:solidFill>
                  <a:srgbClr val="FFFFFF"/>
                </a:solidFill>
                <a:uFillTx/>
                <a:latin typeface="Calibri"/>
              </a:rPr>
              <a:t>Internet</a:t>
            </a:r>
          </a:p>
        </p:txBody>
      </p:sp>
      <p:sp>
        <p:nvSpPr>
          <p:cNvPr id="6" name="CuadroTexto 25">
            <a:extLst>
              <a:ext uri="{FF2B5EF4-FFF2-40B4-BE49-F238E27FC236}">
                <a16:creationId xmlns:a16="http://schemas.microsoft.com/office/drawing/2014/main" id="{982D16E7-3501-E781-5649-6E373BDBD7A4}"/>
              </a:ext>
            </a:extLst>
          </p:cNvPr>
          <p:cNvSpPr txBox="1"/>
          <p:nvPr/>
        </p:nvSpPr>
        <p:spPr>
          <a:xfrm>
            <a:off x="4496853" y="1788168"/>
            <a:ext cx="1382427" cy="246221"/>
          </a:xfrm>
          <a:prstGeom prst="rect">
            <a:avLst/>
          </a:prstGeom>
          <a:noFill/>
          <a:ln cap="flat">
            <a:noFill/>
          </a:ln>
        </p:spPr>
        <p:txBody>
          <a:bodyPr vert="horz" wrap="square" lIns="91440" tIns="45720" rIns="91440" bIns="45720" anchor="t" anchorCtr="1"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000" b="1" i="0" u="none" strike="noStrike" kern="0" cap="none" spc="0" baseline="0" dirty="0">
                <a:solidFill>
                  <a:srgbClr val="000000"/>
                </a:solidFill>
                <a:uFillTx/>
                <a:latin typeface="Calibri"/>
              </a:rPr>
              <a:t>Firewall</a:t>
            </a:r>
            <a:r>
              <a:rPr lang="es-ES" sz="1000" b="0" i="0" u="none" strike="noStrike" kern="0" cap="none" spc="0" baseline="0" dirty="0">
                <a:solidFill>
                  <a:srgbClr val="000000"/>
                </a:solidFill>
                <a:uFillTx/>
                <a:latin typeface="Calibri"/>
              </a:rPr>
              <a:t> </a:t>
            </a:r>
            <a:r>
              <a:rPr lang="es-ES" sz="1000" b="1" i="0" u="none" strike="noStrike" kern="0" cap="none" spc="0" baseline="0" dirty="0">
                <a:solidFill>
                  <a:srgbClr val="000000"/>
                </a:solidFill>
                <a:uFillTx/>
                <a:latin typeface="Calibri"/>
              </a:rPr>
              <a:t>IMI</a:t>
            </a:r>
          </a:p>
        </p:txBody>
      </p:sp>
      <p:sp>
        <p:nvSpPr>
          <p:cNvPr id="8" name="Rectángulo 24">
            <a:extLst>
              <a:ext uri="{FF2B5EF4-FFF2-40B4-BE49-F238E27FC236}">
                <a16:creationId xmlns:a16="http://schemas.microsoft.com/office/drawing/2014/main" id="{7AE8264B-2CA5-31C2-C060-7FE39014A06A}"/>
              </a:ext>
            </a:extLst>
          </p:cNvPr>
          <p:cNvSpPr/>
          <p:nvPr/>
        </p:nvSpPr>
        <p:spPr>
          <a:xfrm flipV="1">
            <a:off x="612167" y="2808025"/>
            <a:ext cx="10411008" cy="100418"/>
          </a:xfrm>
          <a:prstGeom prst="rect">
            <a:avLst/>
          </a:prstGeom>
          <a:solidFill>
            <a:srgbClr val="ED7D31"/>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cxnSp>
        <p:nvCxnSpPr>
          <p:cNvPr id="9" name="Conector recto 6">
            <a:extLst>
              <a:ext uri="{FF2B5EF4-FFF2-40B4-BE49-F238E27FC236}">
                <a16:creationId xmlns:a16="http://schemas.microsoft.com/office/drawing/2014/main" id="{CFBACBA8-C3A9-9444-4DB8-8A872C6E3721}"/>
              </a:ext>
            </a:extLst>
          </p:cNvPr>
          <p:cNvCxnSpPr>
            <a:cxnSpLocks/>
          </p:cNvCxnSpPr>
          <p:nvPr/>
        </p:nvCxnSpPr>
        <p:spPr>
          <a:xfrm flipV="1">
            <a:off x="6275362" y="2389059"/>
            <a:ext cx="0" cy="418966"/>
          </a:xfrm>
          <a:prstGeom prst="straightConnector1">
            <a:avLst/>
          </a:prstGeom>
          <a:noFill/>
          <a:ln w="6345" cap="flat">
            <a:solidFill>
              <a:srgbClr val="4472C4"/>
            </a:solidFill>
            <a:prstDash val="solid"/>
            <a:miter/>
          </a:ln>
        </p:spPr>
      </p:cxnSp>
      <p:pic>
        <p:nvPicPr>
          <p:cNvPr id="17" name="Imagen 39">
            <a:extLst>
              <a:ext uri="{FF2B5EF4-FFF2-40B4-BE49-F238E27FC236}">
                <a16:creationId xmlns:a16="http://schemas.microsoft.com/office/drawing/2014/main" id="{796393FA-F62B-0441-3EA9-BFB914659EB6}"/>
              </a:ext>
            </a:extLst>
          </p:cNvPr>
          <p:cNvPicPr>
            <a:picLocks noChangeAspect="1"/>
          </p:cNvPicPr>
          <p:nvPr/>
        </p:nvPicPr>
        <p:blipFill>
          <a:blip r:embed="rId3"/>
          <a:stretch>
            <a:fillRect/>
          </a:stretch>
        </p:blipFill>
        <p:spPr>
          <a:xfrm>
            <a:off x="515390" y="1909960"/>
            <a:ext cx="615468" cy="615468"/>
          </a:xfrm>
          <a:prstGeom prst="rect">
            <a:avLst/>
          </a:prstGeom>
          <a:noFill/>
          <a:ln cap="flat">
            <a:noFill/>
          </a:ln>
        </p:spPr>
      </p:pic>
      <p:cxnSp>
        <p:nvCxnSpPr>
          <p:cNvPr id="18" name="Conector recto 6">
            <a:extLst>
              <a:ext uri="{FF2B5EF4-FFF2-40B4-BE49-F238E27FC236}">
                <a16:creationId xmlns:a16="http://schemas.microsoft.com/office/drawing/2014/main" id="{DD7C7095-4DD3-5BD9-523B-5F933300C065}"/>
              </a:ext>
            </a:extLst>
          </p:cNvPr>
          <p:cNvCxnSpPr>
            <a:cxnSpLocks/>
          </p:cNvCxnSpPr>
          <p:nvPr/>
        </p:nvCxnSpPr>
        <p:spPr>
          <a:xfrm flipV="1">
            <a:off x="1011032" y="2485353"/>
            <a:ext cx="0" cy="331462"/>
          </a:xfrm>
          <a:prstGeom prst="straightConnector1">
            <a:avLst/>
          </a:prstGeom>
          <a:noFill/>
          <a:ln w="6345" cap="flat">
            <a:solidFill>
              <a:srgbClr val="4472C4"/>
            </a:solidFill>
            <a:prstDash val="solid"/>
            <a:miter/>
          </a:ln>
        </p:spPr>
      </p:cxnSp>
      <p:sp>
        <p:nvSpPr>
          <p:cNvPr id="21" name="CuadroTexto 26">
            <a:extLst>
              <a:ext uri="{FF2B5EF4-FFF2-40B4-BE49-F238E27FC236}">
                <a16:creationId xmlns:a16="http://schemas.microsoft.com/office/drawing/2014/main" id="{8348DE56-07FE-B528-DCE1-36DF1ED3F735}"/>
              </a:ext>
            </a:extLst>
          </p:cNvPr>
          <p:cNvSpPr txBox="1"/>
          <p:nvPr/>
        </p:nvSpPr>
        <p:spPr>
          <a:xfrm>
            <a:off x="2279738" y="2918023"/>
            <a:ext cx="505267" cy="230832"/>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i="0" u="none" strike="noStrike" kern="0" cap="none" spc="0" baseline="0" dirty="0">
                <a:solidFill>
                  <a:srgbClr val="000000"/>
                </a:solidFill>
                <a:uFillTx/>
                <a:latin typeface="Calibri"/>
              </a:rPr>
              <a:t>Switch</a:t>
            </a:r>
            <a:endParaRPr lang="es-ES" sz="1200" b="0" i="0" u="none" strike="noStrike" kern="1200" cap="none" spc="0" baseline="0" dirty="0">
              <a:solidFill>
                <a:srgbClr val="000000"/>
              </a:solidFill>
              <a:uFillTx/>
              <a:latin typeface="Calibri"/>
            </a:endParaRPr>
          </a:p>
        </p:txBody>
      </p:sp>
      <p:sp>
        <p:nvSpPr>
          <p:cNvPr id="25" name="CuadroTexto 26">
            <a:extLst>
              <a:ext uri="{FF2B5EF4-FFF2-40B4-BE49-F238E27FC236}">
                <a16:creationId xmlns:a16="http://schemas.microsoft.com/office/drawing/2014/main" id="{E3F9E3EB-9F4F-A5EC-489A-3C869DB5B1AF}"/>
              </a:ext>
            </a:extLst>
          </p:cNvPr>
          <p:cNvSpPr txBox="1"/>
          <p:nvPr/>
        </p:nvSpPr>
        <p:spPr>
          <a:xfrm>
            <a:off x="284633" y="5985182"/>
            <a:ext cx="943212" cy="36933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i="0" u="none" strike="noStrike" kern="0" cap="none" spc="0" baseline="0" dirty="0">
                <a:uFillTx/>
              </a:rPr>
              <a:t>Switch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i="0" u="none" strike="noStrike" kern="0" cap="none" spc="0" baseline="0" dirty="0">
                <a:uFillTx/>
              </a:rPr>
              <a:t>IE3200 #1</a:t>
            </a:r>
          </a:p>
        </p:txBody>
      </p:sp>
      <p:cxnSp>
        <p:nvCxnSpPr>
          <p:cNvPr id="26" name="Conector recto 6">
            <a:extLst>
              <a:ext uri="{FF2B5EF4-FFF2-40B4-BE49-F238E27FC236}">
                <a16:creationId xmlns:a16="http://schemas.microsoft.com/office/drawing/2014/main" id="{D915E29A-6953-0B70-2F9D-935DA2267CBC}"/>
              </a:ext>
            </a:extLst>
          </p:cNvPr>
          <p:cNvCxnSpPr>
            <a:cxnSpLocks/>
            <a:stCxn id="84" idx="0"/>
          </p:cNvCxnSpPr>
          <p:nvPr/>
        </p:nvCxnSpPr>
        <p:spPr>
          <a:xfrm flipV="1">
            <a:off x="921047" y="2903535"/>
            <a:ext cx="9234" cy="1265969"/>
          </a:xfrm>
          <a:prstGeom prst="straightConnector1">
            <a:avLst/>
          </a:prstGeom>
          <a:noFill/>
          <a:ln w="6345" cap="flat">
            <a:solidFill>
              <a:srgbClr val="4472C4"/>
            </a:solidFill>
            <a:prstDash val="solid"/>
            <a:miter/>
          </a:ln>
        </p:spPr>
      </p:cxnSp>
      <p:cxnSp>
        <p:nvCxnSpPr>
          <p:cNvPr id="27" name="Conector recto 6">
            <a:extLst>
              <a:ext uri="{FF2B5EF4-FFF2-40B4-BE49-F238E27FC236}">
                <a16:creationId xmlns:a16="http://schemas.microsoft.com/office/drawing/2014/main" id="{98B9360E-A8FC-53C8-9778-C6AB0E8D6306}"/>
              </a:ext>
            </a:extLst>
          </p:cNvPr>
          <p:cNvCxnSpPr>
            <a:cxnSpLocks/>
          </p:cNvCxnSpPr>
          <p:nvPr/>
        </p:nvCxnSpPr>
        <p:spPr>
          <a:xfrm flipH="1" flipV="1">
            <a:off x="1316592" y="2909172"/>
            <a:ext cx="12118" cy="2513171"/>
          </a:xfrm>
          <a:prstGeom prst="straightConnector1">
            <a:avLst/>
          </a:prstGeom>
          <a:noFill/>
          <a:ln w="6345" cap="flat">
            <a:solidFill>
              <a:srgbClr val="4472C4"/>
            </a:solidFill>
            <a:prstDash val="solid"/>
            <a:miter/>
          </a:ln>
        </p:spPr>
      </p:cxnSp>
      <p:pic>
        <p:nvPicPr>
          <p:cNvPr id="31" name="Picture 2">
            <a:extLst>
              <a:ext uri="{FF2B5EF4-FFF2-40B4-BE49-F238E27FC236}">
                <a16:creationId xmlns:a16="http://schemas.microsoft.com/office/drawing/2014/main" id="{92D462B6-A9D6-E628-C096-1E2DC73F8346}"/>
              </a:ext>
            </a:extLst>
          </p:cNvPr>
          <p:cNvPicPr>
            <a:picLocks noChangeAspect="1"/>
          </p:cNvPicPr>
          <p:nvPr/>
        </p:nvPicPr>
        <p:blipFill>
          <a:blip r:embed="rId4"/>
          <a:stretch>
            <a:fillRect/>
          </a:stretch>
        </p:blipFill>
        <p:spPr>
          <a:xfrm>
            <a:off x="2461326" y="5059427"/>
            <a:ext cx="876086" cy="725832"/>
          </a:xfrm>
          <a:prstGeom prst="rect">
            <a:avLst/>
          </a:prstGeom>
          <a:noFill/>
          <a:ln cap="flat">
            <a:noFill/>
          </a:ln>
        </p:spPr>
      </p:pic>
      <p:sp>
        <p:nvSpPr>
          <p:cNvPr id="33" name="CuadroTexto 26">
            <a:extLst>
              <a:ext uri="{FF2B5EF4-FFF2-40B4-BE49-F238E27FC236}">
                <a16:creationId xmlns:a16="http://schemas.microsoft.com/office/drawing/2014/main" id="{DCD9F9AF-3E6A-C418-6F59-3C3A8F5E4858}"/>
              </a:ext>
            </a:extLst>
          </p:cNvPr>
          <p:cNvSpPr txBox="1"/>
          <p:nvPr/>
        </p:nvSpPr>
        <p:spPr>
          <a:xfrm>
            <a:off x="1539048" y="5923521"/>
            <a:ext cx="566181" cy="50783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i="0" u="none" strike="noStrike" kern="0" cap="none" spc="0" baseline="0" dirty="0">
                <a:uFillTx/>
              </a:rPr>
              <a:t>RSU #1</a:t>
            </a:r>
          </a:p>
          <a:p>
            <a:pPr>
              <a:defRPr sz="1800" b="0" i="0" u="none" strike="noStrike" kern="0" cap="none" spc="0" baseline="0">
                <a:solidFill>
                  <a:srgbClr val="000000"/>
                </a:solidFill>
                <a:uFillTx/>
              </a:defRPr>
            </a:pPr>
            <a:r>
              <a:rPr lang="es-ES" sz="900" b="1" i="0" u="none" strike="noStrike" kern="0" cap="none" spc="0" baseline="0" dirty="0">
                <a:uFillTx/>
              </a:rPr>
              <a:t>802.11p</a:t>
            </a:r>
          </a:p>
          <a:p>
            <a:pPr>
              <a:defRPr sz="1800" b="0" i="0" u="none" strike="noStrike" kern="0" cap="none" spc="0" baseline="0">
                <a:solidFill>
                  <a:srgbClr val="000000"/>
                </a:solidFill>
                <a:uFillTx/>
              </a:defRPr>
            </a:pPr>
            <a:endParaRPr lang="en-US" sz="900" dirty="0"/>
          </a:p>
        </p:txBody>
      </p:sp>
      <p:sp>
        <p:nvSpPr>
          <p:cNvPr id="34" name="CuadroTexto 26">
            <a:extLst>
              <a:ext uri="{FF2B5EF4-FFF2-40B4-BE49-F238E27FC236}">
                <a16:creationId xmlns:a16="http://schemas.microsoft.com/office/drawing/2014/main" id="{699CCB16-AAFD-F3BE-4F14-E452AACB6287}"/>
              </a:ext>
            </a:extLst>
          </p:cNvPr>
          <p:cNvSpPr txBox="1"/>
          <p:nvPr/>
        </p:nvSpPr>
        <p:spPr>
          <a:xfrm>
            <a:off x="2382410" y="5928899"/>
            <a:ext cx="723275" cy="50783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i="0" u="none" strike="noStrike" kern="0" cap="none" spc="0" baseline="0" dirty="0">
                <a:uFillTx/>
              </a:rPr>
              <a:t>Computing</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i="0" u="none" strike="noStrike" kern="0" cap="none" spc="0" baseline="0" dirty="0">
                <a:uFillTx/>
              </a:rPr>
              <a:t>ODROID #1</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900" b="0" i="0" u="none" strike="noStrike" kern="1200" cap="none" spc="0" baseline="0" dirty="0">
              <a:uFillTx/>
            </a:endParaRPr>
          </a:p>
        </p:txBody>
      </p:sp>
      <p:sp>
        <p:nvSpPr>
          <p:cNvPr id="37" name="Rectángulo 34">
            <a:extLst>
              <a:ext uri="{FF2B5EF4-FFF2-40B4-BE49-F238E27FC236}">
                <a16:creationId xmlns:a16="http://schemas.microsoft.com/office/drawing/2014/main" id="{2F14C1E0-9631-1841-30B0-4EEB1FB248BB}"/>
              </a:ext>
            </a:extLst>
          </p:cNvPr>
          <p:cNvSpPr/>
          <p:nvPr/>
        </p:nvSpPr>
        <p:spPr>
          <a:xfrm flipV="1">
            <a:off x="1489798" y="4454368"/>
            <a:ext cx="1641101" cy="74258"/>
          </a:xfrm>
          <a:prstGeom prst="rect">
            <a:avLst/>
          </a:prstGeom>
          <a:solidFill>
            <a:srgbClr val="8FAADC"/>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sp>
        <p:nvSpPr>
          <p:cNvPr id="38" name="Rectángulo 40">
            <a:extLst>
              <a:ext uri="{FF2B5EF4-FFF2-40B4-BE49-F238E27FC236}">
                <a16:creationId xmlns:a16="http://schemas.microsoft.com/office/drawing/2014/main" id="{F49D134F-C1D0-205B-049F-739E64DD5E5A}"/>
              </a:ext>
            </a:extLst>
          </p:cNvPr>
          <p:cNvSpPr/>
          <p:nvPr/>
        </p:nvSpPr>
        <p:spPr>
          <a:xfrm flipV="1">
            <a:off x="1489798" y="4677673"/>
            <a:ext cx="1641101" cy="89739"/>
          </a:xfrm>
          <a:prstGeom prst="rect">
            <a:avLst/>
          </a:prstGeom>
          <a:solidFill>
            <a:srgbClr val="FFD966"/>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cxnSp>
        <p:nvCxnSpPr>
          <p:cNvPr id="41" name="Conector recto 6">
            <a:extLst>
              <a:ext uri="{FF2B5EF4-FFF2-40B4-BE49-F238E27FC236}">
                <a16:creationId xmlns:a16="http://schemas.microsoft.com/office/drawing/2014/main" id="{77AAD3BE-CCE6-66A1-BC0E-FB3E0BAE65C7}"/>
              </a:ext>
            </a:extLst>
          </p:cNvPr>
          <p:cNvCxnSpPr>
            <a:cxnSpLocks/>
          </p:cNvCxnSpPr>
          <p:nvPr/>
        </p:nvCxnSpPr>
        <p:spPr>
          <a:xfrm flipV="1">
            <a:off x="2038365" y="4528617"/>
            <a:ext cx="0" cy="785310"/>
          </a:xfrm>
          <a:prstGeom prst="straightConnector1">
            <a:avLst/>
          </a:prstGeom>
          <a:noFill/>
          <a:ln w="6345" cap="flat">
            <a:solidFill>
              <a:srgbClr val="4472C4"/>
            </a:solidFill>
            <a:prstDash val="solid"/>
            <a:miter/>
          </a:ln>
        </p:spPr>
      </p:cxnSp>
      <p:cxnSp>
        <p:nvCxnSpPr>
          <p:cNvPr id="42" name="Conector recto 6">
            <a:extLst>
              <a:ext uri="{FF2B5EF4-FFF2-40B4-BE49-F238E27FC236}">
                <a16:creationId xmlns:a16="http://schemas.microsoft.com/office/drawing/2014/main" id="{EF54659F-6B10-43D9-4152-3A61F7515F95}"/>
              </a:ext>
            </a:extLst>
          </p:cNvPr>
          <p:cNvCxnSpPr/>
          <p:nvPr/>
        </p:nvCxnSpPr>
        <p:spPr>
          <a:xfrm flipH="1" flipV="1">
            <a:off x="2893150" y="4647007"/>
            <a:ext cx="2670" cy="707745"/>
          </a:xfrm>
          <a:prstGeom prst="straightConnector1">
            <a:avLst/>
          </a:prstGeom>
          <a:noFill/>
          <a:ln w="6345" cap="flat">
            <a:solidFill>
              <a:srgbClr val="4472C4"/>
            </a:solidFill>
            <a:prstDash val="solid"/>
            <a:miter/>
          </a:ln>
        </p:spPr>
      </p:cxnSp>
      <p:sp>
        <p:nvSpPr>
          <p:cNvPr id="43" name="Rectángulo 34">
            <a:extLst>
              <a:ext uri="{FF2B5EF4-FFF2-40B4-BE49-F238E27FC236}">
                <a16:creationId xmlns:a16="http://schemas.microsoft.com/office/drawing/2014/main" id="{FAA9C168-DD86-4688-880B-FDF4170D2B58}"/>
              </a:ext>
            </a:extLst>
          </p:cNvPr>
          <p:cNvSpPr/>
          <p:nvPr/>
        </p:nvSpPr>
        <p:spPr>
          <a:xfrm flipV="1">
            <a:off x="1489798" y="4566556"/>
            <a:ext cx="1641101" cy="74258"/>
          </a:xfrm>
          <a:prstGeom prst="rect">
            <a:avLst/>
          </a:prstGeom>
          <a:solidFill>
            <a:srgbClr val="FFE699"/>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cxnSp>
        <p:nvCxnSpPr>
          <p:cNvPr id="46" name="Conector recto 6">
            <a:extLst>
              <a:ext uri="{FF2B5EF4-FFF2-40B4-BE49-F238E27FC236}">
                <a16:creationId xmlns:a16="http://schemas.microsoft.com/office/drawing/2014/main" id="{A3A59580-2B38-C671-DFA1-306E3AA6B699}"/>
              </a:ext>
            </a:extLst>
          </p:cNvPr>
          <p:cNvCxnSpPr>
            <a:cxnSpLocks/>
          </p:cNvCxnSpPr>
          <p:nvPr/>
        </p:nvCxnSpPr>
        <p:spPr>
          <a:xfrm flipV="1">
            <a:off x="6004034" y="2926793"/>
            <a:ext cx="0" cy="777112"/>
          </a:xfrm>
          <a:prstGeom prst="straightConnector1">
            <a:avLst/>
          </a:prstGeom>
          <a:noFill/>
          <a:ln w="6345" cap="flat">
            <a:solidFill>
              <a:srgbClr val="4472C4"/>
            </a:solidFill>
            <a:prstDash val="solid"/>
            <a:miter/>
          </a:ln>
        </p:spPr>
      </p:cxnSp>
      <p:cxnSp>
        <p:nvCxnSpPr>
          <p:cNvPr id="47" name="Conector recto 6">
            <a:extLst>
              <a:ext uri="{FF2B5EF4-FFF2-40B4-BE49-F238E27FC236}">
                <a16:creationId xmlns:a16="http://schemas.microsoft.com/office/drawing/2014/main" id="{5616FC82-47A7-178B-5885-9C66449F91A3}"/>
              </a:ext>
            </a:extLst>
          </p:cNvPr>
          <p:cNvCxnSpPr>
            <a:cxnSpLocks/>
          </p:cNvCxnSpPr>
          <p:nvPr/>
        </p:nvCxnSpPr>
        <p:spPr>
          <a:xfrm flipH="1" flipV="1">
            <a:off x="4677740" y="2912693"/>
            <a:ext cx="291" cy="2480306"/>
          </a:xfrm>
          <a:prstGeom prst="straightConnector1">
            <a:avLst/>
          </a:prstGeom>
          <a:noFill/>
          <a:ln w="6345" cap="flat">
            <a:solidFill>
              <a:srgbClr val="4472C4"/>
            </a:solidFill>
            <a:prstDash val="solid"/>
            <a:miter/>
          </a:ln>
        </p:spPr>
      </p:cxnSp>
      <p:pic>
        <p:nvPicPr>
          <p:cNvPr id="49" name="Picture 2">
            <a:extLst>
              <a:ext uri="{FF2B5EF4-FFF2-40B4-BE49-F238E27FC236}">
                <a16:creationId xmlns:a16="http://schemas.microsoft.com/office/drawing/2014/main" id="{FF2096E1-6DFD-A407-1234-68961C95CA4E}"/>
              </a:ext>
            </a:extLst>
          </p:cNvPr>
          <p:cNvPicPr>
            <a:picLocks noChangeAspect="1"/>
          </p:cNvPicPr>
          <p:nvPr/>
        </p:nvPicPr>
        <p:blipFill>
          <a:blip r:embed="rId4"/>
          <a:stretch>
            <a:fillRect/>
          </a:stretch>
        </p:blipFill>
        <p:spPr>
          <a:xfrm>
            <a:off x="5797198" y="5032433"/>
            <a:ext cx="876086" cy="725832"/>
          </a:xfrm>
          <a:prstGeom prst="rect">
            <a:avLst/>
          </a:prstGeom>
          <a:noFill/>
          <a:ln cap="flat">
            <a:noFill/>
          </a:ln>
        </p:spPr>
      </p:pic>
      <p:sp>
        <p:nvSpPr>
          <p:cNvPr id="55" name="Rectángulo 34">
            <a:extLst>
              <a:ext uri="{FF2B5EF4-FFF2-40B4-BE49-F238E27FC236}">
                <a16:creationId xmlns:a16="http://schemas.microsoft.com/office/drawing/2014/main" id="{FDEA8B53-B2BA-F754-01EA-A1135E18CB9F}"/>
              </a:ext>
            </a:extLst>
          </p:cNvPr>
          <p:cNvSpPr/>
          <p:nvPr/>
        </p:nvSpPr>
        <p:spPr>
          <a:xfrm flipV="1">
            <a:off x="4827001" y="4460238"/>
            <a:ext cx="1641101" cy="74258"/>
          </a:xfrm>
          <a:prstGeom prst="rect">
            <a:avLst/>
          </a:prstGeom>
          <a:solidFill>
            <a:srgbClr val="8FAADC"/>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sp>
        <p:nvSpPr>
          <p:cNvPr id="56" name="Rectángulo 40">
            <a:extLst>
              <a:ext uri="{FF2B5EF4-FFF2-40B4-BE49-F238E27FC236}">
                <a16:creationId xmlns:a16="http://schemas.microsoft.com/office/drawing/2014/main" id="{17CBDB87-1FC2-C39E-B866-C0A1D8BA164A}"/>
              </a:ext>
            </a:extLst>
          </p:cNvPr>
          <p:cNvSpPr/>
          <p:nvPr/>
        </p:nvSpPr>
        <p:spPr>
          <a:xfrm flipV="1">
            <a:off x="4827001" y="4683553"/>
            <a:ext cx="1641101" cy="89739"/>
          </a:xfrm>
          <a:prstGeom prst="rect">
            <a:avLst/>
          </a:prstGeom>
          <a:solidFill>
            <a:srgbClr val="FFD966"/>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cxnSp>
        <p:nvCxnSpPr>
          <p:cNvPr id="59" name="Conector recto 6">
            <a:extLst>
              <a:ext uri="{FF2B5EF4-FFF2-40B4-BE49-F238E27FC236}">
                <a16:creationId xmlns:a16="http://schemas.microsoft.com/office/drawing/2014/main" id="{FED0CE65-C23B-3C23-3CC8-0BC79FB8C0A6}"/>
              </a:ext>
            </a:extLst>
          </p:cNvPr>
          <p:cNvCxnSpPr/>
          <p:nvPr/>
        </p:nvCxnSpPr>
        <p:spPr>
          <a:xfrm flipV="1">
            <a:off x="5375559" y="4534497"/>
            <a:ext cx="0" cy="590135"/>
          </a:xfrm>
          <a:prstGeom prst="straightConnector1">
            <a:avLst/>
          </a:prstGeom>
          <a:noFill/>
          <a:ln w="6345" cap="flat">
            <a:solidFill>
              <a:srgbClr val="4472C4"/>
            </a:solidFill>
            <a:prstDash val="solid"/>
            <a:miter/>
          </a:ln>
        </p:spPr>
      </p:cxnSp>
      <p:cxnSp>
        <p:nvCxnSpPr>
          <p:cNvPr id="60" name="Conector recto 6">
            <a:extLst>
              <a:ext uri="{FF2B5EF4-FFF2-40B4-BE49-F238E27FC236}">
                <a16:creationId xmlns:a16="http://schemas.microsoft.com/office/drawing/2014/main" id="{ECD0E7C7-9098-DE9F-EEC0-41502E14E8F5}"/>
              </a:ext>
            </a:extLst>
          </p:cNvPr>
          <p:cNvCxnSpPr/>
          <p:nvPr/>
        </p:nvCxnSpPr>
        <p:spPr>
          <a:xfrm flipH="1" flipV="1">
            <a:off x="6247392" y="4547502"/>
            <a:ext cx="2661" cy="707755"/>
          </a:xfrm>
          <a:prstGeom prst="straightConnector1">
            <a:avLst/>
          </a:prstGeom>
          <a:noFill/>
          <a:ln w="6345" cap="flat">
            <a:solidFill>
              <a:srgbClr val="4472C4"/>
            </a:solidFill>
            <a:prstDash val="solid"/>
            <a:miter/>
          </a:ln>
        </p:spPr>
      </p:cxnSp>
      <p:sp>
        <p:nvSpPr>
          <p:cNvPr id="61" name="Rectángulo 34">
            <a:extLst>
              <a:ext uri="{FF2B5EF4-FFF2-40B4-BE49-F238E27FC236}">
                <a16:creationId xmlns:a16="http://schemas.microsoft.com/office/drawing/2014/main" id="{251395A3-ED91-999E-0878-7F909CA334AE}"/>
              </a:ext>
            </a:extLst>
          </p:cNvPr>
          <p:cNvSpPr/>
          <p:nvPr/>
        </p:nvSpPr>
        <p:spPr>
          <a:xfrm flipV="1">
            <a:off x="4827001" y="4572426"/>
            <a:ext cx="1641101" cy="74258"/>
          </a:xfrm>
          <a:prstGeom prst="rect">
            <a:avLst/>
          </a:prstGeom>
          <a:solidFill>
            <a:srgbClr val="FFE699"/>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sp>
        <p:nvSpPr>
          <p:cNvPr id="62" name="CuadroTexto 26">
            <a:extLst>
              <a:ext uri="{FF2B5EF4-FFF2-40B4-BE49-F238E27FC236}">
                <a16:creationId xmlns:a16="http://schemas.microsoft.com/office/drawing/2014/main" id="{A8A6D010-E73A-F926-D70D-5F47124002F7}"/>
              </a:ext>
            </a:extLst>
          </p:cNvPr>
          <p:cNvSpPr txBox="1"/>
          <p:nvPr/>
        </p:nvSpPr>
        <p:spPr>
          <a:xfrm>
            <a:off x="4823917" y="3060368"/>
            <a:ext cx="1002356" cy="36933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i="0" u="none" strike="noStrike" kern="0" cap="none" spc="0" baseline="0" dirty="0">
                <a:uFillTx/>
              </a:rPr>
              <a:t>Sensor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i="0" u="none" strike="noStrike" kern="0" cap="none" spc="0" baseline="0" dirty="0">
                <a:uFillTx/>
              </a:rPr>
              <a:t>IC3000  #2</a:t>
            </a:r>
          </a:p>
        </p:txBody>
      </p:sp>
      <p:cxnSp>
        <p:nvCxnSpPr>
          <p:cNvPr id="64" name="Conector recto 6">
            <a:extLst>
              <a:ext uri="{FF2B5EF4-FFF2-40B4-BE49-F238E27FC236}">
                <a16:creationId xmlns:a16="http://schemas.microsoft.com/office/drawing/2014/main" id="{52BF6A88-9092-315C-FD8A-E0AD40878EC4}"/>
              </a:ext>
            </a:extLst>
          </p:cNvPr>
          <p:cNvCxnSpPr/>
          <p:nvPr/>
        </p:nvCxnSpPr>
        <p:spPr>
          <a:xfrm flipV="1">
            <a:off x="3592588" y="2926793"/>
            <a:ext cx="0" cy="369518"/>
          </a:xfrm>
          <a:prstGeom prst="straightConnector1">
            <a:avLst/>
          </a:prstGeom>
          <a:noFill/>
          <a:ln w="6345" cap="flat">
            <a:solidFill>
              <a:srgbClr val="4472C4"/>
            </a:solidFill>
            <a:prstDash val="solid"/>
            <a:miter/>
          </a:ln>
        </p:spPr>
      </p:cxnSp>
      <p:pic>
        <p:nvPicPr>
          <p:cNvPr id="65" name="Imagen 222">
            <a:extLst>
              <a:ext uri="{FF2B5EF4-FFF2-40B4-BE49-F238E27FC236}">
                <a16:creationId xmlns:a16="http://schemas.microsoft.com/office/drawing/2014/main" id="{E3785B79-2B87-06B2-58F5-B067ED54F1BB}"/>
              </a:ext>
            </a:extLst>
          </p:cNvPr>
          <p:cNvPicPr>
            <a:picLocks noChangeAspect="1"/>
          </p:cNvPicPr>
          <p:nvPr/>
        </p:nvPicPr>
        <p:blipFill>
          <a:blip r:embed="rId3"/>
          <a:stretch>
            <a:fillRect/>
          </a:stretch>
        </p:blipFill>
        <p:spPr>
          <a:xfrm>
            <a:off x="1288551" y="1898000"/>
            <a:ext cx="645567" cy="645567"/>
          </a:xfrm>
          <a:prstGeom prst="rect">
            <a:avLst/>
          </a:prstGeom>
          <a:solidFill>
            <a:srgbClr val="FFFF00"/>
          </a:solidFill>
          <a:ln cap="flat">
            <a:noFill/>
          </a:ln>
        </p:spPr>
      </p:pic>
      <p:cxnSp>
        <p:nvCxnSpPr>
          <p:cNvPr id="68" name="Conector recto 6">
            <a:extLst>
              <a:ext uri="{FF2B5EF4-FFF2-40B4-BE49-F238E27FC236}">
                <a16:creationId xmlns:a16="http://schemas.microsoft.com/office/drawing/2014/main" id="{5B284980-1E0B-3841-4020-DC9474C61EA4}"/>
              </a:ext>
            </a:extLst>
          </p:cNvPr>
          <p:cNvCxnSpPr/>
          <p:nvPr/>
        </p:nvCxnSpPr>
        <p:spPr>
          <a:xfrm flipV="1">
            <a:off x="7423198" y="2412023"/>
            <a:ext cx="6941" cy="341656"/>
          </a:xfrm>
          <a:prstGeom prst="straightConnector1">
            <a:avLst/>
          </a:prstGeom>
          <a:noFill/>
          <a:ln w="6345" cap="flat">
            <a:solidFill>
              <a:srgbClr val="4472C4"/>
            </a:solidFill>
            <a:prstDash val="solid"/>
            <a:miter/>
          </a:ln>
        </p:spPr>
      </p:cxnSp>
      <p:sp>
        <p:nvSpPr>
          <p:cNvPr id="71" name="Rectangle 62">
            <a:extLst>
              <a:ext uri="{FF2B5EF4-FFF2-40B4-BE49-F238E27FC236}">
                <a16:creationId xmlns:a16="http://schemas.microsoft.com/office/drawing/2014/main" id="{55A156AC-1E11-9584-E2C1-FF316A9AD816}"/>
              </a:ext>
            </a:extLst>
          </p:cNvPr>
          <p:cNvSpPr/>
          <p:nvPr/>
        </p:nvSpPr>
        <p:spPr>
          <a:xfrm>
            <a:off x="8286019" y="4154076"/>
            <a:ext cx="3265995" cy="1888672"/>
          </a:xfrm>
          <a:prstGeom prst="rect">
            <a:avLst/>
          </a:prstGeom>
          <a:solidFill>
            <a:srgbClr val="DAE3F3"/>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900" b="0" i="0" u="none" strike="noStrike" kern="1200" cap="none" spc="0" baseline="0">
              <a:solidFill>
                <a:srgbClr val="FFFFFF"/>
              </a:solidFill>
              <a:uFillTx/>
              <a:latin typeface="Calibri"/>
            </a:endParaRPr>
          </a:p>
        </p:txBody>
      </p:sp>
      <p:sp>
        <p:nvSpPr>
          <p:cNvPr id="72" name="Rectangle 63">
            <a:extLst>
              <a:ext uri="{FF2B5EF4-FFF2-40B4-BE49-F238E27FC236}">
                <a16:creationId xmlns:a16="http://schemas.microsoft.com/office/drawing/2014/main" id="{1EB2E1DC-F2E7-062F-2704-8147354DFB09}"/>
              </a:ext>
            </a:extLst>
          </p:cNvPr>
          <p:cNvSpPr/>
          <p:nvPr/>
        </p:nvSpPr>
        <p:spPr>
          <a:xfrm>
            <a:off x="8362876" y="4739821"/>
            <a:ext cx="1636258" cy="265779"/>
          </a:xfrm>
          <a:prstGeom prst="rect">
            <a:avLst/>
          </a:prstGeom>
          <a:solidFill>
            <a:srgbClr val="FFFFFF"/>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1" i="0" u="none" strike="noStrike" kern="1200" cap="none" spc="0" baseline="0" dirty="0">
                <a:solidFill>
                  <a:srgbClr val="000000"/>
                </a:solidFill>
                <a:uFillTx/>
                <a:latin typeface="Calibri"/>
              </a:rPr>
              <a:t>K8s Master VM</a:t>
            </a:r>
          </a:p>
        </p:txBody>
      </p:sp>
      <p:sp>
        <p:nvSpPr>
          <p:cNvPr id="73" name="TextBox 64">
            <a:extLst>
              <a:ext uri="{FF2B5EF4-FFF2-40B4-BE49-F238E27FC236}">
                <a16:creationId xmlns:a16="http://schemas.microsoft.com/office/drawing/2014/main" id="{86638341-9F41-9466-EA33-56E13120DE87}"/>
              </a:ext>
            </a:extLst>
          </p:cNvPr>
          <p:cNvSpPr txBox="1"/>
          <p:nvPr/>
        </p:nvSpPr>
        <p:spPr>
          <a:xfrm>
            <a:off x="8283787" y="4480574"/>
            <a:ext cx="2105540" cy="24622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1" i="0" u="none" strike="noStrike" kern="1200" cap="none" spc="0" baseline="0" dirty="0">
                <a:uFillTx/>
                <a:latin typeface="Calibri"/>
              </a:rPr>
              <a:t>Pledger Kubernetes @i2CAT</a:t>
            </a:r>
          </a:p>
        </p:txBody>
      </p:sp>
      <p:sp>
        <p:nvSpPr>
          <p:cNvPr id="74" name="Rectangle 71">
            <a:extLst>
              <a:ext uri="{FF2B5EF4-FFF2-40B4-BE49-F238E27FC236}">
                <a16:creationId xmlns:a16="http://schemas.microsoft.com/office/drawing/2014/main" id="{9A9FFEC3-FAFA-C01D-7D5A-C704E67A774F}"/>
              </a:ext>
            </a:extLst>
          </p:cNvPr>
          <p:cNvSpPr/>
          <p:nvPr/>
        </p:nvSpPr>
        <p:spPr>
          <a:xfrm>
            <a:off x="8369706" y="5028959"/>
            <a:ext cx="1636259" cy="265779"/>
          </a:xfrm>
          <a:prstGeom prst="rect">
            <a:avLst/>
          </a:prstGeom>
          <a:solidFill>
            <a:srgbClr val="FFFFFF"/>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1" i="0" u="none" strike="noStrike" kern="1200" cap="none" spc="0" baseline="0" dirty="0">
                <a:solidFill>
                  <a:srgbClr val="000000"/>
                </a:solidFill>
                <a:uFillTx/>
                <a:latin typeface="Calibri"/>
              </a:rPr>
              <a:t>K8s Worker#1</a:t>
            </a:r>
          </a:p>
        </p:txBody>
      </p:sp>
      <p:sp>
        <p:nvSpPr>
          <p:cNvPr id="75" name="Rectangle 76">
            <a:extLst>
              <a:ext uri="{FF2B5EF4-FFF2-40B4-BE49-F238E27FC236}">
                <a16:creationId xmlns:a16="http://schemas.microsoft.com/office/drawing/2014/main" id="{A466259E-B933-2597-A964-E363AE44DCE6}"/>
              </a:ext>
            </a:extLst>
          </p:cNvPr>
          <p:cNvSpPr/>
          <p:nvPr/>
        </p:nvSpPr>
        <p:spPr>
          <a:xfrm>
            <a:off x="8357964" y="5336199"/>
            <a:ext cx="1648002" cy="265779"/>
          </a:xfrm>
          <a:prstGeom prst="rect">
            <a:avLst/>
          </a:prstGeom>
          <a:solidFill>
            <a:srgbClr val="FFFFFF"/>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1" i="0" u="none" strike="noStrike" kern="1200" cap="none" spc="0" baseline="0" dirty="0">
                <a:solidFill>
                  <a:srgbClr val="000000"/>
                </a:solidFill>
                <a:uFillTx/>
                <a:latin typeface="Calibri"/>
              </a:rPr>
              <a:t>K8s Worker#2</a:t>
            </a:r>
          </a:p>
        </p:txBody>
      </p:sp>
      <p:sp>
        <p:nvSpPr>
          <p:cNvPr id="76" name="Rectangle 78">
            <a:extLst>
              <a:ext uri="{FF2B5EF4-FFF2-40B4-BE49-F238E27FC236}">
                <a16:creationId xmlns:a16="http://schemas.microsoft.com/office/drawing/2014/main" id="{4B3C378B-BF0A-73EE-FCC0-C01602C6AC96}"/>
              </a:ext>
            </a:extLst>
          </p:cNvPr>
          <p:cNvSpPr/>
          <p:nvPr/>
        </p:nvSpPr>
        <p:spPr>
          <a:xfrm>
            <a:off x="8361104" y="5657743"/>
            <a:ext cx="1644861" cy="265779"/>
          </a:xfrm>
          <a:prstGeom prst="rect">
            <a:avLst/>
          </a:prstGeom>
          <a:solidFill>
            <a:srgbClr val="FFFFFF"/>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1" i="0" u="none" strike="noStrike" kern="1200" cap="none" spc="0" baseline="0" dirty="0">
                <a:solidFill>
                  <a:srgbClr val="000000"/>
                </a:solidFill>
                <a:uFillTx/>
                <a:latin typeface="Calibri"/>
              </a:rPr>
              <a:t>K8s Worker#3</a:t>
            </a:r>
          </a:p>
        </p:txBody>
      </p:sp>
      <p:sp>
        <p:nvSpPr>
          <p:cNvPr id="77" name="TextBox 54">
            <a:extLst>
              <a:ext uri="{FF2B5EF4-FFF2-40B4-BE49-F238E27FC236}">
                <a16:creationId xmlns:a16="http://schemas.microsoft.com/office/drawing/2014/main" id="{96E1E1E5-B5A5-E6FB-1B85-BEDD7DAE7524}"/>
              </a:ext>
            </a:extLst>
          </p:cNvPr>
          <p:cNvSpPr txBox="1"/>
          <p:nvPr/>
        </p:nvSpPr>
        <p:spPr>
          <a:xfrm>
            <a:off x="9225226" y="3310969"/>
            <a:ext cx="1164101" cy="36933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1" i="0" u="none" strike="noStrike" kern="1200" cap="none" spc="0" baseline="0" dirty="0">
                <a:uFillTx/>
                <a:latin typeface="Calibri"/>
              </a:rPr>
              <a:t>Pledger Edge Server</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900" i="0" u="none" strike="noStrike" kern="1200" cap="none" spc="0" baseline="0" dirty="0">
              <a:uFillTx/>
              <a:latin typeface="Calibri"/>
            </a:endParaRPr>
          </a:p>
        </p:txBody>
      </p:sp>
      <p:cxnSp>
        <p:nvCxnSpPr>
          <p:cNvPr id="81" name="Conector recto 6">
            <a:extLst>
              <a:ext uri="{FF2B5EF4-FFF2-40B4-BE49-F238E27FC236}">
                <a16:creationId xmlns:a16="http://schemas.microsoft.com/office/drawing/2014/main" id="{F52FA43A-7CDC-3B34-AB50-3883B003A902}"/>
              </a:ext>
            </a:extLst>
          </p:cNvPr>
          <p:cNvCxnSpPr>
            <a:cxnSpLocks/>
          </p:cNvCxnSpPr>
          <p:nvPr/>
        </p:nvCxnSpPr>
        <p:spPr>
          <a:xfrm flipV="1">
            <a:off x="1589477" y="2485353"/>
            <a:ext cx="0" cy="267006"/>
          </a:xfrm>
          <a:prstGeom prst="straightConnector1">
            <a:avLst/>
          </a:prstGeom>
          <a:noFill/>
          <a:ln w="6345" cap="flat">
            <a:solidFill>
              <a:srgbClr val="4472C4"/>
            </a:solidFill>
            <a:prstDash val="solid"/>
            <a:miter/>
          </a:ln>
        </p:spPr>
      </p:cxnSp>
      <p:pic>
        <p:nvPicPr>
          <p:cNvPr id="84" name="Picture 83">
            <a:extLst>
              <a:ext uri="{FF2B5EF4-FFF2-40B4-BE49-F238E27FC236}">
                <a16:creationId xmlns:a16="http://schemas.microsoft.com/office/drawing/2014/main" id="{6348EB18-0F53-9B97-1001-AD946D7C7C3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4620" y="4169504"/>
            <a:ext cx="812854" cy="812851"/>
          </a:xfrm>
          <a:prstGeom prst="rect">
            <a:avLst/>
          </a:prstGeom>
          <a:noFill/>
          <a:effectLst>
            <a:outerShdw blurRad="50800" dist="38100" dir="2700000" algn="tl" rotWithShape="0">
              <a:prstClr val="black">
                <a:alpha val="40000"/>
              </a:prstClr>
            </a:outerShdw>
          </a:effectLst>
        </p:spPr>
      </p:pic>
      <p:sp>
        <p:nvSpPr>
          <p:cNvPr id="86" name="TextBox 85">
            <a:extLst>
              <a:ext uri="{FF2B5EF4-FFF2-40B4-BE49-F238E27FC236}">
                <a16:creationId xmlns:a16="http://schemas.microsoft.com/office/drawing/2014/main" id="{8965ADB7-32B7-630B-BAA2-730CEB298376}"/>
              </a:ext>
            </a:extLst>
          </p:cNvPr>
          <p:cNvSpPr txBox="1"/>
          <p:nvPr/>
        </p:nvSpPr>
        <p:spPr>
          <a:xfrm>
            <a:off x="221846" y="4783442"/>
            <a:ext cx="865228" cy="507831"/>
          </a:xfrm>
          <a:prstGeom prst="rect">
            <a:avLst/>
          </a:prstGeom>
          <a:noFill/>
        </p:spPr>
        <p:txBody>
          <a:bodyPr wrap="square">
            <a:spAutoFit/>
          </a:bodyPr>
          <a:lstStyle/>
          <a:p>
            <a:r>
              <a:rPr lang="en-US" sz="900" b="1" dirty="0"/>
              <a:t>Sensor</a:t>
            </a:r>
          </a:p>
          <a:p>
            <a:r>
              <a:rPr lang="en-US" sz="900" b="1" dirty="0"/>
              <a:t>IC-3000 #1</a:t>
            </a:r>
          </a:p>
          <a:p>
            <a:endParaRPr lang="en-US" sz="900" dirty="0"/>
          </a:p>
        </p:txBody>
      </p:sp>
      <p:pic>
        <p:nvPicPr>
          <p:cNvPr id="87" name="Picture 2" descr="Product Image">
            <a:extLst>
              <a:ext uri="{FF2B5EF4-FFF2-40B4-BE49-F238E27FC236}">
                <a16:creationId xmlns:a16="http://schemas.microsoft.com/office/drawing/2014/main" id="{CB92F264-B0DF-3E34-236C-41C45F41C80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8000" b="90000" l="9744" r="89744">
                        <a14:foregroundMark x1="47179" y1="10400" x2="47179" y2="10400"/>
                        <a14:foregroundMark x1="73333" y1="9200" x2="73333" y2="9200"/>
                        <a14:foregroundMark x1="81538" y1="10800" x2="81538" y2="10800"/>
                        <a14:foregroundMark x1="71795" y1="8000" x2="71795" y2="8000"/>
                      </a14:backgroundRemoval>
                    </a14:imgEffect>
                  </a14:imgLayer>
                </a14:imgProps>
              </a:ext>
              <a:ext uri="{28A0092B-C50C-407E-A947-70E740481C1C}">
                <a14:useLocalDpi xmlns:a14="http://schemas.microsoft.com/office/drawing/2010/main" val="0"/>
              </a:ext>
            </a:extLst>
          </a:blip>
          <a:srcRect/>
          <a:stretch>
            <a:fillRect/>
          </a:stretch>
        </p:blipFill>
        <p:spPr bwMode="auto">
          <a:xfrm>
            <a:off x="882987" y="5316372"/>
            <a:ext cx="615558" cy="789177"/>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9">
            <a:extLst>
              <a:ext uri="{FF2B5EF4-FFF2-40B4-BE49-F238E27FC236}">
                <a16:creationId xmlns:a16="http://schemas.microsoft.com/office/drawing/2014/main" id="{D0A675FB-CD61-1185-4F8F-2326426267D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20553" y="2966309"/>
            <a:ext cx="812854" cy="812851"/>
          </a:xfrm>
          <a:prstGeom prst="rect">
            <a:avLst/>
          </a:prstGeom>
          <a:solidFill>
            <a:srgbClr val="FFFF00"/>
          </a:solidFill>
          <a:effectLst>
            <a:outerShdw blurRad="50800" dist="38100" dir="2700000" algn="tl" rotWithShape="0">
              <a:prstClr val="black">
                <a:alpha val="40000"/>
              </a:prstClr>
            </a:outerShdw>
          </a:effectLst>
        </p:spPr>
      </p:pic>
      <p:pic>
        <p:nvPicPr>
          <p:cNvPr id="88" name="Picture 87">
            <a:extLst>
              <a:ext uri="{FF2B5EF4-FFF2-40B4-BE49-F238E27FC236}">
                <a16:creationId xmlns:a16="http://schemas.microsoft.com/office/drawing/2014/main" id="{DA620D70-FD24-977B-AD74-89970C9E275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058" b="91667" l="8051" r="92373">
                        <a14:foregroundMark x1="8051" y1="71377" x2="8051" y2="71377"/>
                        <a14:foregroundMark x1="36017" y1="91667" x2="36017" y2="91667"/>
                        <a14:foregroundMark x1="92373" y1="70290" x2="92373" y2="70290"/>
                        <a14:foregroundMark x1="11864" y1="45652" x2="11864" y2="45652"/>
                        <a14:foregroundMark x1="54237" y1="9058" x2="54237" y2="9058"/>
                        <a14:foregroundMark x1="11441" y1="27174" x2="11441" y2="27174"/>
                        <a14:foregroundMark x1="53814" y1="22464" x2="53814" y2="22464"/>
                        <a14:foregroundMark x1="55932" y1="28986" x2="55932" y2="28986"/>
                        <a14:foregroundMark x1="55932" y1="32609" x2="55932" y2="32609"/>
                        <a14:foregroundMark x1="55932" y1="35145" x2="55932" y2="35145"/>
                        <a14:foregroundMark x1="55932" y1="36232" x2="55932" y2="36232"/>
                        <a14:backgroundMark x1="14831" y1="88043" x2="14831" y2="88043"/>
                        <a14:backgroundMark x1="15254" y1="85870" x2="15254" y2="85870"/>
                        <a14:backgroundMark x1="16102" y1="91667" x2="16102" y2="91667"/>
                        <a14:backgroundMark x1="19492" y1="89130" x2="19492" y2="89130"/>
                      </a14:backgroundRemoval>
                    </a14:imgEffect>
                  </a14:imgLayer>
                </a14:imgProps>
              </a:ext>
            </a:extLst>
          </a:blip>
          <a:stretch>
            <a:fillRect/>
          </a:stretch>
        </p:blipFill>
        <p:spPr>
          <a:xfrm>
            <a:off x="1727563" y="4805634"/>
            <a:ext cx="796395" cy="931377"/>
          </a:xfrm>
          <a:prstGeom prst="rect">
            <a:avLst/>
          </a:prstGeom>
        </p:spPr>
      </p:pic>
      <p:sp>
        <p:nvSpPr>
          <p:cNvPr id="98" name="CuadroTexto 26">
            <a:extLst>
              <a:ext uri="{FF2B5EF4-FFF2-40B4-BE49-F238E27FC236}">
                <a16:creationId xmlns:a16="http://schemas.microsoft.com/office/drawing/2014/main" id="{175FEA96-4D1E-112A-E7B1-DF6CCCBF43C1}"/>
              </a:ext>
            </a:extLst>
          </p:cNvPr>
          <p:cNvSpPr txBox="1"/>
          <p:nvPr/>
        </p:nvSpPr>
        <p:spPr>
          <a:xfrm>
            <a:off x="3839936" y="6017168"/>
            <a:ext cx="943212" cy="50783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i="0" u="none" strike="noStrike" kern="0" cap="none" spc="0" baseline="0" dirty="0">
                <a:uFillTx/>
              </a:rPr>
              <a:t>Switch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i="0" u="none" strike="noStrike" kern="0" cap="none" spc="0" baseline="0" dirty="0">
                <a:uFillTx/>
              </a:rPr>
              <a:t>IE3200 #2</a:t>
            </a:r>
          </a:p>
          <a:p>
            <a:pPr algn="ctr">
              <a:defRPr sz="1800" b="0" i="0" u="none" strike="noStrike" kern="0" cap="none" spc="0" baseline="0">
                <a:solidFill>
                  <a:srgbClr val="000000"/>
                </a:solidFill>
                <a:uFillTx/>
              </a:defRPr>
            </a:pPr>
            <a:endParaRPr lang="en-US" sz="900" i="0" dirty="0">
              <a:effectLst/>
            </a:endParaRPr>
          </a:p>
        </p:txBody>
      </p:sp>
      <p:pic>
        <p:nvPicPr>
          <p:cNvPr id="99" name="Picture 2" descr="Product Image">
            <a:extLst>
              <a:ext uri="{FF2B5EF4-FFF2-40B4-BE49-F238E27FC236}">
                <a16:creationId xmlns:a16="http://schemas.microsoft.com/office/drawing/2014/main" id="{CFB7B947-7AAC-25DB-EA88-F14F7D0F820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8000" b="90000" l="9744" r="89744">
                        <a14:foregroundMark x1="47179" y1="10400" x2="47179" y2="10400"/>
                        <a14:foregroundMark x1="73333" y1="9200" x2="73333" y2="9200"/>
                        <a14:foregroundMark x1="81538" y1="10800" x2="81538" y2="10800"/>
                        <a14:foregroundMark x1="71795" y1="8000" x2="71795" y2="8000"/>
                      </a14:backgroundRemoval>
                    </a14:imgEffect>
                  </a14:imgLayer>
                </a14:imgProps>
              </a:ext>
              <a:ext uri="{28A0092B-C50C-407E-A947-70E740481C1C}">
                <a14:useLocalDpi xmlns:a14="http://schemas.microsoft.com/office/drawing/2010/main" val="0"/>
              </a:ext>
            </a:extLst>
          </a:blip>
          <a:srcRect/>
          <a:stretch>
            <a:fillRect/>
          </a:stretch>
        </p:blipFill>
        <p:spPr bwMode="auto">
          <a:xfrm>
            <a:off x="4266752" y="5287631"/>
            <a:ext cx="615558" cy="789177"/>
          </a:xfrm>
          <a:prstGeom prst="rect">
            <a:avLst/>
          </a:prstGeom>
          <a:noFill/>
          <a:extLst>
            <a:ext uri="{909E8E84-426E-40DD-AFC4-6F175D3DCCD1}">
              <a14:hiddenFill xmlns:a14="http://schemas.microsoft.com/office/drawing/2010/main">
                <a:solidFill>
                  <a:srgbClr val="FFFFFF"/>
                </a:solidFill>
              </a14:hiddenFill>
            </a:ext>
          </a:extLst>
        </p:spPr>
      </p:pic>
      <p:sp>
        <p:nvSpPr>
          <p:cNvPr id="105" name="CuadroTexto 26">
            <a:extLst>
              <a:ext uri="{FF2B5EF4-FFF2-40B4-BE49-F238E27FC236}">
                <a16:creationId xmlns:a16="http://schemas.microsoft.com/office/drawing/2014/main" id="{7DA11B9F-5BBD-D516-8048-4A7D1BF1E65F}"/>
              </a:ext>
            </a:extLst>
          </p:cNvPr>
          <p:cNvSpPr txBox="1"/>
          <p:nvPr/>
        </p:nvSpPr>
        <p:spPr>
          <a:xfrm>
            <a:off x="5248780" y="5924340"/>
            <a:ext cx="566181" cy="50783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i="0" u="none" strike="noStrike" kern="0" cap="none" spc="0" baseline="0" dirty="0">
                <a:uFillTx/>
              </a:rPr>
              <a:t>RSU #2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i="0" u="none" strike="noStrike" kern="0" cap="none" spc="0" baseline="0" dirty="0">
                <a:uFillTx/>
              </a:rPr>
              <a:t>802.11p</a:t>
            </a:r>
          </a:p>
          <a:p>
            <a:pPr>
              <a:defRPr sz="1800" b="0" i="0" u="none" strike="noStrike" kern="0" cap="none" spc="0" baseline="0">
                <a:solidFill>
                  <a:srgbClr val="000000"/>
                </a:solidFill>
                <a:uFillTx/>
              </a:defRPr>
            </a:pPr>
            <a:endParaRPr lang="en-US" sz="900" dirty="0"/>
          </a:p>
        </p:txBody>
      </p:sp>
      <p:pic>
        <p:nvPicPr>
          <p:cNvPr id="106" name="Picture 105">
            <a:extLst>
              <a:ext uri="{FF2B5EF4-FFF2-40B4-BE49-F238E27FC236}">
                <a16:creationId xmlns:a16="http://schemas.microsoft.com/office/drawing/2014/main" id="{109DCB51-9C37-D90B-96BD-9EAFCB3C8E5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058" b="91667" l="8051" r="92373">
                        <a14:foregroundMark x1="8051" y1="71377" x2="8051" y2="71377"/>
                        <a14:foregroundMark x1="36017" y1="91667" x2="36017" y2="91667"/>
                        <a14:foregroundMark x1="92373" y1="70290" x2="92373" y2="70290"/>
                        <a14:foregroundMark x1="11864" y1="45652" x2="11864" y2="45652"/>
                        <a14:foregroundMark x1="54237" y1="9058" x2="54237" y2="9058"/>
                        <a14:foregroundMark x1="11441" y1="27174" x2="11441" y2="27174"/>
                        <a14:foregroundMark x1="53814" y1="22464" x2="53814" y2="22464"/>
                        <a14:foregroundMark x1="55932" y1="28986" x2="55932" y2="28986"/>
                        <a14:foregroundMark x1="55932" y1="32609" x2="55932" y2="32609"/>
                        <a14:foregroundMark x1="55932" y1="35145" x2="55932" y2="35145"/>
                        <a14:foregroundMark x1="55932" y1="36232" x2="55932" y2="36232"/>
                        <a14:backgroundMark x1="14831" y1="88043" x2="14831" y2="88043"/>
                        <a14:backgroundMark x1="15254" y1="85870" x2="15254" y2="85870"/>
                        <a14:backgroundMark x1="16102" y1="91667" x2="16102" y2="91667"/>
                        <a14:backgroundMark x1="19492" y1="89130" x2="19492" y2="89130"/>
                      </a14:backgroundRemoval>
                    </a14:imgEffect>
                  </a14:imgLayer>
                </a14:imgProps>
              </a:ext>
            </a:extLst>
          </a:blip>
          <a:stretch>
            <a:fillRect/>
          </a:stretch>
        </p:blipFill>
        <p:spPr>
          <a:xfrm>
            <a:off x="5035247" y="4758637"/>
            <a:ext cx="796395" cy="931377"/>
          </a:xfrm>
          <a:prstGeom prst="rect">
            <a:avLst/>
          </a:prstGeom>
        </p:spPr>
      </p:pic>
      <p:sp>
        <p:nvSpPr>
          <p:cNvPr id="109" name="CuadroTexto 26">
            <a:extLst>
              <a:ext uri="{FF2B5EF4-FFF2-40B4-BE49-F238E27FC236}">
                <a16:creationId xmlns:a16="http://schemas.microsoft.com/office/drawing/2014/main" id="{BF63DF29-9348-39DA-C4DA-3D2A758F01DF}"/>
              </a:ext>
            </a:extLst>
          </p:cNvPr>
          <p:cNvSpPr txBox="1"/>
          <p:nvPr/>
        </p:nvSpPr>
        <p:spPr>
          <a:xfrm>
            <a:off x="6075750" y="5923521"/>
            <a:ext cx="739305" cy="50783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i="0" u="none" strike="noStrike" kern="0" cap="none" spc="0" baseline="0" dirty="0">
                <a:uFillTx/>
              </a:rPr>
              <a:t>Computing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i="0" u="none" strike="noStrike" kern="0" cap="none" spc="0" baseline="0" dirty="0">
                <a:uFillTx/>
              </a:rPr>
              <a:t>ODROID #2</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900" b="0" i="0" u="none" strike="noStrike" kern="1200" cap="none" spc="0" baseline="0" dirty="0">
              <a:uFillTx/>
            </a:endParaRPr>
          </a:p>
        </p:txBody>
      </p:sp>
      <p:sp>
        <p:nvSpPr>
          <p:cNvPr id="112" name="CuadroTexto 26">
            <a:extLst>
              <a:ext uri="{FF2B5EF4-FFF2-40B4-BE49-F238E27FC236}">
                <a16:creationId xmlns:a16="http://schemas.microsoft.com/office/drawing/2014/main" id="{08497664-1AA3-620A-333B-F4B3388542C1}"/>
              </a:ext>
            </a:extLst>
          </p:cNvPr>
          <p:cNvSpPr txBox="1"/>
          <p:nvPr/>
        </p:nvSpPr>
        <p:spPr>
          <a:xfrm>
            <a:off x="378898" y="1696284"/>
            <a:ext cx="904415"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000" b="1" i="0" u="none" strike="noStrike" kern="1200" cap="none" spc="0" baseline="0" dirty="0">
                <a:solidFill>
                  <a:srgbClr val="000000"/>
                </a:solidFill>
                <a:uFillTx/>
                <a:latin typeface="Calibri" panose="020F0502020204030204" pitchFamily="34" charset="0"/>
                <a:ea typeface="Calibri" panose="020F0502020204030204" pitchFamily="34" charset="0"/>
                <a:cs typeface="Calibri" panose="020F0502020204030204" pitchFamily="34" charset="0"/>
              </a:rPr>
              <a:t>UPC - Ubuntu</a:t>
            </a:r>
          </a:p>
        </p:txBody>
      </p:sp>
      <p:cxnSp>
        <p:nvCxnSpPr>
          <p:cNvPr id="115" name="Conector recto 6">
            <a:extLst>
              <a:ext uri="{FF2B5EF4-FFF2-40B4-BE49-F238E27FC236}">
                <a16:creationId xmlns:a16="http://schemas.microsoft.com/office/drawing/2014/main" id="{1C7889F2-C363-DB0F-C9E3-32FCEA831657}"/>
              </a:ext>
            </a:extLst>
          </p:cNvPr>
          <p:cNvCxnSpPr>
            <a:cxnSpLocks/>
          </p:cNvCxnSpPr>
          <p:nvPr/>
        </p:nvCxnSpPr>
        <p:spPr>
          <a:xfrm flipV="1">
            <a:off x="2432358" y="2503102"/>
            <a:ext cx="0" cy="355132"/>
          </a:xfrm>
          <a:prstGeom prst="straightConnector1">
            <a:avLst/>
          </a:prstGeom>
          <a:noFill/>
          <a:ln w="6345" cap="flat">
            <a:solidFill>
              <a:srgbClr val="4472C4"/>
            </a:solidFill>
            <a:prstDash val="solid"/>
            <a:miter/>
          </a:ln>
        </p:spPr>
      </p:cxnSp>
      <p:pic>
        <p:nvPicPr>
          <p:cNvPr id="117" name="Picture 116">
            <a:extLst>
              <a:ext uri="{FF2B5EF4-FFF2-40B4-BE49-F238E27FC236}">
                <a16:creationId xmlns:a16="http://schemas.microsoft.com/office/drawing/2014/main" id="{C7D5403B-CF7B-D08D-AF9A-12B6C7FC0FED}"/>
              </a:ext>
            </a:extLst>
          </p:cNvPr>
          <p:cNvPicPr>
            <a:picLocks noChangeAspect="1"/>
          </p:cNvPicPr>
          <p:nvPr/>
        </p:nvPicPr>
        <p:blipFill>
          <a:blip r:embed="rId10"/>
          <a:stretch>
            <a:fillRect/>
          </a:stretch>
        </p:blipFill>
        <p:spPr>
          <a:xfrm>
            <a:off x="4854043" y="2171312"/>
            <a:ext cx="1849492" cy="279138"/>
          </a:xfrm>
          <a:prstGeom prst="rect">
            <a:avLst/>
          </a:prstGeom>
        </p:spPr>
      </p:pic>
      <p:pic>
        <p:nvPicPr>
          <p:cNvPr id="118" name="Picture 117">
            <a:extLst>
              <a:ext uri="{FF2B5EF4-FFF2-40B4-BE49-F238E27FC236}">
                <a16:creationId xmlns:a16="http://schemas.microsoft.com/office/drawing/2014/main" id="{B2FD9A04-37A4-E6E4-55BD-F399094CCD78}"/>
              </a:ext>
            </a:extLst>
          </p:cNvPr>
          <p:cNvPicPr>
            <a:picLocks noChangeAspect="1"/>
          </p:cNvPicPr>
          <p:nvPr/>
        </p:nvPicPr>
        <p:blipFill>
          <a:blip r:embed="rId10"/>
          <a:stretch>
            <a:fillRect/>
          </a:stretch>
        </p:blipFill>
        <p:spPr>
          <a:xfrm>
            <a:off x="6789890" y="2182545"/>
            <a:ext cx="1745416" cy="279138"/>
          </a:xfrm>
          <a:prstGeom prst="rect">
            <a:avLst/>
          </a:prstGeom>
        </p:spPr>
      </p:pic>
      <p:pic>
        <p:nvPicPr>
          <p:cNvPr id="119" name="Picture 118">
            <a:extLst>
              <a:ext uri="{FF2B5EF4-FFF2-40B4-BE49-F238E27FC236}">
                <a16:creationId xmlns:a16="http://schemas.microsoft.com/office/drawing/2014/main" id="{CFBFED3C-018F-83B9-1B82-F9EDB54AFEA5}"/>
              </a:ext>
            </a:extLst>
          </p:cNvPr>
          <p:cNvPicPr>
            <a:picLocks noChangeAspect="1"/>
          </p:cNvPicPr>
          <p:nvPr/>
        </p:nvPicPr>
        <p:blipFill>
          <a:blip r:embed="rId11"/>
          <a:stretch>
            <a:fillRect/>
          </a:stretch>
        </p:blipFill>
        <p:spPr>
          <a:xfrm>
            <a:off x="1663778" y="3191040"/>
            <a:ext cx="2024180" cy="263056"/>
          </a:xfrm>
          <a:prstGeom prst="rect">
            <a:avLst/>
          </a:prstGeom>
        </p:spPr>
      </p:pic>
      <p:sp>
        <p:nvSpPr>
          <p:cNvPr id="120" name="CuadroTexto 25">
            <a:extLst>
              <a:ext uri="{FF2B5EF4-FFF2-40B4-BE49-F238E27FC236}">
                <a16:creationId xmlns:a16="http://schemas.microsoft.com/office/drawing/2014/main" id="{BD5C9EF1-E65D-9A84-2A2F-28C6DE124392}"/>
              </a:ext>
            </a:extLst>
          </p:cNvPr>
          <p:cNvSpPr txBox="1"/>
          <p:nvPr/>
        </p:nvSpPr>
        <p:spPr>
          <a:xfrm>
            <a:off x="6243125" y="1775162"/>
            <a:ext cx="1804091" cy="246221"/>
          </a:xfrm>
          <a:prstGeom prst="rect">
            <a:avLst/>
          </a:prstGeom>
          <a:noFill/>
          <a:ln cap="flat">
            <a:noFill/>
          </a:ln>
        </p:spPr>
        <p:txBody>
          <a:bodyPr vert="horz" wrap="square" lIns="91440" tIns="45720" rIns="91440" bIns="45720" anchor="t" anchorCtr="1"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000" b="1" i="0" u="none" strike="noStrike" kern="0" cap="none" spc="0" baseline="0" dirty="0">
                <a:solidFill>
                  <a:srgbClr val="000000"/>
                </a:solidFill>
                <a:uFillTx/>
                <a:latin typeface="Calibri"/>
              </a:rPr>
              <a:t>Firewall 2</a:t>
            </a:r>
          </a:p>
        </p:txBody>
      </p:sp>
      <p:pic>
        <p:nvPicPr>
          <p:cNvPr id="122" name="Picture 4" descr="Product image for Cisco UCS X-Series Modular System">
            <a:extLst>
              <a:ext uri="{FF2B5EF4-FFF2-40B4-BE49-F238E27FC236}">
                <a16:creationId xmlns:a16="http://schemas.microsoft.com/office/drawing/2014/main" id="{BB437B73-38FA-75AE-2FEE-D1C83EE256C5}"/>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705" b="89030" l="7973" r="95135">
                        <a14:foregroundMark x1="7973" y1="25738" x2="7973" y2="25738"/>
                        <a14:foregroundMark x1="51486" y1="13924" x2="51486" y2="13924"/>
                        <a14:foregroundMark x1="94054" y1="68354" x2="92027" y2="69620"/>
                        <a14:foregroundMark x1="24189" y1="89030" x2="24189" y2="89030"/>
                        <a14:foregroundMark x1="93108" y1="83122" x2="93108" y2="83122"/>
                        <a14:foregroundMark x1="95135" y1="86076" x2="95135" y2="86076"/>
                      </a14:backgroundRemoval>
                    </a14:imgEffect>
                  </a14:imgLayer>
                </a14:imgProps>
              </a:ext>
              <a:ext uri="{28A0092B-C50C-407E-A947-70E740481C1C}">
                <a14:useLocalDpi xmlns:a14="http://schemas.microsoft.com/office/drawing/2010/main" val="0"/>
              </a:ext>
            </a:extLst>
          </a:blip>
          <a:srcRect/>
          <a:stretch>
            <a:fillRect/>
          </a:stretch>
        </p:blipFill>
        <p:spPr bwMode="auto">
          <a:xfrm>
            <a:off x="7554527" y="3127242"/>
            <a:ext cx="1502680" cy="51819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6" name="Imagen 222">
            <a:extLst>
              <a:ext uri="{FF2B5EF4-FFF2-40B4-BE49-F238E27FC236}">
                <a16:creationId xmlns:a16="http://schemas.microsoft.com/office/drawing/2014/main" id="{21C12BBB-1EF5-B393-03E8-782CBF3CF876}"/>
              </a:ext>
            </a:extLst>
          </p:cNvPr>
          <p:cNvPicPr>
            <a:picLocks noChangeAspect="1"/>
          </p:cNvPicPr>
          <p:nvPr/>
        </p:nvPicPr>
        <p:blipFill>
          <a:blip r:embed="rId3"/>
          <a:stretch>
            <a:fillRect/>
          </a:stretch>
        </p:blipFill>
        <p:spPr>
          <a:xfrm>
            <a:off x="2087933" y="1919653"/>
            <a:ext cx="645567" cy="645567"/>
          </a:xfrm>
          <a:prstGeom prst="rect">
            <a:avLst/>
          </a:prstGeom>
          <a:solidFill>
            <a:srgbClr val="FFFF00"/>
          </a:solidFill>
          <a:ln cap="flat">
            <a:noFill/>
          </a:ln>
        </p:spPr>
      </p:pic>
      <p:cxnSp>
        <p:nvCxnSpPr>
          <p:cNvPr id="140" name="Conector recto 6">
            <a:extLst>
              <a:ext uri="{FF2B5EF4-FFF2-40B4-BE49-F238E27FC236}">
                <a16:creationId xmlns:a16="http://schemas.microsoft.com/office/drawing/2014/main" id="{8B97F713-C708-2DFE-70ED-8C6B2DA32274}"/>
              </a:ext>
            </a:extLst>
          </p:cNvPr>
          <p:cNvCxnSpPr>
            <a:cxnSpLocks/>
          </p:cNvCxnSpPr>
          <p:nvPr/>
        </p:nvCxnSpPr>
        <p:spPr>
          <a:xfrm flipV="1">
            <a:off x="3105685" y="2479173"/>
            <a:ext cx="0" cy="355132"/>
          </a:xfrm>
          <a:prstGeom prst="straightConnector1">
            <a:avLst/>
          </a:prstGeom>
          <a:noFill/>
          <a:ln w="6345" cap="flat">
            <a:solidFill>
              <a:srgbClr val="4472C4"/>
            </a:solidFill>
            <a:prstDash val="solid"/>
            <a:miter/>
          </a:ln>
        </p:spPr>
      </p:cxnSp>
      <p:sp>
        <p:nvSpPr>
          <p:cNvPr id="142" name="CuadroTexto 26">
            <a:extLst>
              <a:ext uri="{FF2B5EF4-FFF2-40B4-BE49-F238E27FC236}">
                <a16:creationId xmlns:a16="http://schemas.microsoft.com/office/drawing/2014/main" id="{32E2ECDB-4297-973D-284A-AF904548D11B}"/>
              </a:ext>
            </a:extLst>
          </p:cNvPr>
          <p:cNvSpPr txBox="1"/>
          <p:nvPr/>
        </p:nvSpPr>
        <p:spPr>
          <a:xfrm>
            <a:off x="1994662" y="1693434"/>
            <a:ext cx="859531"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000" b="1" dirty="0" err="1">
                <a:solidFill>
                  <a:srgbClr val="000000"/>
                </a:solidFill>
                <a:highlight>
                  <a:srgbClr val="FFFF00"/>
                </a:highlight>
                <a:latin typeface="Calibri"/>
              </a:rPr>
              <a:t>Bastion</a:t>
            </a:r>
            <a:r>
              <a:rPr lang="es-ES" sz="1000" b="1" dirty="0">
                <a:solidFill>
                  <a:srgbClr val="000000"/>
                </a:solidFill>
                <a:highlight>
                  <a:srgbClr val="FFFF00"/>
                </a:highlight>
                <a:latin typeface="Calibri"/>
              </a:rPr>
              <a:t> Host</a:t>
            </a:r>
            <a:endParaRPr lang="es-ES" sz="1000" b="1" i="0" u="none" strike="noStrike" kern="1200" cap="none" spc="0" baseline="0" dirty="0">
              <a:solidFill>
                <a:srgbClr val="000000"/>
              </a:solidFill>
              <a:highlight>
                <a:srgbClr val="FFFF00"/>
              </a:highlight>
              <a:uFillTx/>
              <a:latin typeface="Calibri"/>
            </a:endParaRPr>
          </a:p>
        </p:txBody>
      </p:sp>
      <p:sp>
        <p:nvSpPr>
          <p:cNvPr id="143" name="Rectangle 142">
            <a:extLst>
              <a:ext uri="{FF2B5EF4-FFF2-40B4-BE49-F238E27FC236}">
                <a16:creationId xmlns:a16="http://schemas.microsoft.com/office/drawing/2014/main" id="{C41EC309-331D-E395-6B00-8FFA842C44F4}"/>
              </a:ext>
            </a:extLst>
          </p:cNvPr>
          <p:cNvSpPr/>
          <p:nvPr/>
        </p:nvSpPr>
        <p:spPr>
          <a:xfrm>
            <a:off x="321971" y="650635"/>
            <a:ext cx="4174879" cy="2076208"/>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CuadroTexto 26">
            <a:extLst>
              <a:ext uri="{FF2B5EF4-FFF2-40B4-BE49-F238E27FC236}">
                <a16:creationId xmlns:a16="http://schemas.microsoft.com/office/drawing/2014/main" id="{6AA65511-76AF-03AD-51D8-4232816A500D}"/>
              </a:ext>
            </a:extLst>
          </p:cNvPr>
          <p:cNvSpPr txBox="1"/>
          <p:nvPr/>
        </p:nvSpPr>
        <p:spPr>
          <a:xfrm>
            <a:off x="420567" y="737554"/>
            <a:ext cx="797013" cy="253916"/>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050" b="1" dirty="0">
                <a:solidFill>
                  <a:srgbClr val="000000"/>
                </a:solidFill>
                <a:latin typeface="Calibri"/>
              </a:rPr>
              <a:t>UCS Server</a:t>
            </a:r>
          </a:p>
        </p:txBody>
      </p:sp>
      <p:sp>
        <p:nvSpPr>
          <p:cNvPr id="146" name="Rectangle 145">
            <a:extLst>
              <a:ext uri="{FF2B5EF4-FFF2-40B4-BE49-F238E27FC236}">
                <a16:creationId xmlns:a16="http://schemas.microsoft.com/office/drawing/2014/main" id="{F3CAC367-F89A-B247-0378-EA69637FE629}"/>
              </a:ext>
            </a:extLst>
          </p:cNvPr>
          <p:cNvSpPr/>
          <p:nvPr/>
        </p:nvSpPr>
        <p:spPr>
          <a:xfrm>
            <a:off x="4665712" y="1308497"/>
            <a:ext cx="3945788" cy="1448409"/>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&lt;</a:t>
            </a:r>
            <a:endParaRPr lang="en-US" dirty="0"/>
          </a:p>
        </p:txBody>
      </p:sp>
      <p:grpSp>
        <p:nvGrpSpPr>
          <p:cNvPr id="161" name="Group 160">
            <a:extLst>
              <a:ext uri="{FF2B5EF4-FFF2-40B4-BE49-F238E27FC236}">
                <a16:creationId xmlns:a16="http://schemas.microsoft.com/office/drawing/2014/main" id="{0FDBA084-7E56-6E5F-CD9D-2F968E4550D1}"/>
              </a:ext>
            </a:extLst>
          </p:cNvPr>
          <p:cNvGrpSpPr/>
          <p:nvPr/>
        </p:nvGrpSpPr>
        <p:grpSpPr>
          <a:xfrm>
            <a:off x="8466888" y="1565424"/>
            <a:ext cx="1175064" cy="1219590"/>
            <a:chOff x="115064" y="1385943"/>
            <a:chExt cx="1555113" cy="1709081"/>
          </a:xfrm>
        </p:grpSpPr>
        <p:pic>
          <p:nvPicPr>
            <p:cNvPr id="162" name="Picture 2" descr="Outdoor Smart Security Camera | Varifocal Camera | MV72 | Cisco Meraki">
              <a:extLst>
                <a:ext uri="{FF2B5EF4-FFF2-40B4-BE49-F238E27FC236}">
                  <a16:creationId xmlns:a16="http://schemas.microsoft.com/office/drawing/2014/main" id="{2A5F4CA1-A8E8-D967-FA15-1CDADCAEC3AB}"/>
                </a:ext>
              </a:extLst>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10000" r="90000">
                          <a14:foregroundMark x1="44910" y1="49669" x2="44910" y2="49669"/>
                          <a14:foregroundMark x1="51497" y1="35762" x2="51497" y2="30464"/>
                          <a14:foregroundMark x1="33533" y1="19868" x2="33533" y2="19868"/>
                          <a14:foregroundMark x1="49701" y1="55629" x2="49701" y2="55629"/>
                          <a14:foregroundMark x1="30240" y1="33775" x2="30240" y2="33775"/>
                          <a14:foregroundMark x1="45808" y1="54305" x2="45808" y2="54305"/>
                          <a14:foregroundMark x1="53593" y1="74834" x2="53593" y2="74834"/>
                        </a14:backgroundRemoval>
                      </a14:imgEffect>
                    </a14:imgLayer>
                  </a14:imgProps>
                </a:ext>
                <a:ext uri="{28A0092B-C50C-407E-A947-70E740481C1C}">
                  <a14:useLocalDpi xmlns:a14="http://schemas.microsoft.com/office/drawing/2010/main" val="0"/>
                </a:ext>
              </a:extLst>
            </a:blip>
            <a:srcRect/>
            <a:stretch>
              <a:fillRect/>
            </a:stretch>
          </p:blipFill>
          <p:spPr bwMode="auto">
            <a:xfrm flipV="1">
              <a:off x="115064" y="2109138"/>
              <a:ext cx="1351807" cy="587462"/>
            </a:xfrm>
            <a:prstGeom prst="rect">
              <a:avLst/>
            </a:prstGeom>
            <a:noFill/>
            <a:extLst>
              <a:ext uri="{909E8E84-426E-40DD-AFC4-6F175D3DCCD1}">
                <a14:hiddenFill xmlns:a14="http://schemas.microsoft.com/office/drawing/2010/main">
                  <a:solidFill>
                    <a:srgbClr val="FFFFFF"/>
                  </a:solidFill>
                </a14:hiddenFill>
              </a:ext>
            </a:extLst>
          </p:spPr>
        </p:pic>
        <p:cxnSp>
          <p:nvCxnSpPr>
            <p:cNvPr id="163" name="Straight Connector 162">
              <a:extLst>
                <a:ext uri="{FF2B5EF4-FFF2-40B4-BE49-F238E27FC236}">
                  <a16:creationId xmlns:a16="http://schemas.microsoft.com/office/drawing/2014/main" id="{07BE7F32-E1E4-3615-62D3-142C6C827E78}"/>
                </a:ext>
              </a:extLst>
            </p:cNvPr>
            <p:cNvCxnSpPr>
              <a:cxnSpLocks/>
              <a:stCxn id="162" idx="0"/>
            </p:cNvCxnSpPr>
            <p:nvPr/>
          </p:nvCxnSpPr>
          <p:spPr>
            <a:xfrm flipH="1">
              <a:off x="781018" y="2696600"/>
              <a:ext cx="9950" cy="398424"/>
            </a:xfrm>
            <a:prstGeom prst="line">
              <a:avLst/>
            </a:prstGeom>
          </p:spPr>
          <p:style>
            <a:lnRef idx="1">
              <a:schemeClr val="accent1"/>
            </a:lnRef>
            <a:fillRef idx="0">
              <a:schemeClr val="accent1"/>
            </a:fillRef>
            <a:effectRef idx="0">
              <a:schemeClr val="accent1"/>
            </a:effectRef>
            <a:fontRef idx="minor">
              <a:schemeClr val="tx1"/>
            </a:fontRef>
          </p:style>
        </p:cxnSp>
        <p:sp>
          <p:nvSpPr>
            <p:cNvPr id="164" name="TextBox 163">
              <a:extLst>
                <a:ext uri="{FF2B5EF4-FFF2-40B4-BE49-F238E27FC236}">
                  <a16:creationId xmlns:a16="http://schemas.microsoft.com/office/drawing/2014/main" id="{F3112C38-73F2-E2B8-1394-D2C40F403C38}"/>
                </a:ext>
              </a:extLst>
            </p:cNvPr>
            <p:cNvSpPr txBox="1"/>
            <p:nvPr/>
          </p:nvSpPr>
          <p:spPr>
            <a:xfrm>
              <a:off x="435856" y="1385943"/>
              <a:ext cx="1234321" cy="560697"/>
            </a:xfrm>
            <a:prstGeom prst="rect">
              <a:avLst/>
            </a:prstGeom>
            <a:noFill/>
          </p:spPr>
          <p:txBody>
            <a:bodyPr wrap="square" rtlCol="0">
              <a:spAutoFit/>
            </a:bodyPr>
            <a:lstStyle/>
            <a:p>
              <a:r>
                <a:rPr lang="en-US" sz="1000" b="1" dirty="0"/>
                <a:t>Camera - Tram</a:t>
              </a:r>
              <a:endParaRPr lang="en-US" sz="900" b="1" dirty="0"/>
            </a:p>
          </p:txBody>
        </p:sp>
      </p:grpSp>
      <p:sp>
        <p:nvSpPr>
          <p:cNvPr id="170" name="TextBox 169">
            <a:extLst>
              <a:ext uri="{FF2B5EF4-FFF2-40B4-BE49-F238E27FC236}">
                <a16:creationId xmlns:a16="http://schemas.microsoft.com/office/drawing/2014/main" id="{69153CC2-A08B-7015-A350-69EE845F1ADB}"/>
              </a:ext>
            </a:extLst>
          </p:cNvPr>
          <p:cNvSpPr txBox="1"/>
          <p:nvPr/>
        </p:nvSpPr>
        <p:spPr>
          <a:xfrm>
            <a:off x="4747129" y="4199207"/>
            <a:ext cx="1720973" cy="261610"/>
          </a:xfrm>
          <a:prstGeom prst="rect">
            <a:avLst/>
          </a:prstGeom>
          <a:noFill/>
        </p:spPr>
        <p:txBody>
          <a:bodyPr wrap="square" rtlCol="0">
            <a:spAutoFit/>
          </a:bodyPr>
          <a:lstStyle/>
          <a:p>
            <a:pPr algn="r"/>
            <a:r>
              <a:rPr lang="en-US" sz="1100" b="1" i="1" dirty="0">
                <a:solidFill>
                  <a:srgbClr val="002060"/>
                </a:solidFill>
              </a:rPr>
              <a:t>Tram Station “TRAM”</a:t>
            </a:r>
          </a:p>
        </p:txBody>
      </p:sp>
      <p:sp>
        <p:nvSpPr>
          <p:cNvPr id="178" name="TextBox 177">
            <a:extLst>
              <a:ext uri="{FF2B5EF4-FFF2-40B4-BE49-F238E27FC236}">
                <a16:creationId xmlns:a16="http://schemas.microsoft.com/office/drawing/2014/main" id="{E35D74E5-55CB-2F12-BC91-3D484B00A316}"/>
              </a:ext>
            </a:extLst>
          </p:cNvPr>
          <p:cNvSpPr txBox="1"/>
          <p:nvPr/>
        </p:nvSpPr>
        <p:spPr>
          <a:xfrm>
            <a:off x="7885765" y="695652"/>
            <a:ext cx="2635566" cy="307777"/>
          </a:xfrm>
          <a:prstGeom prst="rect">
            <a:avLst/>
          </a:prstGeom>
          <a:noFill/>
        </p:spPr>
        <p:txBody>
          <a:bodyPr wrap="square" rtlCol="0">
            <a:spAutoFit/>
          </a:bodyPr>
          <a:lstStyle/>
          <a:p>
            <a:pPr algn="r"/>
            <a:r>
              <a:rPr lang="en-US" sz="1400" b="1" i="1" dirty="0">
                <a:solidFill>
                  <a:srgbClr val="002060"/>
                </a:solidFill>
              </a:rPr>
              <a:t>Datacenter “Ca </a:t>
            </a:r>
            <a:r>
              <a:rPr lang="en-US" sz="1400" b="1" i="1" dirty="0" err="1">
                <a:solidFill>
                  <a:srgbClr val="002060"/>
                </a:solidFill>
              </a:rPr>
              <a:t>l’Alier</a:t>
            </a:r>
            <a:r>
              <a:rPr lang="en-US" sz="1400" b="1" i="1" dirty="0">
                <a:solidFill>
                  <a:srgbClr val="002060"/>
                </a:solidFill>
              </a:rPr>
              <a:t>”</a:t>
            </a:r>
          </a:p>
        </p:txBody>
      </p:sp>
      <p:sp>
        <p:nvSpPr>
          <p:cNvPr id="179" name="CuadroTexto 26">
            <a:extLst>
              <a:ext uri="{FF2B5EF4-FFF2-40B4-BE49-F238E27FC236}">
                <a16:creationId xmlns:a16="http://schemas.microsoft.com/office/drawing/2014/main" id="{D09877E0-1C3F-2C7B-F033-10A44E3B1078}"/>
              </a:ext>
            </a:extLst>
          </p:cNvPr>
          <p:cNvSpPr txBox="1"/>
          <p:nvPr/>
        </p:nvSpPr>
        <p:spPr>
          <a:xfrm>
            <a:off x="3752961" y="4811762"/>
            <a:ext cx="943212" cy="50783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i="0" u="none" strike="noStrike" kern="0" cap="none" spc="0" baseline="0" dirty="0">
                <a:uFillTx/>
              </a:rPr>
              <a:t>Switch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i="0" u="none" strike="noStrike" kern="0" cap="none" spc="0" baseline="0" dirty="0">
                <a:uFillTx/>
              </a:rPr>
              <a:t>IE3200 #2</a:t>
            </a:r>
          </a:p>
          <a:p>
            <a:pPr algn="ctr">
              <a:defRPr sz="1800" b="0" i="0" u="none" strike="noStrike" kern="0" cap="none" spc="0" baseline="0">
                <a:solidFill>
                  <a:srgbClr val="000000"/>
                </a:solidFill>
                <a:uFillTx/>
              </a:defRPr>
            </a:pPr>
            <a:endParaRPr lang="en-US" sz="900" i="0" dirty="0">
              <a:effectLst/>
            </a:endParaRPr>
          </a:p>
        </p:txBody>
      </p:sp>
      <p:sp>
        <p:nvSpPr>
          <p:cNvPr id="181" name="CuadroTexto 26">
            <a:extLst>
              <a:ext uri="{FF2B5EF4-FFF2-40B4-BE49-F238E27FC236}">
                <a16:creationId xmlns:a16="http://schemas.microsoft.com/office/drawing/2014/main" id="{9BB7BAF9-8696-CEF0-672D-CF2A048FE572}"/>
              </a:ext>
            </a:extLst>
          </p:cNvPr>
          <p:cNvSpPr txBox="1"/>
          <p:nvPr/>
        </p:nvSpPr>
        <p:spPr>
          <a:xfrm>
            <a:off x="888298" y="4896843"/>
            <a:ext cx="943212" cy="36933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i="0" u="none" strike="noStrike" kern="0" cap="none" spc="0" baseline="0" dirty="0">
                <a:uFillTx/>
              </a:rPr>
              <a:t>Switch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i="0" u="none" strike="noStrike" kern="0" cap="none" spc="0" baseline="0" dirty="0">
                <a:uFillTx/>
              </a:rPr>
              <a:t>IE3200 #1</a:t>
            </a:r>
            <a:endParaRPr lang="en-US" sz="900" i="0" dirty="0">
              <a:effectLst/>
            </a:endParaRPr>
          </a:p>
        </p:txBody>
      </p:sp>
      <p:sp>
        <p:nvSpPr>
          <p:cNvPr id="182" name="TextBox 64">
            <a:extLst>
              <a:ext uri="{FF2B5EF4-FFF2-40B4-BE49-F238E27FC236}">
                <a16:creationId xmlns:a16="http://schemas.microsoft.com/office/drawing/2014/main" id="{C7EC21B3-A253-859B-AEF2-D5C23C828584}"/>
              </a:ext>
            </a:extLst>
          </p:cNvPr>
          <p:cNvSpPr txBox="1"/>
          <p:nvPr/>
        </p:nvSpPr>
        <p:spPr>
          <a:xfrm>
            <a:off x="8504452" y="4160343"/>
            <a:ext cx="2565232" cy="26161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100" b="1" i="0" u="none" strike="noStrike" kern="1200" cap="none" spc="0" baseline="0" dirty="0">
                <a:uFillTx/>
                <a:latin typeface="Calibri"/>
              </a:rPr>
              <a:t>OMEGA DC @i2CAT – PLEDGER PROJECT</a:t>
            </a:r>
          </a:p>
        </p:txBody>
      </p:sp>
      <p:sp>
        <p:nvSpPr>
          <p:cNvPr id="183" name="Rectangle 63">
            <a:extLst>
              <a:ext uri="{FF2B5EF4-FFF2-40B4-BE49-F238E27FC236}">
                <a16:creationId xmlns:a16="http://schemas.microsoft.com/office/drawing/2014/main" id="{5DD238BE-C035-B83A-52DF-A7E59E483DEE}"/>
              </a:ext>
            </a:extLst>
          </p:cNvPr>
          <p:cNvSpPr/>
          <p:nvPr/>
        </p:nvSpPr>
        <p:spPr>
          <a:xfrm>
            <a:off x="10075990" y="4740306"/>
            <a:ext cx="1410654" cy="265779"/>
          </a:xfrm>
          <a:prstGeom prst="rect">
            <a:avLst/>
          </a:prstGeom>
          <a:solidFill>
            <a:srgbClr val="FFFFFF"/>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1" i="0" u="none" strike="noStrike" kern="1200" cap="none" spc="0" baseline="0" dirty="0" err="1">
                <a:solidFill>
                  <a:srgbClr val="000000"/>
                </a:solidFill>
                <a:uFillTx/>
                <a:latin typeface="Calibri"/>
              </a:rPr>
              <a:t>Openstack</a:t>
            </a:r>
            <a:endParaRPr lang="en-US" sz="900" b="1" i="0" u="none" strike="noStrike" kern="1200" cap="none" spc="0" baseline="0" dirty="0">
              <a:solidFill>
                <a:srgbClr val="000000"/>
              </a:solidFill>
              <a:uFillTx/>
              <a:latin typeface="Calibri"/>
            </a:endParaRPr>
          </a:p>
        </p:txBody>
      </p:sp>
      <p:sp>
        <p:nvSpPr>
          <p:cNvPr id="184" name="Rectangle 63">
            <a:extLst>
              <a:ext uri="{FF2B5EF4-FFF2-40B4-BE49-F238E27FC236}">
                <a16:creationId xmlns:a16="http://schemas.microsoft.com/office/drawing/2014/main" id="{639924D4-92FB-C631-9248-37DCA2D41B71}"/>
              </a:ext>
            </a:extLst>
          </p:cNvPr>
          <p:cNvSpPr/>
          <p:nvPr/>
        </p:nvSpPr>
        <p:spPr>
          <a:xfrm>
            <a:off x="10069498" y="5044322"/>
            <a:ext cx="1410654" cy="265779"/>
          </a:xfrm>
          <a:prstGeom prst="rect">
            <a:avLst/>
          </a:prstGeom>
          <a:solidFill>
            <a:srgbClr val="FFFFFF"/>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1" i="0" u="none" strike="noStrike" kern="1200" cap="none" spc="0" baseline="0" dirty="0" err="1">
                <a:solidFill>
                  <a:srgbClr val="000000"/>
                </a:solidFill>
                <a:uFillTx/>
                <a:latin typeface="Calibri"/>
              </a:rPr>
              <a:t>Openstack</a:t>
            </a:r>
            <a:endParaRPr lang="en-US" sz="900" b="1" i="0" u="none" strike="noStrike" kern="1200" cap="none" spc="0" baseline="0" dirty="0">
              <a:solidFill>
                <a:srgbClr val="000000"/>
              </a:solidFill>
              <a:uFillTx/>
              <a:latin typeface="Calibri"/>
            </a:endParaRPr>
          </a:p>
        </p:txBody>
      </p:sp>
      <p:sp>
        <p:nvSpPr>
          <p:cNvPr id="185" name="Rectangle 63">
            <a:extLst>
              <a:ext uri="{FF2B5EF4-FFF2-40B4-BE49-F238E27FC236}">
                <a16:creationId xmlns:a16="http://schemas.microsoft.com/office/drawing/2014/main" id="{78F1A6D2-C936-185F-992A-8794BCA4A583}"/>
              </a:ext>
            </a:extLst>
          </p:cNvPr>
          <p:cNvSpPr/>
          <p:nvPr/>
        </p:nvSpPr>
        <p:spPr>
          <a:xfrm>
            <a:off x="10080529" y="5370788"/>
            <a:ext cx="1410654" cy="265779"/>
          </a:xfrm>
          <a:prstGeom prst="rect">
            <a:avLst/>
          </a:prstGeom>
          <a:solidFill>
            <a:srgbClr val="FFFFFF"/>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1" i="0" u="none" strike="noStrike" kern="1200" cap="none" spc="0" baseline="0" dirty="0" err="1">
                <a:solidFill>
                  <a:srgbClr val="000000"/>
                </a:solidFill>
                <a:uFillTx/>
                <a:latin typeface="Calibri"/>
              </a:rPr>
              <a:t>Openstack</a:t>
            </a:r>
            <a:endParaRPr lang="en-US" sz="900" b="1" i="0" u="none" strike="noStrike" kern="1200" cap="none" spc="0" baseline="0" dirty="0">
              <a:solidFill>
                <a:srgbClr val="000000"/>
              </a:solidFill>
              <a:uFillTx/>
              <a:latin typeface="Calibri"/>
            </a:endParaRPr>
          </a:p>
        </p:txBody>
      </p:sp>
      <p:sp>
        <p:nvSpPr>
          <p:cNvPr id="186" name="Rectangle 63">
            <a:extLst>
              <a:ext uri="{FF2B5EF4-FFF2-40B4-BE49-F238E27FC236}">
                <a16:creationId xmlns:a16="http://schemas.microsoft.com/office/drawing/2014/main" id="{7B980060-829A-5CA7-263E-41F4691ADC9F}"/>
              </a:ext>
            </a:extLst>
          </p:cNvPr>
          <p:cNvSpPr/>
          <p:nvPr/>
        </p:nvSpPr>
        <p:spPr>
          <a:xfrm>
            <a:off x="10075990" y="5691018"/>
            <a:ext cx="1410654" cy="265779"/>
          </a:xfrm>
          <a:prstGeom prst="rect">
            <a:avLst/>
          </a:prstGeom>
          <a:solidFill>
            <a:srgbClr val="FFFFFF"/>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1" i="0" u="none" strike="noStrike" kern="1200" cap="none" spc="0" baseline="0" dirty="0" err="1">
                <a:solidFill>
                  <a:srgbClr val="000000"/>
                </a:solidFill>
                <a:uFillTx/>
                <a:latin typeface="Calibri"/>
              </a:rPr>
              <a:t>Openstack</a:t>
            </a:r>
            <a:endParaRPr lang="en-US" sz="900" b="1" i="0" u="none" strike="noStrike" kern="1200" cap="none" spc="0" baseline="0" dirty="0">
              <a:solidFill>
                <a:srgbClr val="000000"/>
              </a:solidFill>
              <a:uFillTx/>
              <a:latin typeface="Calibri"/>
            </a:endParaRPr>
          </a:p>
        </p:txBody>
      </p:sp>
      <p:sp>
        <p:nvSpPr>
          <p:cNvPr id="187" name="TextBox 64">
            <a:extLst>
              <a:ext uri="{FF2B5EF4-FFF2-40B4-BE49-F238E27FC236}">
                <a16:creationId xmlns:a16="http://schemas.microsoft.com/office/drawing/2014/main" id="{74AC2245-CF7D-5D87-C52F-A14D4ACC2E8E}"/>
              </a:ext>
            </a:extLst>
          </p:cNvPr>
          <p:cNvSpPr txBox="1"/>
          <p:nvPr/>
        </p:nvSpPr>
        <p:spPr>
          <a:xfrm>
            <a:off x="10252962" y="4492639"/>
            <a:ext cx="1266367" cy="24622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1" i="0" u="none" strike="noStrike" kern="1200" cap="none" spc="0" baseline="0" dirty="0">
                <a:uFillTx/>
                <a:latin typeface="Calibri"/>
              </a:rPr>
              <a:t>i2CAT Monitoring</a:t>
            </a:r>
          </a:p>
        </p:txBody>
      </p:sp>
      <p:pic>
        <p:nvPicPr>
          <p:cNvPr id="3" name="Picture 2">
            <a:extLst>
              <a:ext uri="{FF2B5EF4-FFF2-40B4-BE49-F238E27FC236}">
                <a16:creationId xmlns:a16="http://schemas.microsoft.com/office/drawing/2014/main" id="{FB977BCE-B8AA-7BC3-155F-30B86E228C32}"/>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Lst>
          </a:blip>
          <a:stretch>
            <a:fillRect/>
          </a:stretch>
        </p:blipFill>
        <p:spPr>
          <a:xfrm>
            <a:off x="10546538" y="1973776"/>
            <a:ext cx="606201" cy="555684"/>
          </a:xfrm>
          <a:prstGeom prst="rect">
            <a:avLst/>
          </a:prstGeom>
          <a:ln>
            <a:noFill/>
          </a:ln>
        </p:spPr>
      </p:pic>
      <p:cxnSp>
        <p:nvCxnSpPr>
          <p:cNvPr id="7" name="Straight Connector 6">
            <a:extLst>
              <a:ext uri="{FF2B5EF4-FFF2-40B4-BE49-F238E27FC236}">
                <a16:creationId xmlns:a16="http://schemas.microsoft.com/office/drawing/2014/main" id="{0913C525-5CC9-B366-BA49-54E7C66D1247}"/>
              </a:ext>
            </a:extLst>
          </p:cNvPr>
          <p:cNvCxnSpPr>
            <a:cxnSpLocks/>
          </p:cNvCxnSpPr>
          <p:nvPr/>
        </p:nvCxnSpPr>
        <p:spPr>
          <a:xfrm flipH="1">
            <a:off x="10832275" y="2509199"/>
            <a:ext cx="7518" cy="284313"/>
          </a:xfrm>
          <a:prstGeom prst="line">
            <a:avLst/>
          </a:prstGeom>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35DE6453-1624-E42C-61F0-2FD7DD433933}"/>
              </a:ext>
            </a:extLst>
          </p:cNvPr>
          <p:cNvGrpSpPr/>
          <p:nvPr/>
        </p:nvGrpSpPr>
        <p:grpSpPr>
          <a:xfrm>
            <a:off x="9414390" y="1543177"/>
            <a:ext cx="1307210" cy="1250990"/>
            <a:chOff x="115064" y="1341940"/>
            <a:chExt cx="1730000" cy="1753084"/>
          </a:xfrm>
        </p:grpSpPr>
        <p:pic>
          <p:nvPicPr>
            <p:cNvPr id="13" name="Picture 2" descr="Outdoor Smart Security Camera | Varifocal Camera | MV72 | Cisco Meraki">
              <a:extLst>
                <a:ext uri="{FF2B5EF4-FFF2-40B4-BE49-F238E27FC236}">
                  <a16:creationId xmlns:a16="http://schemas.microsoft.com/office/drawing/2014/main" id="{FD7E3812-B751-8489-6063-836CA51B5DAF}"/>
                </a:ext>
              </a:extLst>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10000" r="90000">
                          <a14:foregroundMark x1="44910" y1="49669" x2="44910" y2="49669"/>
                          <a14:foregroundMark x1="51497" y1="35762" x2="51497" y2="30464"/>
                          <a14:foregroundMark x1="33533" y1="19868" x2="33533" y2="19868"/>
                          <a14:foregroundMark x1="49701" y1="55629" x2="49701" y2="55629"/>
                          <a14:foregroundMark x1="30240" y1="33775" x2="30240" y2="33775"/>
                          <a14:foregroundMark x1="45808" y1="54305" x2="45808" y2="54305"/>
                          <a14:foregroundMark x1="53593" y1="74834" x2="53593" y2="74834"/>
                        </a14:backgroundRemoval>
                      </a14:imgEffect>
                    </a14:imgLayer>
                  </a14:imgProps>
                </a:ext>
                <a:ext uri="{28A0092B-C50C-407E-A947-70E740481C1C}">
                  <a14:useLocalDpi xmlns:a14="http://schemas.microsoft.com/office/drawing/2010/main" val="0"/>
                </a:ext>
              </a:extLst>
            </a:blip>
            <a:srcRect/>
            <a:stretch>
              <a:fillRect/>
            </a:stretch>
          </p:blipFill>
          <p:spPr bwMode="auto">
            <a:xfrm flipV="1">
              <a:off x="115064" y="2109138"/>
              <a:ext cx="1351807" cy="587462"/>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EE7D2966-2A43-983A-A348-599A4EF68136}"/>
                </a:ext>
              </a:extLst>
            </p:cNvPr>
            <p:cNvCxnSpPr>
              <a:cxnSpLocks/>
              <a:stCxn id="13" idx="0"/>
            </p:cNvCxnSpPr>
            <p:nvPr/>
          </p:nvCxnSpPr>
          <p:spPr>
            <a:xfrm flipH="1">
              <a:off x="781018" y="2696600"/>
              <a:ext cx="9950" cy="398424"/>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484FD7A-5C4E-8CB6-4AFC-03B3AB00B54D}"/>
                </a:ext>
              </a:extLst>
            </p:cNvPr>
            <p:cNvSpPr txBox="1"/>
            <p:nvPr/>
          </p:nvSpPr>
          <p:spPr>
            <a:xfrm>
              <a:off x="399559" y="1341940"/>
              <a:ext cx="1445505" cy="754784"/>
            </a:xfrm>
            <a:prstGeom prst="rect">
              <a:avLst/>
            </a:prstGeom>
            <a:noFill/>
          </p:spPr>
          <p:txBody>
            <a:bodyPr wrap="square" rtlCol="0">
              <a:spAutoFit/>
            </a:bodyPr>
            <a:lstStyle/>
            <a:p>
              <a:r>
                <a:rPr lang="en-US" sz="1000" b="1" dirty="0"/>
                <a:t>Camera - Diagonal</a:t>
              </a:r>
              <a:endParaRPr lang="en-US" sz="900" b="1" dirty="0"/>
            </a:p>
            <a:p>
              <a:endParaRPr lang="en-US" sz="900" dirty="0"/>
            </a:p>
          </p:txBody>
        </p:sp>
      </p:grpSp>
      <p:sp>
        <p:nvSpPr>
          <p:cNvPr id="16" name="TextBox 15">
            <a:extLst>
              <a:ext uri="{FF2B5EF4-FFF2-40B4-BE49-F238E27FC236}">
                <a16:creationId xmlns:a16="http://schemas.microsoft.com/office/drawing/2014/main" id="{91372618-B010-F00D-0CBC-5090D2EA0232}"/>
              </a:ext>
            </a:extLst>
          </p:cNvPr>
          <p:cNvSpPr txBox="1"/>
          <p:nvPr/>
        </p:nvSpPr>
        <p:spPr>
          <a:xfrm>
            <a:off x="10531512" y="1563298"/>
            <a:ext cx="1092242" cy="400110"/>
          </a:xfrm>
          <a:prstGeom prst="rect">
            <a:avLst/>
          </a:prstGeom>
          <a:noFill/>
        </p:spPr>
        <p:txBody>
          <a:bodyPr wrap="square" rtlCol="0">
            <a:spAutoFit/>
          </a:bodyPr>
          <a:lstStyle/>
          <a:p>
            <a:r>
              <a:rPr lang="en-US" sz="1000" b="1" dirty="0"/>
              <a:t>Ambient – </a:t>
            </a:r>
          </a:p>
          <a:p>
            <a:r>
              <a:rPr lang="en-US" sz="1000" b="1" dirty="0"/>
              <a:t>Sensor</a:t>
            </a:r>
            <a:endParaRPr lang="en-US" sz="900" b="1" dirty="0"/>
          </a:p>
        </p:txBody>
      </p:sp>
      <p:cxnSp>
        <p:nvCxnSpPr>
          <p:cNvPr id="19" name="Conector recto 6">
            <a:extLst>
              <a:ext uri="{FF2B5EF4-FFF2-40B4-BE49-F238E27FC236}">
                <a16:creationId xmlns:a16="http://schemas.microsoft.com/office/drawing/2014/main" id="{C41CAC0E-6004-2A2A-8F9F-B7C7A28CC062}"/>
              </a:ext>
            </a:extLst>
          </p:cNvPr>
          <p:cNvCxnSpPr>
            <a:cxnSpLocks/>
          </p:cNvCxnSpPr>
          <p:nvPr/>
        </p:nvCxnSpPr>
        <p:spPr>
          <a:xfrm flipV="1">
            <a:off x="3456921" y="2502843"/>
            <a:ext cx="0" cy="331462"/>
          </a:xfrm>
          <a:prstGeom prst="straightConnector1">
            <a:avLst/>
          </a:prstGeom>
          <a:noFill/>
          <a:ln w="6345" cap="flat">
            <a:solidFill>
              <a:srgbClr val="4472C4"/>
            </a:solidFill>
            <a:prstDash val="solid"/>
            <a:miter/>
          </a:ln>
        </p:spPr>
      </p:cxnSp>
      <p:sp>
        <p:nvSpPr>
          <p:cNvPr id="22" name="CuadroTexto 26">
            <a:extLst>
              <a:ext uri="{FF2B5EF4-FFF2-40B4-BE49-F238E27FC236}">
                <a16:creationId xmlns:a16="http://schemas.microsoft.com/office/drawing/2014/main" id="{6E035846-E42C-70FF-8243-2F16E70B503A}"/>
              </a:ext>
            </a:extLst>
          </p:cNvPr>
          <p:cNvSpPr txBox="1"/>
          <p:nvPr/>
        </p:nvSpPr>
        <p:spPr>
          <a:xfrm>
            <a:off x="1209815" y="1681985"/>
            <a:ext cx="805029"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000" b="1" dirty="0" err="1">
                <a:solidFill>
                  <a:srgbClr val="000000"/>
                </a:solidFill>
                <a:latin typeface="Calibri"/>
              </a:rPr>
              <a:t>Cybervision</a:t>
            </a:r>
            <a:endParaRPr lang="es-ES" sz="1000" b="1" i="0" u="none" strike="noStrike" kern="1200" cap="none" spc="0" baseline="0" dirty="0">
              <a:solidFill>
                <a:srgbClr val="000000"/>
              </a:solidFill>
              <a:uFillTx/>
              <a:latin typeface="Calibri"/>
            </a:endParaRPr>
          </a:p>
        </p:txBody>
      </p:sp>
      <p:pic>
        <p:nvPicPr>
          <p:cNvPr id="50" name="Picture 49">
            <a:extLst>
              <a:ext uri="{FF2B5EF4-FFF2-40B4-BE49-F238E27FC236}">
                <a16:creationId xmlns:a16="http://schemas.microsoft.com/office/drawing/2014/main" id="{D6A643D6-CA75-42B7-62FF-961F4A124C97}"/>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1071516" y="1"/>
            <a:ext cx="1183309" cy="1131683"/>
          </a:xfrm>
          <a:prstGeom prst="rect">
            <a:avLst/>
          </a:prstGeom>
        </p:spPr>
      </p:pic>
      <p:cxnSp>
        <p:nvCxnSpPr>
          <p:cNvPr id="51" name="Conector recto 6">
            <a:extLst>
              <a:ext uri="{FF2B5EF4-FFF2-40B4-BE49-F238E27FC236}">
                <a16:creationId xmlns:a16="http://schemas.microsoft.com/office/drawing/2014/main" id="{5EBC7A2C-19A1-FCCB-6F05-205C9596069F}"/>
              </a:ext>
            </a:extLst>
          </p:cNvPr>
          <p:cNvCxnSpPr>
            <a:cxnSpLocks/>
          </p:cNvCxnSpPr>
          <p:nvPr/>
        </p:nvCxnSpPr>
        <p:spPr>
          <a:xfrm flipV="1">
            <a:off x="3964541" y="2461683"/>
            <a:ext cx="0" cy="355132"/>
          </a:xfrm>
          <a:prstGeom prst="straightConnector1">
            <a:avLst/>
          </a:prstGeom>
          <a:noFill/>
          <a:ln w="6345" cap="flat">
            <a:solidFill>
              <a:srgbClr val="4472C4"/>
            </a:solidFill>
            <a:prstDash val="solid"/>
            <a:miter/>
          </a:ln>
        </p:spPr>
      </p:cxnSp>
      <p:cxnSp>
        <p:nvCxnSpPr>
          <p:cNvPr id="20" name="Conector recto 6">
            <a:extLst>
              <a:ext uri="{FF2B5EF4-FFF2-40B4-BE49-F238E27FC236}">
                <a16:creationId xmlns:a16="http://schemas.microsoft.com/office/drawing/2014/main" id="{09AB8876-93A5-0218-3916-B998F6B06845}"/>
              </a:ext>
            </a:extLst>
          </p:cNvPr>
          <p:cNvCxnSpPr/>
          <p:nvPr/>
        </p:nvCxnSpPr>
        <p:spPr>
          <a:xfrm flipV="1">
            <a:off x="8077044" y="2888891"/>
            <a:ext cx="6941" cy="341656"/>
          </a:xfrm>
          <a:prstGeom prst="straightConnector1">
            <a:avLst/>
          </a:prstGeom>
          <a:noFill/>
          <a:ln w="6345" cap="flat">
            <a:solidFill>
              <a:srgbClr val="4472C4"/>
            </a:solidFill>
            <a:prstDash val="solid"/>
            <a:miter/>
          </a:ln>
        </p:spPr>
      </p:cxnSp>
      <p:sp>
        <p:nvSpPr>
          <p:cNvPr id="23" name="CuadroTexto 26">
            <a:extLst>
              <a:ext uri="{FF2B5EF4-FFF2-40B4-BE49-F238E27FC236}">
                <a16:creationId xmlns:a16="http://schemas.microsoft.com/office/drawing/2014/main" id="{56784FD6-7FA8-564B-665E-5F4A2C284576}"/>
              </a:ext>
            </a:extLst>
          </p:cNvPr>
          <p:cNvSpPr txBox="1"/>
          <p:nvPr/>
        </p:nvSpPr>
        <p:spPr>
          <a:xfrm>
            <a:off x="3134024" y="1340167"/>
            <a:ext cx="888898" cy="307777"/>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400" b="1" i="0" u="none" strike="noStrike" kern="1200" cap="none" spc="0" baseline="0" dirty="0">
                <a:solidFill>
                  <a:srgbClr val="000000"/>
                </a:solidFill>
                <a:uFillTx/>
                <a:latin typeface="Calibri"/>
              </a:rPr>
              <a:t>IRIS Tools</a:t>
            </a:r>
          </a:p>
        </p:txBody>
      </p:sp>
      <p:sp>
        <p:nvSpPr>
          <p:cNvPr id="24" name="CuadroTexto 26">
            <a:extLst>
              <a:ext uri="{FF2B5EF4-FFF2-40B4-BE49-F238E27FC236}">
                <a16:creationId xmlns:a16="http://schemas.microsoft.com/office/drawing/2014/main" id="{74F29432-D20E-83D4-FAD1-0713AED9AEC6}"/>
              </a:ext>
            </a:extLst>
          </p:cNvPr>
          <p:cNvSpPr txBox="1"/>
          <p:nvPr/>
        </p:nvSpPr>
        <p:spPr>
          <a:xfrm>
            <a:off x="2998938" y="1581721"/>
            <a:ext cx="1149674" cy="369332"/>
          </a:xfrm>
          <a:prstGeom prst="rect">
            <a:avLst/>
          </a:prstGeom>
          <a:noFill/>
          <a:ln cap="flat">
            <a:noFill/>
          </a:ln>
        </p:spPr>
        <p:txBody>
          <a:bodyPr vert="horz" wrap="non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dirty="0">
                <a:solidFill>
                  <a:srgbClr val="000000"/>
                </a:solidFill>
                <a:highlight>
                  <a:srgbClr val="FFFF00"/>
                </a:highlight>
                <a:latin typeface="Calibri"/>
              </a:rPr>
              <a:t>VDM</a:t>
            </a:r>
            <a:r>
              <a:rPr lang="es-ES" sz="900" b="1" dirty="0">
                <a:solidFill>
                  <a:srgbClr val="000000"/>
                </a:solidFill>
                <a:latin typeface="Calibri"/>
              </a:rPr>
              <a:t> – </a:t>
            </a:r>
            <a:r>
              <a:rPr lang="es-ES" sz="900" b="1" dirty="0" err="1">
                <a:solidFill>
                  <a:srgbClr val="000000"/>
                </a:solidFill>
                <a:latin typeface="Calibri"/>
              </a:rPr>
              <a:t>NitghtWatch</a:t>
            </a:r>
            <a:endParaRPr lang="es-ES" sz="900" b="1" dirty="0">
              <a:solidFill>
                <a:srgbClr val="000000"/>
              </a:solidFill>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dirty="0">
                <a:solidFill>
                  <a:srgbClr val="000000"/>
                </a:solidFill>
                <a:highlight>
                  <a:srgbClr val="FFFF00"/>
                </a:highlight>
                <a:latin typeface="Calibri"/>
              </a:rPr>
              <a:t>ATIO</a:t>
            </a:r>
            <a:r>
              <a:rPr lang="es-ES" sz="900" b="1" dirty="0">
                <a:solidFill>
                  <a:srgbClr val="000000"/>
                </a:solidFill>
                <a:latin typeface="Calibri"/>
              </a:rPr>
              <a:t> – RRR - </a:t>
            </a:r>
            <a:r>
              <a:rPr lang="es-ES" sz="900" b="1" dirty="0">
                <a:solidFill>
                  <a:srgbClr val="000000"/>
                </a:solidFill>
                <a:highlight>
                  <a:srgbClr val="FFFF00"/>
                </a:highlight>
                <a:latin typeface="Calibri"/>
              </a:rPr>
              <a:t>EME</a:t>
            </a:r>
            <a:endParaRPr lang="es-ES" sz="900" b="1" i="0" u="none" strike="noStrike" kern="1200" cap="none" spc="0" baseline="0" dirty="0">
              <a:solidFill>
                <a:srgbClr val="000000"/>
              </a:solidFill>
              <a:highlight>
                <a:srgbClr val="FFFF00"/>
              </a:highlight>
              <a:uFillTx/>
              <a:latin typeface="Calibri"/>
            </a:endParaRPr>
          </a:p>
        </p:txBody>
      </p:sp>
      <p:pic>
        <p:nvPicPr>
          <p:cNvPr id="52" name="Imagen 39">
            <a:extLst>
              <a:ext uri="{FF2B5EF4-FFF2-40B4-BE49-F238E27FC236}">
                <a16:creationId xmlns:a16="http://schemas.microsoft.com/office/drawing/2014/main" id="{39CE5234-AE71-AD29-B746-365CD7218165}"/>
              </a:ext>
            </a:extLst>
          </p:cNvPr>
          <p:cNvPicPr>
            <a:picLocks noChangeAspect="1"/>
          </p:cNvPicPr>
          <p:nvPr/>
        </p:nvPicPr>
        <p:blipFill>
          <a:blip r:embed="rId3"/>
          <a:stretch>
            <a:fillRect/>
          </a:stretch>
        </p:blipFill>
        <p:spPr>
          <a:xfrm>
            <a:off x="3147712" y="1944849"/>
            <a:ext cx="395041" cy="395041"/>
          </a:xfrm>
          <a:prstGeom prst="rect">
            <a:avLst/>
          </a:prstGeom>
          <a:solidFill>
            <a:srgbClr val="FFFF00"/>
          </a:solidFill>
          <a:ln cap="flat">
            <a:noFill/>
          </a:ln>
        </p:spPr>
      </p:pic>
      <p:pic>
        <p:nvPicPr>
          <p:cNvPr id="57" name="Imagen 39">
            <a:extLst>
              <a:ext uri="{FF2B5EF4-FFF2-40B4-BE49-F238E27FC236}">
                <a16:creationId xmlns:a16="http://schemas.microsoft.com/office/drawing/2014/main" id="{EA00E7CB-357B-1647-9F24-6C79CEEE8E6F}"/>
              </a:ext>
            </a:extLst>
          </p:cNvPr>
          <p:cNvPicPr>
            <a:picLocks noChangeAspect="1"/>
          </p:cNvPicPr>
          <p:nvPr/>
        </p:nvPicPr>
        <p:blipFill>
          <a:blip r:embed="rId3"/>
          <a:stretch>
            <a:fillRect/>
          </a:stretch>
        </p:blipFill>
        <p:spPr>
          <a:xfrm>
            <a:off x="3343819" y="2292717"/>
            <a:ext cx="395041" cy="395041"/>
          </a:xfrm>
          <a:prstGeom prst="rect">
            <a:avLst/>
          </a:prstGeom>
          <a:noFill/>
          <a:ln cap="flat">
            <a:noFill/>
          </a:ln>
        </p:spPr>
      </p:pic>
      <p:pic>
        <p:nvPicPr>
          <p:cNvPr id="58" name="Imagen 39">
            <a:extLst>
              <a:ext uri="{FF2B5EF4-FFF2-40B4-BE49-F238E27FC236}">
                <a16:creationId xmlns:a16="http://schemas.microsoft.com/office/drawing/2014/main" id="{EF94AF63-2AC3-E1B9-AAA1-50FFA55BF867}"/>
              </a:ext>
            </a:extLst>
          </p:cNvPr>
          <p:cNvPicPr>
            <a:picLocks noChangeAspect="1"/>
          </p:cNvPicPr>
          <p:nvPr/>
        </p:nvPicPr>
        <p:blipFill>
          <a:blip r:embed="rId3"/>
          <a:stretch>
            <a:fillRect/>
          </a:stretch>
        </p:blipFill>
        <p:spPr>
          <a:xfrm>
            <a:off x="3771141" y="2270185"/>
            <a:ext cx="395041" cy="395041"/>
          </a:xfrm>
          <a:prstGeom prst="rect">
            <a:avLst/>
          </a:prstGeom>
          <a:solidFill>
            <a:srgbClr val="FFFF00"/>
          </a:solidFill>
          <a:ln cap="flat">
            <a:noFill/>
          </a:ln>
        </p:spPr>
      </p:pic>
      <p:pic>
        <p:nvPicPr>
          <p:cNvPr id="63" name="Imagen 39">
            <a:extLst>
              <a:ext uri="{FF2B5EF4-FFF2-40B4-BE49-F238E27FC236}">
                <a16:creationId xmlns:a16="http://schemas.microsoft.com/office/drawing/2014/main" id="{6317125F-0813-1257-A8C3-89021AB3D688}"/>
              </a:ext>
            </a:extLst>
          </p:cNvPr>
          <p:cNvPicPr>
            <a:picLocks noChangeAspect="1"/>
          </p:cNvPicPr>
          <p:nvPr/>
        </p:nvPicPr>
        <p:blipFill>
          <a:blip r:embed="rId3"/>
          <a:stretch>
            <a:fillRect/>
          </a:stretch>
        </p:blipFill>
        <p:spPr>
          <a:xfrm>
            <a:off x="2888085" y="2281506"/>
            <a:ext cx="395041" cy="395041"/>
          </a:xfrm>
          <a:prstGeom prst="rect">
            <a:avLst/>
          </a:prstGeom>
          <a:solidFill>
            <a:srgbClr val="FFFF00"/>
          </a:solidFill>
          <a:ln cap="flat">
            <a:noFill/>
          </a:ln>
        </p:spPr>
      </p:pic>
      <p:pic>
        <p:nvPicPr>
          <p:cNvPr id="66" name="Imagen 39">
            <a:extLst>
              <a:ext uri="{FF2B5EF4-FFF2-40B4-BE49-F238E27FC236}">
                <a16:creationId xmlns:a16="http://schemas.microsoft.com/office/drawing/2014/main" id="{6C952ED2-ADC9-1B55-2B8B-4B4AE5B25220}"/>
              </a:ext>
            </a:extLst>
          </p:cNvPr>
          <p:cNvPicPr>
            <a:picLocks noChangeAspect="1"/>
          </p:cNvPicPr>
          <p:nvPr/>
        </p:nvPicPr>
        <p:blipFill>
          <a:blip r:embed="rId3"/>
          <a:stretch>
            <a:fillRect/>
          </a:stretch>
        </p:blipFill>
        <p:spPr>
          <a:xfrm>
            <a:off x="3590313" y="1936890"/>
            <a:ext cx="395041" cy="395041"/>
          </a:xfrm>
          <a:prstGeom prst="rect">
            <a:avLst/>
          </a:prstGeom>
          <a:noFill/>
          <a:ln cap="flat">
            <a:noFill/>
          </a:ln>
        </p:spPr>
      </p:pic>
      <p:cxnSp>
        <p:nvCxnSpPr>
          <p:cNvPr id="69" name="Conector recto 6">
            <a:extLst>
              <a:ext uri="{FF2B5EF4-FFF2-40B4-BE49-F238E27FC236}">
                <a16:creationId xmlns:a16="http://schemas.microsoft.com/office/drawing/2014/main" id="{5B3607AF-8FB4-4D78-244B-95104942CE80}"/>
              </a:ext>
            </a:extLst>
          </p:cNvPr>
          <p:cNvCxnSpPr>
            <a:cxnSpLocks/>
          </p:cNvCxnSpPr>
          <p:nvPr/>
        </p:nvCxnSpPr>
        <p:spPr>
          <a:xfrm flipV="1">
            <a:off x="10401294" y="2962558"/>
            <a:ext cx="0" cy="1153281"/>
          </a:xfrm>
          <a:prstGeom prst="straightConnector1">
            <a:avLst/>
          </a:prstGeom>
          <a:noFill/>
          <a:ln w="6345" cap="flat">
            <a:solidFill>
              <a:srgbClr val="4472C4"/>
            </a:solidFill>
            <a:prstDash val="solid"/>
            <a:miter/>
          </a:ln>
        </p:spPr>
      </p:cxnSp>
      <p:pic>
        <p:nvPicPr>
          <p:cNvPr id="78" name="Picture 4" descr="Product image for Cisco UCS X-Series Modular System">
            <a:extLst>
              <a:ext uri="{FF2B5EF4-FFF2-40B4-BE49-F238E27FC236}">
                <a16:creationId xmlns:a16="http://schemas.microsoft.com/office/drawing/2014/main" id="{57F6EDC2-1BA0-17F5-D491-41C89DB899DF}"/>
              </a:ext>
            </a:extLst>
          </p:cNvPr>
          <p:cNvPicPr>
            <a:picLocks noChangeAspect="1" noChangeArrowheads="1"/>
          </p:cNvPicPr>
          <p:nvPr/>
        </p:nvPicPr>
        <p:blipFill>
          <a:blip r:embed="rId19" cstate="print">
            <a:extLst>
              <a:ext uri="{BEBA8EAE-BF5A-486C-A8C5-ECC9F3942E4B}">
                <a14:imgProps xmlns:a14="http://schemas.microsoft.com/office/drawing/2010/main">
                  <a14:imgLayer r:embed="rId13">
                    <a14:imgEffect>
                      <a14:backgroundRemoval t="9705" b="89030" l="4730" r="94595">
                        <a14:foregroundMark x1="7297" y1="18565" x2="7297" y2="18565"/>
                        <a14:foregroundMark x1="49865" y1="13924" x2="49865" y2="13924"/>
                        <a14:foregroundMark x1="92027" y1="64135" x2="92027" y2="64135"/>
                        <a14:foregroundMark x1="94054" y1="75949" x2="94054" y2="75949"/>
                        <a14:foregroundMark x1="24595" y1="89030" x2="24595" y2="89030"/>
                        <a14:foregroundMark x1="94595" y1="81857" x2="94595" y2="81857"/>
                        <a14:foregroundMark x1="4730" y1="22785" x2="4730" y2="22785"/>
                      </a14:backgroundRemoval>
                    </a14:imgEffect>
                  </a14:imgLayer>
                </a14:imgProps>
              </a:ext>
              <a:ext uri="{28A0092B-C50C-407E-A947-70E740481C1C}">
                <a14:useLocalDpi xmlns:a14="http://schemas.microsoft.com/office/drawing/2010/main" val="0"/>
              </a:ext>
            </a:extLst>
          </a:blip>
          <a:srcRect/>
          <a:stretch>
            <a:fillRect/>
          </a:stretch>
        </p:blipFill>
        <p:spPr bwMode="auto">
          <a:xfrm>
            <a:off x="466231" y="1036068"/>
            <a:ext cx="1502680" cy="51819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2" name="Rectangle 81">
            <a:extLst>
              <a:ext uri="{FF2B5EF4-FFF2-40B4-BE49-F238E27FC236}">
                <a16:creationId xmlns:a16="http://schemas.microsoft.com/office/drawing/2014/main" id="{A81EDE1D-1138-5B61-9E79-70B86E4F5AEC}"/>
              </a:ext>
            </a:extLst>
          </p:cNvPr>
          <p:cNvSpPr/>
          <p:nvPr/>
        </p:nvSpPr>
        <p:spPr>
          <a:xfrm>
            <a:off x="2834505" y="1342886"/>
            <a:ext cx="1526017" cy="1328534"/>
          </a:xfrm>
          <a:prstGeom prst="rect">
            <a:avLst/>
          </a:prstGeom>
          <a:solidFill>
            <a:schemeClr val="accent1">
              <a:alpha val="3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6" name="Group 35">
            <a:extLst>
              <a:ext uri="{FF2B5EF4-FFF2-40B4-BE49-F238E27FC236}">
                <a16:creationId xmlns:a16="http://schemas.microsoft.com/office/drawing/2014/main" id="{3B948F68-D7AC-4CC2-E756-5E5AC5BA3299}"/>
              </a:ext>
            </a:extLst>
          </p:cNvPr>
          <p:cNvGrpSpPr/>
          <p:nvPr/>
        </p:nvGrpSpPr>
        <p:grpSpPr>
          <a:xfrm>
            <a:off x="2424428" y="14798"/>
            <a:ext cx="5747977" cy="1678636"/>
            <a:chOff x="2424428" y="14798"/>
            <a:chExt cx="5747977" cy="1678636"/>
          </a:xfrm>
        </p:grpSpPr>
        <p:pic>
          <p:nvPicPr>
            <p:cNvPr id="10" name="Graphic 9" descr="Construction worker male with solid fill">
              <a:extLst>
                <a:ext uri="{FF2B5EF4-FFF2-40B4-BE49-F238E27FC236}">
                  <a16:creationId xmlns:a16="http://schemas.microsoft.com/office/drawing/2014/main" id="{4AE02F85-9067-E283-5E1F-72FE9111D4A8}"/>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217898" y="14798"/>
              <a:ext cx="954507" cy="954507"/>
            </a:xfrm>
            <a:prstGeom prst="rect">
              <a:avLst/>
            </a:prstGeom>
          </p:spPr>
        </p:pic>
        <p:pic>
          <p:nvPicPr>
            <p:cNvPr id="11" name="Graphic 10" descr="Smart Phone with solid fill">
              <a:extLst>
                <a:ext uri="{FF2B5EF4-FFF2-40B4-BE49-F238E27FC236}">
                  <a16:creationId xmlns:a16="http://schemas.microsoft.com/office/drawing/2014/main" id="{0FEA626D-1F71-2F45-4C46-7FD57F8EA3BF}"/>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6789890" y="307342"/>
              <a:ext cx="626033" cy="626033"/>
            </a:xfrm>
            <a:prstGeom prst="rect">
              <a:avLst/>
            </a:prstGeom>
          </p:spPr>
        </p:pic>
        <p:cxnSp>
          <p:nvCxnSpPr>
            <p:cNvPr id="28" name="Connector: Curved 27">
              <a:extLst>
                <a:ext uri="{FF2B5EF4-FFF2-40B4-BE49-F238E27FC236}">
                  <a16:creationId xmlns:a16="http://schemas.microsoft.com/office/drawing/2014/main" id="{4E4CECF4-DB43-FA6B-B81E-72C307EC04F3}"/>
                </a:ext>
              </a:extLst>
            </p:cNvPr>
            <p:cNvCxnSpPr>
              <a:cxnSpLocks/>
              <a:endCxn id="142" idx="0"/>
            </p:cNvCxnSpPr>
            <p:nvPr/>
          </p:nvCxnSpPr>
          <p:spPr>
            <a:xfrm rot="10800000" flipV="1">
              <a:off x="2424428" y="781192"/>
              <a:ext cx="4646932" cy="912242"/>
            </a:xfrm>
            <a:prstGeom prst="curvedConnector2">
              <a:avLst/>
            </a:prstGeom>
            <a:ln w="38100" cap="flat" cmpd="sng" algn="ctr">
              <a:solidFill>
                <a:srgbClr val="FF0000"/>
              </a:solidFill>
              <a:prstDash val="dash"/>
              <a:round/>
              <a:headEnd type="none" w="med" len="med"/>
              <a:tailEnd type="stealth" w="lg" len="med"/>
            </a:ln>
          </p:spPr>
          <p:style>
            <a:lnRef idx="0">
              <a:scrgbClr r="0" g="0" b="0"/>
            </a:lnRef>
            <a:fillRef idx="0">
              <a:scrgbClr r="0" g="0" b="0"/>
            </a:fillRef>
            <a:effectRef idx="0">
              <a:scrgbClr r="0" g="0" b="0"/>
            </a:effectRef>
            <a:fontRef idx="minor">
              <a:schemeClr val="tx1"/>
            </a:fontRef>
          </p:style>
        </p:cxnSp>
      </p:grpSp>
    </p:spTree>
    <p:extLst>
      <p:ext uri="{BB962C8B-B14F-4D97-AF65-F5344CB8AC3E}">
        <p14:creationId xmlns:p14="http://schemas.microsoft.com/office/powerpoint/2010/main" val="152923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2"/>
          <p:cNvSpPr txBox="1">
            <a:spLocks noGrp="1"/>
          </p:cNvSpPr>
          <p:nvPr>
            <p:ph type="title"/>
          </p:nvPr>
        </p:nvSpPr>
        <p:spPr>
          <a:xfrm>
            <a:off x="805542" y="865650"/>
            <a:ext cx="8686800" cy="10350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626265"/>
              </a:buClr>
              <a:buSzPts val="4000"/>
              <a:buFont typeface="Open Sans"/>
              <a:buNone/>
            </a:pPr>
            <a:r>
              <a:rPr lang="it-IT" b="1" dirty="0">
                <a:solidFill>
                  <a:srgbClr val="626265"/>
                </a:solidFill>
              </a:rPr>
              <a:t>   Social </a:t>
            </a:r>
            <a:r>
              <a:rPr lang="it-IT" b="1" dirty="0" err="1">
                <a:solidFill>
                  <a:srgbClr val="626265"/>
                </a:solidFill>
              </a:rPr>
              <a:t>Acceptance</a:t>
            </a:r>
            <a:r>
              <a:rPr lang="it-IT" b="1" dirty="0">
                <a:solidFill>
                  <a:srgbClr val="626265"/>
                </a:solidFill>
              </a:rPr>
              <a:t> </a:t>
            </a:r>
            <a:r>
              <a:rPr lang="it-IT" b="1" dirty="0" err="1">
                <a:solidFill>
                  <a:srgbClr val="626265"/>
                </a:solidFill>
              </a:rPr>
              <a:t>Assessment</a:t>
            </a:r>
            <a:endParaRPr b="1" dirty="0">
              <a:solidFill>
                <a:srgbClr val="626265"/>
              </a:solidFill>
            </a:endParaRPr>
          </a:p>
        </p:txBody>
      </p:sp>
      <p:sp>
        <p:nvSpPr>
          <p:cNvPr id="88" name="Google Shape;88;p2"/>
          <p:cNvSpPr txBox="1">
            <a:spLocks noGrp="1"/>
          </p:cNvSpPr>
          <p:nvPr>
            <p:ph type="body" idx="1"/>
          </p:nvPr>
        </p:nvSpPr>
        <p:spPr>
          <a:xfrm>
            <a:off x="4935709" y="1900700"/>
            <a:ext cx="6575936" cy="3961257"/>
          </a:xfrm>
          <a:prstGeom prst="rect">
            <a:avLst/>
          </a:prstGeom>
          <a:noFill/>
          <a:ln>
            <a:noFill/>
          </a:ln>
        </p:spPr>
        <p:txBody>
          <a:bodyPr spcFirstLastPara="1" wrap="square" lIns="91425" tIns="45700" rIns="91425" bIns="45700" anchor="t" anchorCtr="0">
            <a:normAutofit fontScale="85000" lnSpcReduction="10000"/>
          </a:bodyPr>
          <a:lstStyle/>
          <a:p>
            <a:pPr marL="228600" lvl="0" indent="-228600" algn="just" rtl="0">
              <a:lnSpc>
                <a:spcPct val="100000"/>
              </a:lnSpc>
              <a:spcBef>
                <a:spcPts val="0"/>
              </a:spcBef>
              <a:spcAft>
                <a:spcPts val="0"/>
              </a:spcAft>
              <a:buClr>
                <a:srgbClr val="626265"/>
              </a:buClr>
              <a:buSzPct val="100000"/>
              <a:buFont typeface="Noto Sans Symbols"/>
              <a:buChar char="✔"/>
            </a:pPr>
            <a:r>
              <a:rPr lang="it-IT" sz="2800" dirty="0" err="1">
                <a:solidFill>
                  <a:srgbClr val="626265"/>
                </a:solidFill>
              </a:rPr>
              <a:t>This</a:t>
            </a:r>
            <a:r>
              <a:rPr lang="it-IT" sz="2800" dirty="0">
                <a:solidFill>
                  <a:srgbClr val="626265"/>
                </a:solidFill>
              </a:rPr>
              <a:t> session </a:t>
            </a:r>
            <a:r>
              <a:rPr lang="it-IT" sz="2800" dirty="0" err="1">
                <a:solidFill>
                  <a:srgbClr val="626265"/>
                </a:solidFill>
              </a:rPr>
              <a:t>is</a:t>
            </a:r>
            <a:r>
              <a:rPr lang="it-IT" sz="2800" dirty="0">
                <a:solidFill>
                  <a:srgbClr val="626265"/>
                </a:solidFill>
              </a:rPr>
              <a:t> </a:t>
            </a:r>
            <a:r>
              <a:rPr lang="it-IT" sz="2800" dirty="0" err="1">
                <a:solidFill>
                  <a:srgbClr val="626265"/>
                </a:solidFill>
              </a:rPr>
              <a:t>also</a:t>
            </a:r>
            <a:r>
              <a:rPr lang="it-IT" sz="2800" dirty="0">
                <a:solidFill>
                  <a:srgbClr val="626265"/>
                </a:solidFill>
              </a:rPr>
              <a:t> part of </a:t>
            </a:r>
            <a:r>
              <a:rPr lang="it-IT" sz="2800" dirty="0" err="1">
                <a:solidFill>
                  <a:srgbClr val="626265"/>
                </a:solidFill>
              </a:rPr>
              <a:t>our</a:t>
            </a:r>
            <a:r>
              <a:rPr lang="it-IT" sz="2800" dirty="0">
                <a:solidFill>
                  <a:srgbClr val="626265"/>
                </a:solidFill>
              </a:rPr>
              <a:t> </a:t>
            </a:r>
            <a:r>
              <a:rPr lang="it-IT" sz="2800" dirty="0" err="1">
                <a:solidFill>
                  <a:srgbClr val="626265"/>
                </a:solidFill>
              </a:rPr>
              <a:t>research</a:t>
            </a:r>
            <a:r>
              <a:rPr lang="it-IT" sz="2800" dirty="0">
                <a:solidFill>
                  <a:srgbClr val="626265"/>
                </a:solidFill>
              </a:rPr>
              <a:t> on the social </a:t>
            </a:r>
            <a:r>
              <a:rPr lang="it-IT" sz="2800" dirty="0" err="1">
                <a:solidFill>
                  <a:srgbClr val="626265"/>
                </a:solidFill>
              </a:rPr>
              <a:t>acceptance</a:t>
            </a:r>
            <a:r>
              <a:rPr lang="it-IT" sz="2800" dirty="0">
                <a:solidFill>
                  <a:srgbClr val="626265"/>
                </a:solidFill>
              </a:rPr>
              <a:t> of IRIS </a:t>
            </a:r>
            <a:r>
              <a:rPr lang="it-IT" sz="2800" dirty="0" err="1">
                <a:solidFill>
                  <a:srgbClr val="626265"/>
                </a:solidFill>
              </a:rPr>
              <a:t>project</a:t>
            </a:r>
            <a:endParaRPr dirty="0"/>
          </a:p>
          <a:p>
            <a:pPr marL="0" lvl="0" indent="0" algn="just" rtl="0">
              <a:lnSpc>
                <a:spcPct val="100000"/>
              </a:lnSpc>
              <a:spcBef>
                <a:spcPts val="1000"/>
              </a:spcBef>
              <a:spcAft>
                <a:spcPts val="0"/>
              </a:spcAft>
              <a:buClr>
                <a:srgbClr val="838487"/>
              </a:buClr>
              <a:buSzPct val="100000"/>
              <a:buNone/>
            </a:pPr>
            <a:endParaRPr sz="2800" dirty="0">
              <a:solidFill>
                <a:srgbClr val="626265"/>
              </a:solidFill>
            </a:endParaRPr>
          </a:p>
          <a:p>
            <a:pPr marL="228600" indent="-228600" algn="just">
              <a:lnSpc>
                <a:spcPct val="100000"/>
              </a:lnSpc>
              <a:buClr>
                <a:srgbClr val="626265"/>
              </a:buClr>
              <a:buSzPct val="100000"/>
              <a:buFont typeface="Noto Sans Symbols"/>
              <a:buChar char="✔"/>
            </a:pPr>
            <a:r>
              <a:rPr lang="it-IT" sz="2800" dirty="0">
                <a:solidFill>
                  <a:srgbClr val="626265"/>
                </a:solidFill>
              </a:rPr>
              <a:t>The </a:t>
            </a:r>
            <a:r>
              <a:rPr lang="it-IT" sz="2800" dirty="0" err="1">
                <a:solidFill>
                  <a:srgbClr val="626265"/>
                </a:solidFill>
              </a:rPr>
              <a:t>aim</a:t>
            </a:r>
            <a:r>
              <a:rPr lang="it-IT" sz="2800" dirty="0">
                <a:solidFill>
                  <a:srgbClr val="626265"/>
                </a:solidFill>
              </a:rPr>
              <a:t> </a:t>
            </a:r>
            <a:r>
              <a:rPr lang="it-IT" sz="2800" dirty="0" err="1">
                <a:solidFill>
                  <a:srgbClr val="626265"/>
                </a:solidFill>
              </a:rPr>
              <a:t>is</a:t>
            </a:r>
            <a:r>
              <a:rPr lang="it-IT" sz="2800" dirty="0">
                <a:solidFill>
                  <a:srgbClr val="626265"/>
                </a:solidFill>
              </a:rPr>
              <a:t> to </a:t>
            </a:r>
            <a:r>
              <a:rPr lang="it-IT" sz="2800" dirty="0" err="1">
                <a:solidFill>
                  <a:srgbClr val="626265"/>
                </a:solidFill>
              </a:rPr>
              <a:t>get</a:t>
            </a:r>
            <a:r>
              <a:rPr lang="it-IT" sz="2800" dirty="0">
                <a:solidFill>
                  <a:srgbClr val="626265"/>
                </a:solidFill>
              </a:rPr>
              <a:t> a feedback on the </a:t>
            </a:r>
            <a:r>
              <a:rPr lang="it-IT" sz="2800" dirty="0" err="1">
                <a:solidFill>
                  <a:srgbClr val="626265"/>
                </a:solidFill>
              </a:rPr>
              <a:t>demonstration</a:t>
            </a:r>
            <a:r>
              <a:rPr lang="it-IT" sz="2800" dirty="0">
                <a:solidFill>
                  <a:srgbClr val="626265"/>
                </a:solidFill>
              </a:rPr>
              <a:t> </a:t>
            </a:r>
            <a:r>
              <a:rPr lang="it-IT" sz="2800" dirty="0" err="1">
                <a:solidFill>
                  <a:srgbClr val="626265"/>
                </a:solidFill>
              </a:rPr>
              <a:t>based</a:t>
            </a:r>
            <a:r>
              <a:rPr lang="it-IT" sz="2800" dirty="0">
                <a:solidFill>
                  <a:srgbClr val="626265"/>
                </a:solidFill>
              </a:rPr>
              <a:t> on </a:t>
            </a:r>
            <a:r>
              <a:rPr lang="it-IT" sz="2800" dirty="0" err="1">
                <a:solidFill>
                  <a:srgbClr val="626265"/>
                </a:solidFill>
              </a:rPr>
              <a:t>your</a:t>
            </a:r>
            <a:r>
              <a:rPr lang="it-IT" sz="2800" dirty="0">
                <a:solidFill>
                  <a:srgbClr val="626265"/>
                </a:solidFill>
              </a:rPr>
              <a:t> </a:t>
            </a:r>
            <a:r>
              <a:rPr lang="it-IT" sz="2800" dirty="0" err="1">
                <a:solidFill>
                  <a:srgbClr val="626265"/>
                </a:solidFill>
              </a:rPr>
              <a:t>perceptions</a:t>
            </a:r>
            <a:endParaRPr lang="it-IT" sz="2800" dirty="0">
              <a:solidFill>
                <a:srgbClr val="626265"/>
              </a:solidFill>
            </a:endParaRPr>
          </a:p>
          <a:p>
            <a:pPr marL="228600" indent="-228600" algn="just">
              <a:lnSpc>
                <a:spcPct val="100000"/>
              </a:lnSpc>
              <a:buClr>
                <a:srgbClr val="626265"/>
              </a:buClr>
              <a:buSzPct val="100000"/>
              <a:buFont typeface="Noto Sans Symbols"/>
              <a:buChar char="✔"/>
            </a:pPr>
            <a:endParaRPr lang="it-IT" sz="2800" dirty="0">
              <a:solidFill>
                <a:srgbClr val="626265"/>
              </a:solidFill>
            </a:endParaRPr>
          </a:p>
          <a:p>
            <a:pPr marL="228600" indent="-228600" algn="just">
              <a:lnSpc>
                <a:spcPct val="100000"/>
              </a:lnSpc>
              <a:buClr>
                <a:srgbClr val="626265"/>
              </a:buClr>
              <a:buSzPct val="100000"/>
              <a:buFont typeface="Noto Sans Symbols"/>
              <a:buChar char="✔"/>
            </a:pPr>
            <a:r>
              <a:rPr lang="it-IT" sz="2800" dirty="0">
                <a:solidFill>
                  <a:srgbClr val="626265"/>
                </a:solidFill>
              </a:rPr>
              <a:t>First </a:t>
            </a:r>
            <a:r>
              <a:rPr lang="it-IT" sz="2800" dirty="0" err="1">
                <a:solidFill>
                  <a:srgbClr val="626265"/>
                </a:solidFill>
              </a:rPr>
              <a:t>you</a:t>
            </a:r>
            <a:r>
              <a:rPr lang="it-IT" sz="2800" dirty="0">
                <a:solidFill>
                  <a:srgbClr val="626265"/>
                </a:solidFill>
              </a:rPr>
              <a:t> </a:t>
            </a:r>
            <a:r>
              <a:rPr lang="it-IT" sz="2800" dirty="0" err="1">
                <a:solidFill>
                  <a:srgbClr val="626265"/>
                </a:solidFill>
              </a:rPr>
              <a:t>will</a:t>
            </a:r>
            <a:r>
              <a:rPr lang="it-IT" sz="2800" dirty="0">
                <a:solidFill>
                  <a:srgbClr val="626265"/>
                </a:solidFill>
              </a:rPr>
              <a:t> </a:t>
            </a:r>
            <a:r>
              <a:rPr lang="it-IT" sz="2800" dirty="0" err="1">
                <a:solidFill>
                  <a:srgbClr val="626265"/>
                </a:solidFill>
              </a:rPr>
              <a:t>see</a:t>
            </a:r>
            <a:r>
              <a:rPr lang="it-IT" sz="2800" dirty="0">
                <a:solidFill>
                  <a:srgbClr val="626265"/>
                </a:solidFill>
              </a:rPr>
              <a:t> the </a:t>
            </a:r>
            <a:r>
              <a:rPr lang="it-IT" sz="2800" dirty="0" err="1">
                <a:solidFill>
                  <a:srgbClr val="626265"/>
                </a:solidFill>
              </a:rPr>
              <a:t>demonstrations</a:t>
            </a:r>
            <a:r>
              <a:rPr lang="it-IT" sz="2800" dirty="0">
                <a:solidFill>
                  <a:srgbClr val="626265"/>
                </a:solidFill>
              </a:rPr>
              <a:t> </a:t>
            </a:r>
            <a:r>
              <a:rPr lang="it-IT" sz="2800" dirty="0" err="1">
                <a:solidFill>
                  <a:srgbClr val="626265"/>
                </a:solidFill>
              </a:rPr>
              <a:t>then</a:t>
            </a:r>
            <a:r>
              <a:rPr lang="it-IT" sz="2800" dirty="0">
                <a:solidFill>
                  <a:srgbClr val="626265"/>
                </a:solidFill>
              </a:rPr>
              <a:t> </a:t>
            </a:r>
            <a:r>
              <a:rPr lang="it-IT" sz="2800" dirty="0" err="1">
                <a:solidFill>
                  <a:srgbClr val="626265"/>
                </a:solidFill>
              </a:rPr>
              <a:t>you</a:t>
            </a:r>
            <a:r>
              <a:rPr lang="it-IT" sz="2800" dirty="0">
                <a:solidFill>
                  <a:srgbClr val="626265"/>
                </a:solidFill>
              </a:rPr>
              <a:t> </a:t>
            </a:r>
            <a:r>
              <a:rPr lang="it-IT" sz="2800" dirty="0" err="1">
                <a:solidFill>
                  <a:srgbClr val="626265"/>
                </a:solidFill>
              </a:rPr>
              <a:t>will</a:t>
            </a:r>
            <a:r>
              <a:rPr lang="it-IT" sz="2800" dirty="0">
                <a:solidFill>
                  <a:srgbClr val="626265"/>
                </a:solidFill>
              </a:rPr>
              <a:t> </a:t>
            </a:r>
            <a:r>
              <a:rPr lang="it-IT" sz="2800" dirty="0" err="1">
                <a:solidFill>
                  <a:srgbClr val="626265"/>
                </a:solidFill>
              </a:rPr>
              <a:t>participate</a:t>
            </a:r>
            <a:r>
              <a:rPr lang="it-IT" sz="2800" dirty="0">
                <a:solidFill>
                  <a:srgbClr val="626265"/>
                </a:solidFill>
              </a:rPr>
              <a:t> in a </a:t>
            </a:r>
            <a:r>
              <a:rPr lang="it-IT" sz="2800" dirty="0" err="1">
                <a:solidFill>
                  <a:srgbClr val="626265"/>
                </a:solidFill>
              </a:rPr>
              <a:t>survey</a:t>
            </a:r>
            <a:r>
              <a:rPr lang="it-IT" sz="2800" dirty="0">
                <a:solidFill>
                  <a:srgbClr val="626265"/>
                </a:solidFill>
              </a:rPr>
              <a:t> and </a:t>
            </a:r>
            <a:r>
              <a:rPr lang="it-IT" sz="2800" dirty="0" err="1">
                <a:solidFill>
                  <a:srgbClr val="626265"/>
                </a:solidFill>
              </a:rPr>
              <a:t>then</a:t>
            </a:r>
            <a:r>
              <a:rPr lang="it-IT" sz="2800" dirty="0">
                <a:solidFill>
                  <a:srgbClr val="626265"/>
                </a:solidFill>
              </a:rPr>
              <a:t> in a small focus </a:t>
            </a:r>
            <a:r>
              <a:rPr lang="it-IT" sz="2800" dirty="0" err="1">
                <a:solidFill>
                  <a:srgbClr val="626265"/>
                </a:solidFill>
              </a:rPr>
              <a:t>group</a:t>
            </a:r>
            <a:endParaRPr lang="it-IT" sz="2800" dirty="0">
              <a:solidFill>
                <a:srgbClr val="626265"/>
              </a:solidFill>
            </a:endParaRPr>
          </a:p>
          <a:p>
            <a:pPr marL="228600" lvl="0" indent="-228600" algn="just" rtl="0">
              <a:lnSpc>
                <a:spcPct val="100000"/>
              </a:lnSpc>
              <a:spcBef>
                <a:spcPts val="1000"/>
              </a:spcBef>
              <a:spcAft>
                <a:spcPts val="0"/>
              </a:spcAft>
              <a:buClr>
                <a:srgbClr val="626265"/>
              </a:buClr>
              <a:buSzPct val="100000"/>
              <a:buFont typeface="Noto Sans Symbols"/>
              <a:buChar char="✔"/>
            </a:pPr>
            <a:endParaRPr lang="it-IT" sz="2800" dirty="0">
              <a:solidFill>
                <a:srgbClr val="626265"/>
              </a:solidFill>
            </a:endParaRPr>
          </a:p>
          <a:p>
            <a:pPr marL="228600" lvl="0" indent="-228600" algn="just" rtl="0">
              <a:lnSpc>
                <a:spcPct val="100000"/>
              </a:lnSpc>
              <a:spcBef>
                <a:spcPts val="1000"/>
              </a:spcBef>
              <a:spcAft>
                <a:spcPts val="0"/>
              </a:spcAft>
              <a:buClr>
                <a:srgbClr val="626265"/>
              </a:buClr>
              <a:buSzPct val="100000"/>
              <a:buFont typeface="Noto Sans Symbols"/>
              <a:buChar char="✔"/>
            </a:pPr>
            <a:endParaRPr dirty="0"/>
          </a:p>
          <a:p>
            <a:pPr marL="228600" lvl="0" indent="-64135" algn="just" rtl="0">
              <a:lnSpc>
                <a:spcPct val="100000"/>
              </a:lnSpc>
              <a:spcBef>
                <a:spcPts val="1000"/>
              </a:spcBef>
              <a:spcAft>
                <a:spcPts val="0"/>
              </a:spcAft>
              <a:buClr>
                <a:srgbClr val="838487"/>
              </a:buClr>
              <a:buSzPct val="100000"/>
              <a:buFont typeface="Noto Sans Symbols"/>
              <a:buNone/>
            </a:pPr>
            <a:endParaRPr sz="2800" dirty="0">
              <a:solidFill>
                <a:srgbClr val="626265"/>
              </a:solidFill>
            </a:endParaRPr>
          </a:p>
          <a:p>
            <a:pPr marL="228600" lvl="0" indent="-228600" algn="just" rtl="0">
              <a:lnSpc>
                <a:spcPct val="100000"/>
              </a:lnSpc>
              <a:spcBef>
                <a:spcPts val="1000"/>
              </a:spcBef>
              <a:spcAft>
                <a:spcPts val="0"/>
              </a:spcAft>
              <a:buClr>
                <a:srgbClr val="626265"/>
              </a:buClr>
              <a:buSzPct val="100000"/>
              <a:buFont typeface="Noto Sans Symbols"/>
              <a:buChar char="✔"/>
            </a:pPr>
            <a:endParaRPr sz="1800" dirty="0"/>
          </a:p>
        </p:txBody>
      </p:sp>
      <p:sp>
        <p:nvSpPr>
          <p:cNvPr id="89" name="Google Shape;89;p2"/>
          <p:cNvSpPr txBox="1">
            <a:spLocks noGrp="1"/>
          </p:cNvSpPr>
          <p:nvPr>
            <p:ph type="sldNum" idx="12"/>
          </p:nvPr>
        </p:nvSpPr>
        <p:spPr>
          <a:xfrm>
            <a:off x="11049001" y="6273800"/>
            <a:ext cx="457199"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it-IT"/>
              <a:t>7</a:t>
            </a:fld>
            <a:endParaRPr/>
          </a:p>
        </p:txBody>
      </p:sp>
      <p:pic>
        <p:nvPicPr>
          <p:cNvPr id="90" name="Google Shape;90;p2"/>
          <p:cNvPicPr preferRelativeResize="0"/>
          <p:nvPr/>
        </p:nvPicPr>
        <p:blipFill rotWithShape="1">
          <a:blip r:embed="rId3">
            <a:alphaModFix/>
          </a:blip>
          <a:srcRect/>
          <a:stretch/>
        </p:blipFill>
        <p:spPr>
          <a:xfrm>
            <a:off x="935453" y="2311290"/>
            <a:ext cx="3266433" cy="3130332"/>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PlaceHolder 1"/>
          <p:cNvSpPr>
            <a:spLocks noGrp="1"/>
          </p:cNvSpPr>
          <p:nvPr>
            <p:ph type="title"/>
          </p:nvPr>
        </p:nvSpPr>
        <p:spPr>
          <a:xfrm>
            <a:off x="1022555" y="434658"/>
            <a:ext cx="10131576" cy="1091520"/>
          </a:xfrm>
          <a:prstGeom prst="rect">
            <a:avLst/>
          </a:prstGeom>
          <a:noFill/>
          <a:ln w="0">
            <a:noFill/>
          </a:ln>
        </p:spPr>
        <p:txBody>
          <a:bodyPr lIns="0" tIns="0" rIns="0" bIns="0" anchor="ctr">
            <a:normAutofit fontScale="90000"/>
          </a:bodyPr>
          <a:lstStyle/>
          <a:p>
            <a:pPr indent="0">
              <a:lnSpc>
                <a:spcPct val="90000"/>
              </a:lnSpc>
              <a:buNone/>
              <a:tabLst>
                <a:tab pos="0" algn="l"/>
              </a:tabLst>
            </a:pPr>
            <a:r>
              <a:rPr lang="en-US" sz="3100" b="1" strike="noStrike" spc="-1" dirty="0">
                <a:solidFill>
                  <a:srgbClr val="838487"/>
                </a:solidFill>
                <a:latin typeface="Open Sans"/>
              </a:rPr>
              <a:t>User Story 1</a:t>
            </a:r>
            <a:r>
              <a:rPr lang="en-US" sz="3100" b="0" strike="noStrike" spc="-1" dirty="0">
                <a:solidFill>
                  <a:srgbClr val="838487"/>
                </a:solidFill>
                <a:latin typeface="Open Sans"/>
              </a:rPr>
              <a:t>: New device is connected in the network and will be scanned for vulnerabilities – </a:t>
            </a:r>
            <a:br>
              <a:rPr lang="en-US" sz="2800" b="0" strike="noStrike" spc="-1" dirty="0">
                <a:solidFill>
                  <a:srgbClr val="838487"/>
                </a:solidFill>
                <a:latin typeface="Open Sans"/>
              </a:rPr>
            </a:br>
            <a:br>
              <a:rPr lang="en-US" sz="2800" b="0" strike="noStrike" spc="-1" dirty="0">
                <a:solidFill>
                  <a:srgbClr val="838487"/>
                </a:solidFill>
                <a:latin typeface="Open Sans"/>
              </a:rPr>
            </a:br>
            <a:r>
              <a:rPr lang="en-US" sz="2800" b="0" strike="noStrike" spc="-1" dirty="0">
                <a:solidFill>
                  <a:srgbClr val="838487"/>
                </a:solidFill>
                <a:latin typeface="Open Sans"/>
              </a:rPr>
              <a:t>Summary IRIS Benefits</a:t>
            </a:r>
            <a:endParaRPr lang="en-US" sz="2800" b="0" strike="noStrike" spc="-1" dirty="0">
              <a:solidFill>
                <a:srgbClr val="000000"/>
              </a:solidFill>
              <a:latin typeface="Arial"/>
            </a:endParaRPr>
          </a:p>
        </p:txBody>
      </p:sp>
      <p:sp>
        <p:nvSpPr>
          <p:cNvPr id="296" name="Rectangle 3"/>
          <p:cNvSpPr/>
          <p:nvPr/>
        </p:nvSpPr>
        <p:spPr>
          <a:xfrm>
            <a:off x="0" y="101160"/>
            <a:ext cx="360" cy="253800"/>
          </a:xfrm>
          <a:prstGeom prst="rect">
            <a:avLst/>
          </a:prstGeom>
          <a:solidFill>
            <a:srgbClr val="F8F9FA"/>
          </a:solidFill>
          <a:ln w="0">
            <a:noFill/>
          </a:ln>
        </p:spPr>
        <p:style>
          <a:lnRef idx="0">
            <a:scrgbClr r="0" g="0" b="0"/>
          </a:lnRef>
          <a:fillRef idx="0">
            <a:scrgbClr r="0" g="0" b="0"/>
          </a:fillRef>
          <a:effectRef idx="0">
            <a:scrgbClr r="0" g="0" b="0"/>
          </a:effectRef>
          <a:fontRef idx="minor"/>
        </p:style>
        <p:txBody>
          <a:bodyPr wrap="none" lIns="0" tIns="-11160" rIns="0" bIns="-11160" numCol="1" spcCol="0" anchor="ctr">
            <a:spAutoFit/>
          </a:bodyPr>
          <a:lstStyle/>
          <a:p>
            <a:pPr>
              <a:lnSpc>
                <a:spcPct val="100000"/>
              </a:lnSpc>
            </a:pPr>
            <a:endParaRPr lang="en-US" sz="1800" b="0" strike="noStrike" spc="-1">
              <a:solidFill>
                <a:srgbClr val="838487"/>
              </a:solidFill>
              <a:latin typeface="Arial"/>
              <a:ea typeface="DejaVu Sans"/>
            </a:endParaRPr>
          </a:p>
        </p:txBody>
      </p:sp>
      <p:sp>
        <p:nvSpPr>
          <p:cNvPr id="2" name="TextBox 1">
            <a:extLst>
              <a:ext uri="{FF2B5EF4-FFF2-40B4-BE49-F238E27FC236}">
                <a16:creationId xmlns:a16="http://schemas.microsoft.com/office/drawing/2014/main" id="{C20FFB94-3FFF-F1DF-0AC5-2D1F961D3AB1}"/>
              </a:ext>
            </a:extLst>
          </p:cNvPr>
          <p:cNvSpPr txBox="1"/>
          <p:nvPr/>
        </p:nvSpPr>
        <p:spPr>
          <a:xfrm>
            <a:off x="308144" y="2047288"/>
            <a:ext cx="11208774" cy="4044697"/>
          </a:xfrm>
          <a:prstGeom prst="rect">
            <a:avLst/>
          </a:prstGeom>
          <a:noFill/>
        </p:spPr>
        <p:txBody>
          <a:bodyPr wrap="square" rtlCol="0">
            <a:spAutoFit/>
          </a:bodyPr>
          <a:lstStyle/>
          <a:p>
            <a:pPr marL="587815" lvl="1">
              <a:spcBef>
                <a:spcPts val="1714"/>
              </a:spcBef>
              <a:buClr>
                <a:srgbClr val="000000"/>
              </a:buClr>
              <a:buSzPct val="45000"/>
            </a:pPr>
            <a:r>
              <a:rPr lang="en-US" sz="2000" b="1" spc="-1" dirty="0">
                <a:solidFill>
                  <a:srgbClr val="000000"/>
                </a:solidFill>
              </a:rPr>
              <a:t>Ensure User safety</a:t>
            </a:r>
          </a:p>
          <a:p>
            <a:pPr marL="587815" lvl="1">
              <a:spcBef>
                <a:spcPts val="1714"/>
              </a:spcBef>
              <a:buClr>
                <a:srgbClr val="000000"/>
              </a:buClr>
              <a:buSzPct val="45000"/>
            </a:pPr>
            <a:r>
              <a:rPr lang="en-US" spc="-1" dirty="0">
                <a:solidFill>
                  <a:srgbClr val="000000"/>
                </a:solidFill>
              </a:rPr>
              <a:t>	</a:t>
            </a:r>
            <a:r>
              <a:rPr lang="en-US" b="1" spc="-1" dirty="0">
                <a:solidFill>
                  <a:srgbClr val="000000"/>
                </a:solidFill>
              </a:rPr>
              <a:t>Vulnerabilities</a:t>
            </a:r>
            <a:r>
              <a:rPr lang="en-US" spc="-1" dirty="0">
                <a:solidFill>
                  <a:srgbClr val="000000"/>
                </a:solidFill>
              </a:rPr>
              <a:t> in public the tram IoT / control systems can be exploited to cause disruptions and hazard situations. </a:t>
            </a:r>
          </a:p>
          <a:p>
            <a:pPr marL="587815" lvl="1">
              <a:spcBef>
                <a:spcPts val="1714"/>
              </a:spcBef>
              <a:buClr>
                <a:srgbClr val="000000"/>
              </a:buClr>
              <a:buSzPct val="45000"/>
            </a:pPr>
            <a:endParaRPr lang="en-US" sz="1050" b="1" spc="-1" dirty="0">
              <a:solidFill>
                <a:srgbClr val="000000"/>
              </a:solidFill>
            </a:endParaRPr>
          </a:p>
          <a:p>
            <a:pPr marL="587815" lvl="1">
              <a:spcBef>
                <a:spcPts val="1714"/>
              </a:spcBef>
              <a:buClr>
                <a:srgbClr val="000000"/>
              </a:buClr>
              <a:buSzPct val="45000"/>
            </a:pPr>
            <a:r>
              <a:rPr lang="en-US" b="1" spc="-1" dirty="0">
                <a:solidFill>
                  <a:srgbClr val="000000"/>
                </a:solidFill>
              </a:rPr>
              <a:t>But also</a:t>
            </a:r>
          </a:p>
          <a:p>
            <a:pPr marL="1436861" lvl="2" indent="-391846">
              <a:spcBef>
                <a:spcPts val="1714"/>
              </a:spcBef>
              <a:buClr>
                <a:srgbClr val="000000"/>
              </a:buClr>
              <a:buSzPct val="45000"/>
              <a:buFont typeface="Wingdings" charset="2"/>
              <a:buChar char=""/>
            </a:pPr>
            <a:r>
              <a:rPr lang="en-US" sz="1600" b="1" spc="-1" dirty="0">
                <a:solidFill>
                  <a:srgbClr val="000000"/>
                </a:solidFill>
              </a:rPr>
              <a:t>Data Protection</a:t>
            </a:r>
            <a:r>
              <a:rPr lang="en-US" sz="1600" spc="-1" dirty="0">
                <a:solidFill>
                  <a:srgbClr val="000000"/>
                </a:solidFill>
              </a:rPr>
              <a:t>: Public transport systems may handle sensitive data, including payment information and personal data of passengers. </a:t>
            </a:r>
            <a:r>
              <a:rPr lang="en-US" sz="1600" b="1" spc="-1" dirty="0">
                <a:solidFill>
                  <a:srgbClr val="000000"/>
                </a:solidFill>
              </a:rPr>
              <a:t>By Identifying vulnerabilities IRIS helps protect this data from breaches that could lead to identity theft or fraud.</a:t>
            </a:r>
          </a:p>
          <a:p>
            <a:pPr marL="1436861" lvl="2" indent="-391846">
              <a:spcBef>
                <a:spcPts val="1714"/>
              </a:spcBef>
              <a:buClr>
                <a:srgbClr val="000000"/>
              </a:buClr>
              <a:buSzPct val="45000"/>
              <a:buFont typeface="Wingdings" charset="2"/>
              <a:buChar char=""/>
            </a:pPr>
            <a:r>
              <a:rPr lang="en-US" sz="1600" b="1" spc="-1" dirty="0">
                <a:solidFill>
                  <a:srgbClr val="000000"/>
                </a:solidFill>
              </a:rPr>
              <a:t>Maintaining Public Trust</a:t>
            </a:r>
            <a:r>
              <a:rPr lang="en-US" sz="1600" spc="-1" dirty="0">
                <a:solidFill>
                  <a:srgbClr val="000000"/>
                </a:solidFill>
              </a:rPr>
              <a:t>: If a vulnerability is exploited and leads to a security incident, the public's trust in the transportation system could be undermined. </a:t>
            </a:r>
            <a:endParaRPr lang="ca-ES" sz="1600" spc="-1" dirty="0">
              <a:solidFill>
                <a:srgbClr val="000000"/>
              </a:solidFill>
            </a:endParaRPr>
          </a:p>
          <a:p>
            <a:endParaRPr lang="en-US" dirty="0"/>
          </a:p>
        </p:txBody>
      </p:sp>
    </p:spTree>
    <p:extLst>
      <p:ext uri="{BB962C8B-B14F-4D97-AF65-F5344CB8AC3E}">
        <p14:creationId xmlns:p14="http://schemas.microsoft.com/office/powerpoint/2010/main" val="17050664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1381760"/>
            <a:ext cx="10515600" cy="2047240"/>
          </a:xfrm>
        </p:spPr>
        <p:txBody>
          <a:bodyPr/>
          <a:lstStyle/>
          <a:p>
            <a:r>
              <a:rPr lang="en-US" dirty="0"/>
              <a:t>User story 1 Functional Workflow</a:t>
            </a:r>
          </a:p>
        </p:txBody>
      </p:sp>
      <p:sp>
        <p:nvSpPr>
          <p:cNvPr id="4" name="Text Placeholder 3"/>
          <p:cNvSpPr>
            <a:spLocks noGrp="1"/>
          </p:cNvSpPr>
          <p:nvPr>
            <p:ph type="body" sz="quarter" idx="13"/>
          </p:nvPr>
        </p:nvSpPr>
        <p:spPr/>
        <p:txBody>
          <a:bodyPr/>
          <a:lstStyle/>
          <a:p>
            <a:r>
              <a:rPr lang="en-US" dirty="0"/>
              <a:t>PUC1| 07/03/2024 </a:t>
            </a:r>
          </a:p>
        </p:txBody>
      </p:sp>
    </p:spTree>
    <p:extLst>
      <p:ext uri="{BB962C8B-B14F-4D97-AF65-F5344CB8AC3E}">
        <p14:creationId xmlns:p14="http://schemas.microsoft.com/office/powerpoint/2010/main" val="38648026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55CD4-8C14-E92A-7E73-6970ABC0269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AC0447C-708C-6F33-BA8B-EE7322A5745C}"/>
              </a:ext>
            </a:extLst>
          </p:cNvPr>
          <p:cNvSpPr>
            <a:spLocks noGrp="1"/>
          </p:cNvSpPr>
          <p:nvPr>
            <p:ph type="title"/>
          </p:nvPr>
        </p:nvSpPr>
        <p:spPr>
          <a:xfrm>
            <a:off x="861950" y="182172"/>
            <a:ext cx="8686800" cy="1035050"/>
          </a:xfrm>
        </p:spPr>
        <p:txBody>
          <a:bodyPr/>
          <a:lstStyle/>
          <a:p>
            <a:r>
              <a:rPr lang="en-US" dirty="0"/>
              <a:t>VDM Functional Workflow</a:t>
            </a:r>
            <a:endParaRPr lang="en-GB" dirty="0"/>
          </a:p>
        </p:txBody>
      </p:sp>
      <p:pic>
        <p:nvPicPr>
          <p:cNvPr id="4" name="Picture 3" descr="A screenshot of a computer screen&#10;&#10;Description automatically generated">
            <a:extLst>
              <a:ext uri="{FF2B5EF4-FFF2-40B4-BE49-F238E27FC236}">
                <a16:creationId xmlns:a16="http://schemas.microsoft.com/office/drawing/2014/main" id="{7AE1E489-0E39-0F2E-4E51-887F0863ED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950" y="923236"/>
            <a:ext cx="9147987" cy="5329121"/>
          </a:xfrm>
          <a:prstGeom prst="rect">
            <a:avLst/>
          </a:prstGeom>
        </p:spPr>
      </p:pic>
    </p:spTree>
    <p:extLst>
      <p:ext uri="{BB962C8B-B14F-4D97-AF65-F5344CB8AC3E}">
        <p14:creationId xmlns:p14="http://schemas.microsoft.com/office/powerpoint/2010/main" val="31033245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A8F3C-BE1D-E2F4-28FC-0C8F03FC51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6E122E-E113-EE8F-763A-EE38C31F153E}"/>
              </a:ext>
            </a:extLst>
          </p:cNvPr>
          <p:cNvSpPr>
            <a:spLocks noGrp="1"/>
          </p:cNvSpPr>
          <p:nvPr>
            <p:ph type="title"/>
          </p:nvPr>
        </p:nvSpPr>
        <p:spPr>
          <a:xfrm>
            <a:off x="800100" y="1381760"/>
            <a:ext cx="10515600" cy="2047240"/>
          </a:xfrm>
        </p:spPr>
        <p:txBody>
          <a:bodyPr/>
          <a:lstStyle/>
          <a:p>
            <a:r>
              <a:rPr lang="en-US" dirty="0"/>
              <a:t>User story 1 Orchestrator Workflows</a:t>
            </a:r>
          </a:p>
        </p:txBody>
      </p:sp>
      <p:sp>
        <p:nvSpPr>
          <p:cNvPr id="4" name="Text Placeholder 3">
            <a:extLst>
              <a:ext uri="{FF2B5EF4-FFF2-40B4-BE49-F238E27FC236}">
                <a16:creationId xmlns:a16="http://schemas.microsoft.com/office/drawing/2014/main" id="{42261FD4-DD2B-FB5B-3FC9-A48697AC021C}"/>
              </a:ext>
            </a:extLst>
          </p:cNvPr>
          <p:cNvSpPr>
            <a:spLocks noGrp="1"/>
          </p:cNvSpPr>
          <p:nvPr>
            <p:ph type="body" sz="quarter" idx="13"/>
          </p:nvPr>
        </p:nvSpPr>
        <p:spPr/>
        <p:txBody>
          <a:bodyPr/>
          <a:lstStyle/>
          <a:p>
            <a:r>
              <a:rPr lang="en-US" dirty="0"/>
              <a:t>PUC1| 07/03/2024 </a:t>
            </a:r>
          </a:p>
        </p:txBody>
      </p:sp>
    </p:spTree>
    <p:extLst>
      <p:ext uri="{BB962C8B-B14F-4D97-AF65-F5344CB8AC3E}">
        <p14:creationId xmlns:p14="http://schemas.microsoft.com/office/powerpoint/2010/main" val="21169084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0B981-5D4F-4EFA-A52B-253A805016BB}"/>
              </a:ext>
            </a:extLst>
          </p:cNvPr>
          <p:cNvSpPr>
            <a:spLocks noGrp="1"/>
          </p:cNvSpPr>
          <p:nvPr>
            <p:ph type="title"/>
          </p:nvPr>
        </p:nvSpPr>
        <p:spPr/>
        <p:txBody>
          <a:bodyPr>
            <a:normAutofit fontScale="90000"/>
          </a:bodyPr>
          <a:lstStyle/>
          <a:p>
            <a:r>
              <a:rPr lang="en-US" dirty="0"/>
              <a:t>Workflow Categories and Scenario 1</a:t>
            </a:r>
            <a:endParaRPr lang="en-GB" dirty="0"/>
          </a:p>
        </p:txBody>
      </p:sp>
      <p:sp>
        <p:nvSpPr>
          <p:cNvPr id="3" name="Content Placeholder 2">
            <a:extLst>
              <a:ext uri="{FF2B5EF4-FFF2-40B4-BE49-F238E27FC236}">
                <a16:creationId xmlns:a16="http://schemas.microsoft.com/office/drawing/2014/main" id="{6A26B4E2-0D03-4A2C-BD90-4DDE9E5B4E1D}"/>
              </a:ext>
            </a:extLst>
          </p:cNvPr>
          <p:cNvSpPr>
            <a:spLocks noGrp="1"/>
          </p:cNvSpPr>
          <p:nvPr>
            <p:ph idx="1"/>
          </p:nvPr>
        </p:nvSpPr>
        <p:spPr>
          <a:xfrm>
            <a:off x="838200" y="1854200"/>
            <a:ext cx="10515600" cy="4351338"/>
          </a:xfrm>
        </p:spPr>
        <p:txBody>
          <a:bodyPr/>
          <a:lstStyle/>
          <a:p>
            <a:pPr marL="0" indent="0">
              <a:buNone/>
            </a:pPr>
            <a:r>
              <a:rPr lang="en-US" dirty="0"/>
              <a:t>IRIS workflows categories are five (5) and can be found below:  </a:t>
            </a:r>
            <a:endParaRPr lang="en-GB" dirty="0"/>
          </a:p>
          <a:p>
            <a:pPr lvl="0"/>
            <a:r>
              <a:rPr lang="en-GB" dirty="0">
                <a:highlight>
                  <a:srgbClr val="ECE9F0"/>
                </a:highlight>
              </a:rPr>
              <a:t>Cyber incident detection Workflow</a:t>
            </a:r>
          </a:p>
          <a:p>
            <a:pPr lvl="0"/>
            <a:r>
              <a:rPr lang="en-GB" dirty="0">
                <a:highlight>
                  <a:srgbClr val="ECE9F0"/>
                </a:highlight>
              </a:rPr>
              <a:t>Threat response Workflow</a:t>
            </a:r>
          </a:p>
          <a:p>
            <a:pPr lvl="0"/>
            <a:r>
              <a:rPr lang="en-GB" dirty="0"/>
              <a:t>Incident recovery Workflow</a:t>
            </a:r>
          </a:p>
          <a:p>
            <a:pPr lvl="0"/>
            <a:r>
              <a:rPr lang="en-GB" dirty="0">
                <a:highlight>
                  <a:srgbClr val="ECE9F0"/>
                </a:highlight>
              </a:rPr>
              <a:t>Sharing Workflow</a:t>
            </a:r>
          </a:p>
          <a:p>
            <a:pPr lvl="0"/>
            <a:r>
              <a:rPr lang="en-GB" dirty="0">
                <a:highlight>
                  <a:srgbClr val="ECE9F0"/>
                </a:highlight>
              </a:rPr>
              <a:t>Reporting Workflow</a:t>
            </a:r>
          </a:p>
          <a:p>
            <a:endParaRPr lang="en-GB" dirty="0"/>
          </a:p>
        </p:txBody>
      </p:sp>
      <p:sp>
        <p:nvSpPr>
          <p:cNvPr id="4" name="Slide Number Placeholder 3">
            <a:extLst>
              <a:ext uri="{FF2B5EF4-FFF2-40B4-BE49-F238E27FC236}">
                <a16:creationId xmlns:a16="http://schemas.microsoft.com/office/drawing/2014/main" id="{49ED0ABB-CDE4-4C27-A769-0A715A10E6AB}"/>
              </a:ext>
            </a:extLst>
          </p:cNvPr>
          <p:cNvSpPr>
            <a:spLocks noGrp="1"/>
          </p:cNvSpPr>
          <p:nvPr>
            <p:ph type="sldNum" sz="quarter" idx="12"/>
          </p:nvPr>
        </p:nvSpPr>
        <p:spPr/>
        <p:txBody>
          <a:bodyPr/>
          <a:lstStyle/>
          <a:p>
            <a:fld id="{57AC0E79-F531-4290-B37F-533038CC23F5}" type="slidenum">
              <a:rPr lang="en-US" smtClean="0"/>
              <a:pPr/>
              <a:t>74</a:t>
            </a:fld>
            <a:endParaRPr lang="en-US" dirty="0"/>
          </a:p>
        </p:txBody>
      </p:sp>
      <p:sp>
        <p:nvSpPr>
          <p:cNvPr id="5" name="Right Brace 4">
            <a:extLst>
              <a:ext uri="{FF2B5EF4-FFF2-40B4-BE49-F238E27FC236}">
                <a16:creationId xmlns:a16="http://schemas.microsoft.com/office/drawing/2014/main" id="{F8E75A7C-20F7-4A60-BA23-6DC78A872BA1}"/>
              </a:ext>
            </a:extLst>
          </p:cNvPr>
          <p:cNvSpPr/>
          <p:nvPr/>
        </p:nvSpPr>
        <p:spPr>
          <a:xfrm>
            <a:off x="7063530" y="2382472"/>
            <a:ext cx="302004" cy="2491531"/>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6" name="TextBox 5">
            <a:extLst>
              <a:ext uri="{FF2B5EF4-FFF2-40B4-BE49-F238E27FC236}">
                <a16:creationId xmlns:a16="http://schemas.microsoft.com/office/drawing/2014/main" id="{CF1FED46-91A0-4210-B080-E79E63169740}"/>
              </a:ext>
            </a:extLst>
          </p:cNvPr>
          <p:cNvSpPr txBox="1"/>
          <p:nvPr/>
        </p:nvSpPr>
        <p:spPr>
          <a:xfrm>
            <a:off x="7648288" y="3264216"/>
            <a:ext cx="2390862" cy="923330"/>
          </a:xfrm>
          <a:prstGeom prst="rect">
            <a:avLst/>
          </a:prstGeom>
          <a:noFill/>
        </p:spPr>
        <p:txBody>
          <a:bodyPr wrap="square" rtlCol="0">
            <a:spAutoFit/>
          </a:bodyPr>
          <a:lstStyle/>
          <a:p>
            <a:r>
              <a:rPr lang="en-US" dirty="0">
                <a:solidFill>
                  <a:srgbClr val="7F4F9F"/>
                </a:solidFill>
              </a:rPr>
              <a:t>Simultaneously and sequential workflows execution </a:t>
            </a:r>
            <a:endParaRPr lang="en-GB" dirty="0">
              <a:solidFill>
                <a:srgbClr val="7F4F9F"/>
              </a:solidFill>
            </a:endParaRPr>
          </a:p>
        </p:txBody>
      </p:sp>
    </p:spTree>
    <p:extLst>
      <p:ext uri="{BB962C8B-B14F-4D97-AF65-F5344CB8AC3E}">
        <p14:creationId xmlns:p14="http://schemas.microsoft.com/office/powerpoint/2010/main" val="9233267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B45C4-CC79-4B8D-AEC4-CF13D8B25DE8}"/>
              </a:ext>
            </a:extLst>
          </p:cNvPr>
          <p:cNvSpPr>
            <a:spLocks noGrp="1"/>
          </p:cNvSpPr>
          <p:nvPr>
            <p:ph type="title"/>
          </p:nvPr>
        </p:nvSpPr>
        <p:spPr/>
        <p:txBody>
          <a:bodyPr>
            <a:normAutofit fontScale="90000"/>
          </a:bodyPr>
          <a:lstStyle/>
          <a:p>
            <a:r>
              <a:rPr lang="en-US" dirty="0"/>
              <a:t>Action bar and status of execution steps</a:t>
            </a:r>
            <a:endParaRPr lang="en-GB" dirty="0"/>
          </a:p>
        </p:txBody>
      </p:sp>
      <p:sp>
        <p:nvSpPr>
          <p:cNvPr id="4" name="Slide Number Placeholder 3">
            <a:extLst>
              <a:ext uri="{FF2B5EF4-FFF2-40B4-BE49-F238E27FC236}">
                <a16:creationId xmlns:a16="http://schemas.microsoft.com/office/drawing/2014/main" id="{4F345199-2A65-4F79-927C-6F3F3859546A}"/>
              </a:ext>
            </a:extLst>
          </p:cNvPr>
          <p:cNvSpPr>
            <a:spLocks noGrp="1"/>
          </p:cNvSpPr>
          <p:nvPr>
            <p:ph type="sldNum" sz="quarter" idx="12"/>
          </p:nvPr>
        </p:nvSpPr>
        <p:spPr/>
        <p:txBody>
          <a:bodyPr/>
          <a:lstStyle/>
          <a:p>
            <a:fld id="{57AC0E79-F531-4290-B37F-533038CC23F5}" type="slidenum">
              <a:rPr lang="en-US" smtClean="0"/>
              <a:pPr/>
              <a:t>75</a:t>
            </a:fld>
            <a:endParaRPr lang="en-US" dirty="0"/>
          </a:p>
        </p:txBody>
      </p:sp>
      <p:pic>
        <p:nvPicPr>
          <p:cNvPr id="10" name="Picture 9">
            <a:extLst>
              <a:ext uri="{FF2B5EF4-FFF2-40B4-BE49-F238E27FC236}">
                <a16:creationId xmlns:a16="http://schemas.microsoft.com/office/drawing/2014/main" id="{3CBB93DF-C569-44FB-B0CC-9456015395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122" y="1794234"/>
            <a:ext cx="5578679" cy="4333924"/>
          </a:xfrm>
          <a:prstGeom prst="rect">
            <a:avLst/>
          </a:prstGeom>
        </p:spPr>
      </p:pic>
      <p:pic>
        <p:nvPicPr>
          <p:cNvPr id="11" name="Picture 10">
            <a:extLst>
              <a:ext uri="{FF2B5EF4-FFF2-40B4-BE49-F238E27FC236}">
                <a16:creationId xmlns:a16="http://schemas.microsoft.com/office/drawing/2014/main" id="{37144371-EE42-4735-88B9-BFCB658EB9F7}"/>
              </a:ext>
            </a:extLst>
          </p:cNvPr>
          <p:cNvPicPr/>
          <p:nvPr/>
        </p:nvPicPr>
        <p:blipFill>
          <a:blip r:embed="rId3">
            <a:extLst>
              <a:ext uri="{28A0092B-C50C-407E-A947-70E740481C1C}">
                <a14:useLocalDpi xmlns:a14="http://schemas.microsoft.com/office/drawing/2010/main" val="0"/>
              </a:ext>
            </a:extLst>
          </a:blip>
          <a:stretch>
            <a:fillRect/>
          </a:stretch>
        </p:blipFill>
        <p:spPr>
          <a:xfrm>
            <a:off x="7043298" y="1409350"/>
            <a:ext cx="1865810" cy="4781725"/>
          </a:xfrm>
          <a:prstGeom prst="rect">
            <a:avLst/>
          </a:prstGeom>
        </p:spPr>
      </p:pic>
    </p:spTree>
    <p:extLst>
      <p:ext uri="{BB962C8B-B14F-4D97-AF65-F5344CB8AC3E}">
        <p14:creationId xmlns:p14="http://schemas.microsoft.com/office/powerpoint/2010/main" val="42414085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59D6D-09B8-401D-8918-17C0C88750B9}"/>
              </a:ext>
            </a:extLst>
          </p:cNvPr>
          <p:cNvSpPr>
            <a:spLocks noGrp="1"/>
          </p:cNvSpPr>
          <p:nvPr>
            <p:ph type="title"/>
          </p:nvPr>
        </p:nvSpPr>
        <p:spPr/>
        <p:txBody>
          <a:bodyPr/>
          <a:lstStyle/>
          <a:p>
            <a:r>
              <a:rPr lang="en-US" dirty="0"/>
              <a:t>VDM triggered workflow</a:t>
            </a:r>
            <a:endParaRPr lang="en-GB" dirty="0"/>
          </a:p>
        </p:txBody>
      </p:sp>
      <p:sp>
        <p:nvSpPr>
          <p:cNvPr id="4" name="Slide Number Placeholder 3">
            <a:extLst>
              <a:ext uri="{FF2B5EF4-FFF2-40B4-BE49-F238E27FC236}">
                <a16:creationId xmlns:a16="http://schemas.microsoft.com/office/drawing/2014/main" id="{D06F6CF9-2A86-4FDF-86D6-4392E34EBE41}"/>
              </a:ext>
            </a:extLst>
          </p:cNvPr>
          <p:cNvSpPr>
            <a:spLocks noGrp="1"/>
          </p:cNvSpPr>
          <p:nvPr>
            <p:ph type="sldNum" sz="quarter" idx="12"/>
          </p:nvPr>
        </p:nvSpPr>
        <p:spPr/>
        <p:txBody>
          <a:bodyPr/>
          <a:lstStyle/>
          <a:p>
            <a:fld id="{57AC0E79-F531-4290-B37F-533038CC23F5}" type="slidenum">
              <a:rPr lang="en-US" smtClean="0"/>
              <a:pPr/>
              <a:t>76</a:t>
            </a:fld>
            <a:endParaRPr lang="en-US" dirty="0"/>
          </a:p>
        </p:txBody>
      </p:sp>
      <p:pic>
        <p:nvPicPr>
          <p:cNvPr id="5" name="Content Placeholder 8">
            <a:extLst>
              <a:ext uri="{FF2B5EF4-FFF2-40B4-BE49-F238E27FC236}">
                <a16:creationId xmlns:a16="http://schemas.microsoft.com/office/drawing/2014/main" id="{63F161FE-8288-438D-ACDE-2712AAF2079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1" y="1406491"/>
            <a:ext cx="7659147" cy="4757148"/>
          </a:xfrm>
        </p:spPr>
      </p:pic>
    </p:spTree>
    <p:extLst>
      <p:ext uri="{BB962C8B-B14F-4D97-AF65-F5344CB8AC3E}">
        <p14:creationId xmlns:p14="http://schemas.microsoft.com/office/powerpoint/2010/main" val="33563771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3F543-9AFD-41DB-83AE-4BED3549C7F4}"/>
              </a:ext>
            </a:extLst>
          </p:cNvPr>
          <p:cNvSpPr>
            <a:spLocks noGrp="1"/>
          </p:cNvSpPr>
          <p:nvPr>
            <p:ph type="title"/>
          </p:nvPr>
        </p:nvSpPr>
        <p:spPr/>
        <p:txBody>
          <a:bodyPr/>
          <a:lstStyle/>
          <a:p>
            <a:r>
              <a:rPr lang="en-US" dirty="0"/>
              <a:t>Sub-flow RRR triggered workflow </a:t>
            </a:r>
            <a:endParaRPr lang="en-GB" dirty="0"/>
          </a:p>
        </p:txBody>
      </p:sp>
      <p:sp>
        <p:nvSpPr>
          <p:cNvPr id="4" name="Slide Number Placeholder 3">
            <a:extLst>
              <a:ext uri="{FF2B5EF4-FFF2-40B4-BE49-F238E27FC236}">
                <a16:creationId xmlns:a16="http://schemas.microsoft.com/office/drawing/2014/main" id="{56889B7E-AA0B-4C82-BE5F-41E195486B88}"/>
              </a:ext>
            </a:extLst>
          </p:cNvPr>
          <p:cNvSpPr>
            <a:spLocks noGrp="1"/>
          </p:cNvSpPr>
          <p:nvPr>
            <p:ph type="sldNum" sz="quarter" idx="12"/>
          </p:nvPr>
        </p:nvSpPr>
        <p:spPr/>
        <p:txBody>
          <a:bodyPr/>
          <a:lstStyle/>
          <a:p>
            <a:fld id="{57AC0E79-F531-4290-B37F-533038CC23F5}" type="slidenum">
              <a:rPr lang="en-US" smtClean="0"/>
              <a:pPr/>
              <a:t>77</a:t>
            </a:fld>
            <a:endParaRPr lang="en-US" dirty="0"/>
          </a:p>
        </p:txBody>
      </p:sp>
      <p:pic>
        <p:nvPicPr>
          <p:cNvPr id="5" name="Content Placeholder 4">
            <a:extLst>
              <a:ext uri="{FF2B5EF4-FFF2-40B4-BE49-F238E27FC236}">
                <a16:creationId xmlns:a16="http://schemas.microsoft.com/office/drawing/2014/main" id="{931CE9D2-60AB-4EBE-B2F8-81D48A4880F6}"/>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62112" y="2229644"/>
            <a:ext cx="8867775" cy="3600450"/>
          </a:xfrm>
          <a:prstGeom prst="rect">
            <a:avLst/>
          </a:prstGeom>
          <a:noFill/>
          <a:ln>
            <a:noFill/>
          </a:ln>
        </p:spPr>
      </p:pic>
    </p:spTree>
    <p:extLst>
      <p:ext uri="{BB962C8B-B14F-4D97-AF65-F5344CB8AC3E}">
        <p14:creationId xmlns:p14="http://schemas.microsoft.com/office/powerpoint/2010/main" val="106156725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27335-D825-103E-AA91-72B8ECFC5C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167366-6116-7235-81AB-EBAC3AE3FFEB}"/>
              </a:ext>
            </a:extLst>
          </p:cNvPr>
          <p:cNvSpPr>
            <a:spLocks noGrp="1"/>
          </p:cNvSpPr>
          <p:nvPr>
            <p:ph type="title"/>
          </p:nvPr>
        </p:nvSpPr>
        <p:spPr>
          <a:xfrm>
            <a:off x="638626" y="2689512"/>
            <a:ext cx="9352648" cy="902367"/>
          </a:xfrm>
          <a:ln>
            <a:noFill/>
          </a:ln>
        </p:spPr>
        <p:txBody>
          <a:bodyPr>
            <a:noAutofit/>
          </a:bodyPr>
          <a:lstStyle/>
          <a:p>
            <a:r>
              <a:rPr lang="en-US" sz="5400" dirty="0">
                <a:solidFill>
                  <a:schemeClr val="tx1">
                    <a:lumMod val="60000"/>
                    <a:lumOff val="40000"/>
                  </a:schemeClr>
                </a:solidFill>
              </a:rPr>
              <a:t>IRIS PUC 1 – User Story 2</a:t>
            </a:r>
          </a:p>
        </p:txBody>
      </p:sp>
      <p:sp>
        <p:nvSpPr>
          <p:cNvPr id="8" name="Text Placeholder 7">
            <a:extLst>
              <a:ext uri="{FF2B5EF4-FFF2-40B4-BE49-F238E27FC236}">
                <a16:creationId xmlns:a16="http://schemas.microsoft.com/office/drawing/2014/main" id="{471F7684-EE9E-8DDB-B823-2C945DE0F8E7}"/>
              </a:ext>
            </a:extLst>
          </p:cNvPr>
          <p:cNvSpPr>
            <a:spLocks noGrp="1"/>
          </p:cNvSpPr>
          <p:nvPr>
            <p:ph type="body" idx="1"/>
          </p:nvPr>
        </p:nvSpPr>
        <p:spPr>
          <a:xfrm>
            <a:off x="777240" y="4381227"/>
            <a:ext cx="5219700" cy="1722394"/>
          </a:xfrm>
        </p:spPr>
        <p:txBody>
          <a:bodyPr>
            <a:normAutofit lnSpcReduction="10000"/>
          </a:bodyPr>
          <a:lstStyle/>
          <a:p>
            <a:r>
              <a:rPr lang="en-US" dirty="0"/>
              <a:t>Xavier Azemar / Cisco</a:t>
            </a:r>
          </a:p>
          <a:p>
            <a:r>
              <a:rPr lang="en-US" dirty="0"/>
              <a:t>René Serral / UPC</a:t>
            </a:r>
          </a:p>
          <a:p>
            <a:r>
              <a:rPr lang="en-US" dirty="0"/>
              <a:t>Susana González / </a:t>
            </a:r>
            <a:r>
              <a:rPr lang="en-US" dirty="0" err="1"/>
              <a:t>Eviden</a:t>
            </a:r>
            <a:endParaRPr lang="en-US" dirty="0"/>
          </a:p>
          <a:p>
            <a:r>
              <a:rPr lang="en-US" dirty="0"/>
              <a:t>Héctor Godoy / UPC</a:t>
            </a:r>
          </a:p>
        </p:txBody>
      </p:sp>
    </p:spTree>
    <p:extLst>
      <p:ext uri="{BB962C8B-B14F-4D97-AF65-F5344CB8AC3E}">
        <p14:creationId xmlns:p14="http://schemas.microsoft.com/office/powerpoint/2010/main" val="17922503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PlaceHolder 1"/>
          <p:cNvSpPr>
            <a:spLocks noGrp="1"/>
          </p:cNvSpPr>
          <p:nvPr>
            <p:ph type="title"/>
          </p:nvPr>
        </p:nvSpPr>
        <p:spPr>
          <a:xfrm>
            <a:off x="838200" y="336550"/>
            <a:ext cx="8686800" cy="1400151"/>
          </a:xfrm>
          <a:prstGeom prst="rect">
            <a:avLst/>
          </a:prstGeom>
          <a:noFill/>
          <a:ln w="0">
            <a:noFill/>
          </a:ln>
        </p:spPr>
        <p:txBody>
          <a:bodyPr vert="horz" lIns="0" tIns="0" rIns="0" bIns="0" rtlCol="0" anchor="ctr">
            <a:noAutofit/>
          </a:bodyPr>
          <a:lstStyle/>
          <a:p>
            <a:pPr>
              <a:lnSpc>
                <a:spcPct val="100000"/>
              </a:lnSpc>
              <a:tabLst>
                <a:tab pos="0" algn="l"/>
              </a:tabLst>
            </a:pPr>
            <a:r>
              <a:rPr lang="en-US" sz="2800" b="1" spc="-1" dirty="0">
                <a:latin typeface="Arial"/>
              </a:rPr>
              <a:t>User Story 2:</a:t>
            </a:r>
            <a:r>
              <a:rPr lang="en-US" sz="2800" spc="-1" dirty="0">
                <a:latin typeface="Arial"/>
              </a:rPr>
              <a:t> Detection of cybersecurity attacks</a:t>
            </a:r>
            <a:br>
              <a:rPr lang="en-US" sz="2800" spc="-1" dirty="0">
                <a:latin typeface="Arial"/>
              </a:rPr>
            </a:br>
            <a:br>
              <a:rPr lang="en-US" sz="2800" spc="-1" dirty="0">
                <a:latin typeface="Arial"/>
              </a:rPr>
            </a:br>
            <a:r>
              <a:rPr lang="en-US" sz="2800" spc="-1" dirty="0">
                <a:latin typeface="Arial"/>
              </a:rPr>
              <a:t>Why is it important to detect cybersecurity attacks?</a:t>
            </a:r>
          </a:p>
        </p:txBody>
      </p:sp>
      <p:sp>
        <p:nvSpPr>
          <p:cNvPr id="2" name="Content Placeholder 1">
            <a:extLst>
              <a:ext uri="{FF2B5EF4-FFF2-40B4-BE49-F238E27FC236}">
                <a16:creationId xmlns:a16="http://schemas.microsoft.com/office/drawing/2014/main" id="{4949D543-F5A8-4E47-9DE2-A72296254805}"/>
              </a:ext>
            </a:extLst>
          </p:cNvPr>
          <p:cNvSpPr>
            <a:spLocks noGrp="1"/>
          </p:cNvSpPr>
          <p:nvPr>
            <p:ph idx="1"/>
          </p:nvPr>
        </p:nvSpPr>
        <p:spPr>
          <a:xfrm>
            <a:off x="838200" y="2186246"/>
            <a:ext cx="10515600" cy="4019291"/>
          </a:xfrm>
        </p:spPr>
        <p:txBody>
          <a:bodyPr>
            <a:normAutofit/>
          </a:bodyPr>
          <a:lstStyle/>
          <a:p>
            <a:pPr marL="522461" indent="-391846">
              <a:lnSpc>
                <a:spcPct val="100000"/>
              </a:lnSpc>
              <a:spcBef>
                <a:spcPts val="1714"/>
              </a:spcBef>
              <a:buClr>
                <a:srgbClr val="000000"/>
              </a:buClr>
              <a:buSzPct val="45000"/>
              <a:buFont typeface="Wingdings" charset="2"/>
              <a:buChar char=""/>
            </a:pPr>
            <a:r>
              <a:rPr lang="en-US" sz="2800" spc="-1" dirty="0">
                <a:solidFill>
                  <a:srgbClr val="000000"/>
                </a:solidFill>
                <a:latin typeface="Arial"/>
              </a:rPr>
              <a:t>Guaranteeing the security of pedestrians, commuters and population in general is of paramount importance</a:t>
            </a:r>
          </a:p>
          <a:p>
            <a:pPr marL="522461" indent="-391846">
              <a:lnSpc>
                <a:spcPct val="100000"/>
              </a:lnSpc>
              <a:spcBef>
                <a:spcPts val="1714"/>
              </a:spcBef>
              <a:buClr>
                <a:srgbClr val="000000"/>
              </a:buClr>
              <a:buSzPct val="45000"/>
              <a:buFont typeface="Wingdings" charset="2"/>
              <a:buChar char=""/>
            </a:pPr>
            <a:r>
              <a:rPr lang="en-US" sz="2800" spc="-1" dirty="0">
                <a:solidFill>
                  <a:srgbClr val="000000"/>
                </a:solidFill>
                <a:latin typeface="Arial"/>
              </a:rPr>
              <a:t>PUC 1 aims at avoiding hazard situations in the tramway station</a:t>
            </a:r>
          </a:p>
          <a:p>
            <a:pPr marL="1044922" lvl="1" indent="-391846">
              <a:spcBef>
                <a:spcPts val="1371"/>
              </a:spcBef>
              <a:buClr>
                <a:srgbClr val="000000"/>
              </a:buClr>
              <a:buSzPct val="75000"/>
              <a:buFont typeface="Symbol"/>
              <a:buChar char=""/>
            </a:pPr>
            <a:r>
              <a:rPr lang="en-US" sz="2400" spc="-1" dirty="0">
                <a:solidFill>
                  <a:srgbClr val="000000"/>
                </a:solidFill>
                <a:latin typeface="Arial"/>
              </a:rPr>
              <a:t>This requires prompt and near real-time response</a:t>
            </a:r>
          </a:p>
          <a:p>
            <a:pPr marL="1044922" lvl="1" indent="-391846">
              <a:spcBef>
                <a:spcPts val="1371"/>
              </a:spcBef>
              <a:buClr>
                <a:srgbClr val="000000"/>
              </a:buClr>
              <a:buSzPct val="75000"/>
              <a:buFont typeface="Symbol"/>
              <a:buChar char=""/>
            </a:pPr>
            <a:r>
              <a:rPr lang="en-US" sz="2400" spc="-1" dirty="0">
                <a:solidFill>
                  <a:srgbClr val="000000"/>
                </a:solidFill>
                <a:latin typeface="Arial"/>
              </a:rPr>
              <a:t>As a consequence, early detection of cybersecurity attacks is critical</a:t>
            </a:r>
          </a:p>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3"/>
          <p:cNvSpPr txBox="1">
            <a:spLocks noGrp="1"/>
          </p:cNvSpPr>
          <p:nvPr>
            <p:ph type="title"/>
          </p:nvPr>
        </p:nvSpPr>
        <p:spPr>
          <a:xfrm>
            <a:off x="838200" y="336551"/>
            <a:ext cx="8686800" cy="103505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626265"/>
              </a:buClr>
              <a:buSzPct val="100000"/>
              <a:buFont typeface="Open Sans"/>
              <a:buNone/>
            </a:pPr>
            <a:r>
              <a:rPr lang="it-IT" dirty="0">
                <a:solidFill>
                  <a:srgbClr val="626265"/>
                </a:solidFill>
              </a:rPr>
              <a:t>Social </a:t>
            </a:r>
            <a:r>
              <a:rPr lang="it-IT" dirty="0" err="1">
                <a:solidFill>
                  <a:srgbClr val="626265"/>
                </a:solidFill>
              </a:rPr>
              <a:t>Acceptance</a:t>
            </a:r>
            <a:r>
              <a:rPr lang="it-IT" dirty="0">
                <a:solidFill>
                  <a:srgbClr val="626265"/>
                </a:solidFill>
              </a:rPr>
              <a:t> of Technology</a:t>
            </a:r>
            <a:br>
              <a:rPr lang="it-IT" dirty="0">
                <a:solidFill>
                  <a:srgbClr val="626265"/>
                </a:solidFill>
              </a:rPr>
            </a:br>
            <a:r>
              <a:rPr lang="it-IT" dirty="0">
                <a:solidFill>
                  <a:srgbClr val="626265"/>
                </a:solidFill>
              </a:rPr>
              <a:t>IRIS model</a:t>
            </a:r>
            <a:endParaRPr dirty="0">
              <a:solidFill>
                <a:srgbClr val="626265"/>
              </a:solidFill>
            </a:endParaRPr>
          </a:p>
        </p:txBody>
      </p:sp>
      <p:sp>
        <p:nvSpPr>
          <p:cNvPr id="97" name="Google Shape;97;p3"/>
          <p:cNvSpPr txBox="1">
            <a:spLocks noGrp="1"/>
          </p:cNvSpPr>
          <p:nvPr>
            <p:ph type="sldNum" idx="12"/>
          </p:nvPr>
        </p:nvSpPr>
        <p:spPr>
          <a:xfrm>
            <a:off x="11049001" y="6273800"/>
            <a:ext cx="457199"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it-IT"/>
              <a:t>8</a:t>
            </a:fld>
            <a:endParaRPr/>
          </a:p>
        </p:txBody>
      </p:sp>
      <p:sp>
        <p:nvSpPr>
          <p:cNvPr id="98" name="Google Shape;98;p3"/>
          <p:cNvSpPr txBox="1"/>
          <p:nvPr/>
        </p:nvSpPr>
        <p:spPr>
          <a:xfrm>
            <a:off x="5519057" y="1747157"/>
            <a:ext cx="5323115" cy="4700092"/>
          </a:xfrm>
          <a:prstGeom prst="rect">
            <a:avLst/>
          </a:prstGeom>
          <a:noFill/>
          <a:ln>
            <a:noFill/>
          </a:ln>
        </p:spPr>
        <p:txBody>
          <a:bodyPr spcFirstLastPara="1" wrap="square" lIns="91425" tIns="45700" rIns="91425" bIns="45700" anchor="t" anchorCtr="0">
            <a:spAutoFit/>
          </a:bodyPr>
          <a:lstStyle/>
          <a:p>
            <a:pPr marL="0" marR="0" lvl="0" indent="0" algn="just" rtl="0">
              <a:lnSpc>
                <a:spcPct val="107000"/>
              </a:lnSpc>
              <a:spcBef>
                <a:spcPts val="0"/>
              </a:spcBef>
              <a:spcAft>
                <a:spcPts val="0"/>
              </a:spcAft>
              <a:buNone/>
            </a:pPr>
            <a:r>
              <a:rPr lang="it-IT" sz="2000" b="1" dirty="0">
                <a:solidFill>
                  <a:schemeClr val="accent1"/>
                </a:solidFill>
                <a:latin typeface="Open Sans"/>
                <a:ea typeface="Open Sans"/>
                <a:cs typeface="Open Sans"/>
                <a:sym typeface="Open Sans"/>
              </a:rPr>
              <a:t>BASED ON 3 PRINCIPLES</a:t>
            </a:r>
            <a:endParaRPr dirty="0"/>
          </a:p>
          <a:p>
            <a:pPr marL="342900" marR="0" lvl="0" indent="-342900" algn="just" rtl="0">
              <a:lnSpc>
                <a:spcPct val="107000"/>
              </a:lnSpc>
              <a:spcBef>
                <a:spcPts val="800"/>
              </a:spcBef>
              <a:spcAft>
                <a:spcPts val="0"/>
              </a:spcAft>
              <a:buClr>
                <a:srgbClr val="626265"/>
              </a:buClr>
              <a:buSzPts val="2000"/>
              <a:buFont typeface="Noto Sans Symbols"/>
              <a:buChar char="✔"/>
            </a:pPr>
            <a:r>
              <a:rPr lang="it-IT" sz="2000" b="1" dirty="0">
                <a:solidFill>
                  <a:srgbClr val="626265"/>
                </a:solidFill>
                <a:latin typeface="Open Sans"/>
                <a:ea typeface="Open Sans"/>
                <a:cs typeface="Open Sans"/>
                <a:sym typeface="Open Sans"/>
              </a:rPr>
              <a:t>Human </a:t>
            </a:r>
            <a:r>
              <a:rPr lang="it-IT" sz="2000" b="1" dirty="0" err="1">
                <a:solidFill>
                  <a:srgbClr val="626265"/>
                </a:solidFill>
                <a:latin typeface="Open Sans"/>
                <a:ea typeface="Open Sans"/>
                <a:cs typeface="Open Sans"/>
                <a:sym typeface="Open Sans"/>
              </a:rPr>
              <a:t>centredness</a:t>
            </a:r>
            <a:r>
              <a:rPr lang="it-IT" sz="2000" b="1" dirty="0">
                <a:solidFill>
                  <a:srgbClr val="626265"/>
                </a:solidFill>
                <a:latin typeface="Open Sans"/>
                <a:ea typeface="Open Sans"/>
                <a:cs typeface="Open Sans"/>
                <a:sym typeface="Open Sans"/>
              </a:rPr>
              <a:t>, </a:t>
            </a:r>
            <a:endParaRPr dirty="0"/>
          </a:p>
          <a:p>
            <a:pPr marL="342900" marR="0" lvl="0" indent="-342900" algn="just" rtl="0">
              <a:lnSpc>
                <a:spcPct val="107000"/>
              </a:lnSpc>
              <a:spcBef>
                <a:spcPts val="800"/>
              </a:spcBef>
              <a:spcAft>
                <a:spcPts val="0"/>
              </a:spcAft>
              <a:buClr>
                <a:srgbClr val="626265"/>
              </a:buClr>
              <a:buSzPts val="2000"/>
              <a:buFont typeface="Noto Sans Symbols"/>
              <a:buChar char="✔"/>
            </a:pPr>
            <a:r>
              <a:rPr lang="it-IT" sz="2000" b="1" dirty="0" err="1">
                <a:solidFill>
                  <a:srgbClr val="626265"/>
                </a:solidFill>
                <a:latin typeface="Open Sans"/>
                <a:ea typeface="Open Sans"/>
                <a:cs typeface="Open Sans"/>
                <a:sym typeface="Open Sans"/>
              </a:rPr>
              <a:t>Leave</a:t>
            </a:r>
            <a:r>
              <a:rPr lang="it-IT" sz="2000" b="1" dirty="0">
                <a:solidFill>
                  <a:srgbClr val="626265"/>
                </a:solidFill>
                <a:latin typeface="Open Sans"/>
                <a:ea typeface="Open Sans"/>
                <a:cs typeface="Open Sans"/>
                <a:sym typeface="Open Sans"/>
              </a:rPr>
              <a:t> no </a:t>
            </a:r>
            <a:r>
              <a:rPr lang="it-IT" sz="2000" b="1" dirty="0" err="1">
                <a:solidFill>
                  <a:srgbClr val="626265"/>
                </a:solidFill>
                <a:latin typeface="Open Sans"/>
                <a:ea typeface="Open Sans"/>
                <a:cs typeface="Open Sans"/>
                <a:sym typeface="Open Sans"/>
              </a:rPr>
              <a:t>one</a:t>
            </a:r>
            <a:r>
              <a:rPr lang="it-IT" sz="2000" b="1" dirty="0">
                <a:solidFill>
                  <a:srgbClr val="626265"/>
                </a:solidFill>
                <a:latin typeface="Open Sans"/>
                <a:ea typeface="Open Sans"/>
                <a:cs typeface="Open Sans"/>
                <a:sym typeface="Open Sans"/>
              </a:rPr>
              <a:t> </a:t>
            </a:r>
            <a:r>
              <a:rPr lang="it-IT" sz="2000" b="1" dirty="0" err="1">
                <a:solidFill>
                  <a:srgbClr val="626265"/>
                </a:solidFill>
                <a:latin typeface="Open Sans"/>
                <a:ea typeface="Open Sans"/>
                <a:cs typeface="Open Sans"/>
                <a:sym typeface="Open Sans"/>
              </a:rPr>
              <a:t>behind</a:t>
            </a:r>
            <a:endParaRPr dirty="0"/>
          </a:p>
          <a:p>
            <a:pPr marL="342900" marR="0" lvl="0" indent="-342900" algn="just" rtl="0">
              <a:lnSpc>
                <a:spcPct val="107000"/>
              </a:lnSpc>
              <a:spcBef>
                <a:spcPts val="800"/>
              </a:spcBef>
              <a:spcAft>
                <a:spcPts val="0"/>
              </a:spcAft>
              <a:buClr>
                <a:srgbClr val="626265"/>
              </a:buClr>
              <a:buSzPts val="2000"/>
              <a:buFont typeface="Noto Sans Symbols"/>
              <a:buChar char="✔"/>
            </a:pPr>
            <a:r>
              <a:rPr lang="it-IT" sz="2000" b="1" dirty="0" err="1">
                <a:solidFill>
                  <a:srgbClr val="626265"/>
                </a:solidFill>
                <a:latin typeface="Open Sans"/>
                <a:ea typeface="Open Sans"/>
                <a:cs typeface="Open Sans"/>
                <a:sym typeface="Open Sans"/>
              </a:rPr>
              <a:t>Ethics</a:t>
            </a:r>
            <a:r>
              <a:rPr lang="it-IT" sz="2000" b="1" dirty="0">
                <a:solidFill>
                  <a:srgbClr val="626265"/>
                </a:solidFill>
                <a:latin typeface="Open Sans"/>
                <a:ea typeface="Open Sans"/>
                <a:cs typeface="Open Sans"/>
                <a:sym typeface="Open Sans"/>
              </a:rPr>
              <a:t>-by-design</a:t>
            </a:r>
            <a:endParaRPr dirty="0"/>
          </a:p>
          <a:p>
            <a:pPr marL="342900" marR="0" lvl="0" indent="-228600" algn="just" rtl="0">
              <a:lnSpc>
                <a:spcPct val="107000"/>
              </a:lnSpc>
              <a:spcBef>
                <a:spcPts val="800"/>
              </a:spcBef>
              <a:spcAft>
                <a:spcPts val="0"/>
              </a:spcAft>
              <a:buClr>
                <a:schemeClr val="dk1"/>
              </a:buClr>
              <a:buSzPts val="1800"/>
              <a:buFont typeface="Noto Sans Symbols"/>
              <a:buNone/>
            </a:pPr>
            <a:endParaRPr sz="1800" b="1" dirty="0">
              <a:solidFill>
                <a:srgbClr val="626265"/>
              </a:solidFill>
              <a:latin typeface="Open Sans"/>
              <a:ea typeface="Open Sans"/>
              <a:cs typeface="Open Sans"/>
              <a:sym typeface="Open Sans"/>
            </a:endParaRPr>
          </a:p>
          <a:p>
            <a:pPr marL="0" marR="0" lvl="0" indent="0" algn="just" rtl="0">
              <a:lnSpc>
                <a:spcPct val="107000"/>
              </a:lnSpc>
              <a:spcBef>
                <a:spcPts val="800"/>
              </a:spcBef>
              <a:spcAft>
                <a:spcPts val="0"/>
              </a:spcAft>
              <a:buNone/>
            </a:pPr>
            <a:r>
              <a:rPr lang="it-IT" sz="2000" b="1" dirty="0">
                <a:solidFill>
                  <a:schemeClr val="accent1"/>
                </a:solidFill>
                <a:latin typeface="Open Sans"/>
                <a:ea typeface="Open Sans"/>
                <a:cs typeface="Open Sans"/>
                <a:sym typeface="Open Sans"/>
              </a:rPr>
              <a:t>WHO</a:t>
            </a:r>
            <a:r>
              <a:rPr lang="it-IT" sz="1800" b="1" dirty="0">
                <a:solidFill>
                  <a:schemeClr val="accent1"/>
                </a:solidFill>
                <a:latin typeface="Open Sans"/>
                <a:ea typeface="Open Sans"/>
                <a:cs typeface="Open Sans"/>
                <a:sym typeface="Open Sans"/>
              </a:rPr>
              <a:t>:</a:t>
            </a:r>
            <a:r>
              <a:rPr lang="it-IT" sz="1800" b="1" dirty="0">
                <a:solidFill>
                  <a:schemeClr val="dk1"/>
                </a:solidFill>
                <a:latin typeface="Open Sans"/>
                <a:ea typeface="Open Sans"/>
                <a:cs typeface="Open Sans"/>
                <a:sym typeface="Open Sans"/>
              </a:rPr>
              <a:t> Smart Urban </a:t>
            </a:r>
            <a:r>
              <a:rPr lang="it-IT" sz="1800" b="1" dirty="0" err="1">
                <a:solidFill>
                  <a:schemeClr val="dk1"/>
                </a:solidFill>
                <a:latin typeface="Open Sans"/>
                <a:ea typeface="Open Sans"/>
                <a:cs typeface="Open Sans"/>
                <a:sym typeface="Open Sans"/>
              </a:rPr>
              <a:t>Transport</a:t>
            </a:r>
            <a:r>
              <a:rPr lang="it-IT" sz="1800" b="1" dirty="0">
                <a:solidFill>
                  <a:schemeClr val="dk1"/>
                </a:solidFill>
                <a:latin typeface="Open Sans"/>
                <a:ea typeface="Open Sans"/>
                <a:cs typeface="Open Sans"/>
                <a:sym typeface="Open Sans"/>
              </a:rPr>
              <a:t> </a:t>
            </a:r>
            <a:r>
              <a:rPr lang="it-IT" sz="1800" dirty="0" err="1">
                <a:solidFill>
                  <a:srgbClr val="626265"/>
                </a:solidFill>
                <a:latin typeface="Open Sans"/>
                <a:ea typeface="Open Sans"/>
                <a:cs typeface="Open Sans"/>
                <a:sym typeface="Open Sans"/>
              </a:rPr>
              <a:t>stakeholders</a:t>
            </a:r>
            <a:r>
              <a:rPr lang="it-IT" sz="1800" dirty="0">
                <a:solidFill>
                  <a:srgbClr val="626265"/>
                </a:solidFill>
                <a:latin typeface="Open Sans"/>
                <a:ea typeface="Open Sans"/>
                <a:cs typeface="Open Sans"/>
                <a:sym typeface="Open Sans"/>
              </a:rPr>
              <a:t> to </a:t>
            </a:r>
            <a:r>
              <a:rPr lang="it-IT" sz="1800" dirty="0" err="1">
                <a:solidFill>
                  <a:srgbClr val="626265"/>
                </a:solidFill>
                <a:latin typeface="Open Sans"/>
                <a:ea typeface="Open Sans"/>
                <a:cs typeface="Open Sans"/>
                <a:sym typeface="Open Sans"/>
              </a:rPr>
              <a:t>assess</a:t>
            </a:r>
            <a:r>
              <a:rPr lang="it-IT" sz="1800" dirty="0">
                <a:solidFill>
                  <a:srgbClr val="626265"/>
                </a:solidFill>
                <a:latin typeface="Open Sans"/>
                <a:ea typeface="Open Sans"/>
                <a:cs typeface="Open Sans"/>
                <a:sym typeface="Open Sans"/>
              </a:rPr>
              <a:t> the IRIS </a:t>
            </a:r>
            <a:r>
              <a:rPr lang="it-IT" sz="1800" dirty="0" err="1">
                <a:solidFill>
                  <a:srgbClr val="626265"/>
                </a:solidFill>
                <a:latin typeface="Open Sans"/>
                <a:ea typeface="Open Sans"/>
                <a:cs typeface="Open Sans"/>
                <a:sym typeface="Open Sans"/>
              </a:rPr>
              <a:t>technology</a:t>
            </a:r>
            <a:endParaRPr dirty="0"/>
          </a:p>
          <a:p>
            <a:pPr marL="0" marR="0" lvl="0" indent="0" algn="just" rtl="0">
              <a:lnSpc>
                <a:spcPct val="107000"/>
              </a:lnSpc>
              <a:spcBef>
                <a:spcPts val="800"/>
              </a:spcBef>
              <a:spcAft>
                <a:spcPts val="0"/>
              </a:spcAft>
              <a:buNone/>
            </a:pPr>
            <a:r>
              <a:rPr lang="it-IT" sz="2000" b="1" dirty="0">
                <a:solidFill>
                  <a:schemeClr val="accent1"/>
                </a:solidFill>
                <a:latin typeface="Open Sans"/>
                <a:ea typeface="Open Sans"/>
                <a:cs typeface="Open Sans"/>
                <a:sym typeface="Open Sans"/>
              </a:rPr>
              <a:t>WHAT</a:t>
            </a:r>
            <a:r>
              <a:rPr lang="it-IT" sz="1800" b="1" dirty="0">
                <a:solidFill>
                  <a:schemeClr val="accent1"/>
                </a:solidFill>
                <a:latin typeface="Open Sans"/>
                <a:ea typeface="Open Sans"/>
                <a:cs typeface="Open Sans"/>
                <a:sym typeface="Open Sans"/>
              </a:rPr>
              <a:t>:</a:t>
            </a:r>
            <a:r>
              <a:rPr lang="it-IT" sz="1800" b="1" dirty="0">
                <a:solidFill>
                  <a:schemeClr val="dk1"/>
                </a:solidFill>
                <a:latin typeface="Open Sans"/>
                <a:ea typeface="Open Sans"/>
                <a:cs typeface="Open Sans"/>
                <a:sym typeface="Open Sans"/>
              </a:rPr>
              <a:t> </a:t>
            </a:r>
            <a:r>
              <a:rPr lang="it-IT" sz="1800" b="1" dirty="0" err="1">
                <a:solidFill>
                  <a:srgbClr val="626265"/>
                </a:solidFill>
                <a:latin typeface="Open Sans"/>
                <a:ea typeface="Open Sans"/>
                <a:cs typeface="Open Sans"/>
                <a:sym typeface="Open Sans"/>
              </a:rPr>
              <a:t>perceptions</a:t>
            </a:r>
            <a:r>
              <a:rPr lang="it-IT" sz="1800" dirty="0">
                <a:solidFill>
                  <a:srgbClr val="626265"/>
                </a:solidFill>
                <a:latin typeface="Open Sans"/>
                <a:ea typeface="Open Sans"/>
                <a:cs typeface="Open Sans"/>
                <a:sym typeface="Open Sans"/>
              </a:rPr>
              <a:t> on the IRIS Platform.</a:t>
            </a:r>
            <a:endParaRPr dirty="0"/>
          </a:p>
          <a:p>
            <a:pPr marL="0" marR="0" lvl="0" indent="0" algn="just" rtl="0">
              <a:lnSpc>
                <a:spcPct val="107000"/>
              </a:lnSpc>
              <a:spcBef>
                <a:spcPts val="800"/>
              </a:spcBef>
              <a:spcAft>
                <a:spcPts val="0"/>
              </a:spcAft>
              <a:buNone/>
            </a:pPr>
            <a:r>
              <a:rPr lang="it-IT" sz="2000" b="1" dirty="0">
                <a:solidFill>
                  <a:schemeClr val="accent1"/>
                </a:solidFill>
                <a:latin typeface="Open Sans"/>
                <a:ea typeface="Open Sans"/>
                <a:cs typeface="Open Sans"/>
                <a:sym typeface="Open Sans"/>
              </a:rPr>
              <a:t>HOW</a:t>
            </a:r>
            <a:r>
              <a:rPr lang="it-IT" sz="1800" b="1" dirty="0">
                <a:solidFill>
                  <a:schemeClr val="accent1"/>
                </a:solidFill>
                <a:latin typeface="Open Sans"/>
                <a:ea typeface="Open Sans"/>
                <a:cs typeface="Open Sans"/>
                <a:sym typeface="Open Sans"/>
              </a:rPr>
              <a:t>: </a:t>
            </a:r>
            <a:r>
              <a:rPr lang="it-IT" sz="1800" b="1" dirty="0" err="1">
                <a:solidFill>
                  <a:srgbClr val="626265"/>
                </a:solidFill>
                <a:latin typeface="Open Sans"/>
                <a:ea typeface="Open Sans"/>
                <a:cs typeface="Open Sans"/>
                <a:sym typeface="Open Sans"/>
              </a:rPr>
              <a:t>demos</a:t>
            </a:r>
            <a:r>
              <a:rPr lang="it-IT" sz="1800" b="1" dirty="0">
                <a:solidFill>
                  <a:srgbClr val="626265"/>
                </a:solidFill>
                <a:latin typeface="Open Sans"/>
                <a:ea typeface="Open Sans"/>
                <a:cs typeface="Open Sans"/>
                <a:sym typeface="Open Sans"/>
              </a:rPr>
              <a:t> </a:t>
            </a:r>
            <a:r>
              <a:rPr lang="it-IT" sz="1800" dirty="0">
                <a:solidFill>
                  <a:srgbClr val="626265"/>
                </a:solidFill>
                <a:latin typeface="Open Sans"/>
                <a:ea typeface="Open Sans"/>
                <a:cs typeface="Open Sans"/>
                <a:sym typeface="Open Sans"/>
              </a:rPr>
              <a:t>+</a:t>
            </a:r>
            <a:r>
              <a:rPr lang="it-IT" sz="1800" b="1" dirty="0">
                <a:solidFill>
                  <a:srgbClr val="626265"/>
                </a:solidFill>
                <a:latin typeface="Open Sans"/>
                <a:ea typeface="Open Sans"/>
                <a:cs typeface="Open Sans"/>
                <a:sym typeface="Open Sans"/>
              </a:rPr>
              <a:t> </a:t>
            </a:r>
            <a:r>
              <a:rPr lang="it-IT" sz="1800" b="1" dirty="0" err="1">
                <a:solidFill>
                  <a:srgbClr val="626265"/>
                </a:solidFill>
                <a:latin typeface="Open Sans"/>
                <a:ea typeface="Open Sans"/>
                <a:cs typeface="Open Sans"/>
                <a:sym typeface="Open Sans"/>
              </a:rPr>
              <a:t>survey</a:t>
            </a:r>
            <a:r>
              <a:rPr lang="it-IT" sz="1800" b="1" dirty="0">
                <a:solidFill>
                  <a:srgbClr val="626265"/>
                </a:solidFill>
                <a:latin typeface="Open Sans"/>
                <a:ea typeface="Open Sans"/>
                <a:cs typeface="Open Sans"/>
                <a:sym typeface="Open Sans"/>
              </a:rPr>
              <a:t> </a:t>
            </a:r>
            <a:r>
              <a:rPr lang="it-IT" sz="1800" dirty="0">
                <a:solidFill>
                  <a:srgbClr val="626265"/>
                </a:solidFill>
                <a:latin typeface="Open Sans"/>
                <a:ea typeface="Open Sans"/>
                <a:cs typeface="Open Sans"/>
                <a:sym typeface="Open Sans"/>
              </a:rPr>
              <a:t>+</a:t>
            </a:r>
            <a:r>
              <a:rPr lang="it-IT" sz="1800" b="1" dirty="0">
                <a:solidFill>
                  <a:srgbClr val="626265"/>
                </a:solidFill>
                <a:latin typeface="Open Sans"/>
                <a:ea typeface="Open Sans"/>
                <a:cs typeface="Open Sans"/>
                <a:sym typeface="Open Sans"/>
              </a:rPr>
              <a:t> </a:t>
            </a:r>
            <a:r>
              <a:rPr lang="it-IT" sz="1800" b="1" dirty="0" err="1">
                <a:solidFill>
                  <a:srgbClr val="626265"/>
                </a:solidFill>
                <a:latin typeface="Open Sans"/>
                <a:ea typeface="Open Sans"/>
                <a:cs typeface="Open Sans"/>
                <a:sym typeface="Open Sans"/>
              </a:rPr>
              <a:t>discussion</a:t>
            </a:r>
            <a:r>
              <a:rPr lang="it-IT" sz="1800" b="1" dirty="0">
                <a:solidFill>
                  <a:srgbClr val="626265"/>
                </a:solidFill>
                <a:latin typeface="Open Sans"/>
                <a:ea typeface="Open Sans"/>
                <a:cs typeface="Open Sans"/>
                <a:sym typeface="Open Sans"/>
              </a:rPr>
              <a:t> </a:t>
            </a:r>
            <a:r>
              <a:rPr lang="it-IT" sz="1800" b="1" dirty="0" err="1">
                <a:solidFill>
                  <a:srgbClr val="626265"/>
                </a:solidFill>
                <a:latin typeface="Open Sans"/>
                <a:ea typeface="Open Sans"/>
                <a:cs typeface="Open Sans"/>
                <a:sym typeface="Open Sans"/>
              </a:rPr>
              <a:t>group</a:t>
            </a:r>
            <a:r>
              <a:rPr lang="it-IT" sz="1800" b="1" dirty="0">
                <a:solidFill>
                  <a:srgbClr val="626265"/>
                </a:solidFill>
                <a:latin typeface="Open Sans"/>
                <a:ea typeface="Open Sans"/>
                <a:cs typeface="Open Sans"/>
                <a:sym typeface="Open Sans"/>
              </a:rPr>
              <a:t> </a:t>
            </a:r>
            <a:r>
              <a:rPr lang="it-IT" sz="1800" dirty="0">
                <a:solidFill>
                  <a:srgbClr val="626265"/>
                </a:solidFill>
                <a:latin typeface="Open Sans"/>
                <a:ea typeface="Open Sans"/>
                <a:cs typeface="Open Sans"/>
                <a:sym typeface="Open Sans"/>
              </a:rPr>
              <a:t>to </a:t>
            </a:r>
            <a:r>
              <a:rPr lang="it-IT" sz="1800" dirty="0" err="1">
                <a:solidFill>
                  <a:srgbClr val="626265"/>
                </a:solidFill>
                <a:latin typeface="Open Sans"/>
                <a:ea typeface="Open Sans"/>
                <a:cs typeface="Open Sans"/>
                <a:sym typeface="Open Sans"/>
              </a:rPr>
              <a:t>assess</a:t>
            </a:r>
            <a:r>
              <a:rPr lang="it-IT" sz="1800" dirty="0">
                <a:solidFill>
                  <a:srgbClr val="626265"/>
                </a:solidFill>
                <a:latin typeface="Open Sans"/>
                <a:ea typeface="Open Sans"/>
                <a:cs typeface="Open Sans"/>
                <a:sym typeface="Open Sans"/>
              </a:rPr>
              <a:t> </a:t>
            </a:r>
            <a:r>
              <a:rPr lang="it-IT" sz="1800" dirty="0" err="1">
                <a:solidFill>
                  <a:srgbClr val="626265"/>
                </a:solidFill>
                <a:latin typeface="Open Sans"/>
                <a:ea typeface="Open Sans"/>
                <a:cs typeface="Open Sans"/>
                <a:sym typeface="Open Sans"/>
              </a:rPr>
              <a:t>different</a:t>
            </a:r>
            <a:r>
              <a:rPr lang="it-IT" sz="1800" dirty="0">
                <a:solidFill>
                  <a:srgbClr val="626265"/>
                </a:solidFill>
                <a:latin typeface="Open Sans"/>
                <a:ea typeface="Open Sans"/>
                <a:cs typeface="Open Sans"/>
                <a:sym typeface="Open Sans"/>
              </a:rPr>
              <a:t> </a:t>
            </a:r>
            <a:r>
              <a:rPr lang="it-IT" sz="1800" dirty="0" err="1">
                <a:solidFill>
                  <a:srgbClr val="626265"/>
                </a:solidFill>
                <a:latin typeface="Open Sans"/>
                <a:ea typeface="Open Sans"/>
                <a:cs typeface="Open Sans"/>
                <a:sym typeface="Open Sans"/>
              </a:rPr>
              <a:t>dimensions</a:t>
            </a:r>
            <a:r>
              <a:rPr lang="it-IT" sz="1800" dirty="0">
                <a:solidFill>
                  <a:srgbClr val="626265"/>
                </a:solidFill>
                <a:latin typeface="Open Sans"/>
                <a:ea typeface="Open Sans"/>
                <a:cs typeface="Open Sans"/>
                <a:sym typeface="Open Sans"/>
              </a:rPr>
              <a:t> of social </a:t>
            </a:r>
            <a:r>
              <a:rPr lang="it-IT" sz="1800" dirty="0" err="1">
                <a:solidFill>
                  <a:srgbClr val="626265"/>
                </a:solidFill>
                <a:latin typeface="Open Sans"/>
                <a:ea typeface="Open Sans"/>
                <a:cs typeface="Open Sans"/>
                <a:sym typeface="Open Sans"/>
              </a:rPr>
              <a:t>acceptance</a:t>
            </a:r>
            <a:endParaRPr dirty="0"/>
          </a:p>
          <a:p>
            <a:pPr marL="342900" marR="0" lvl="0" indent="-228600" algn="just" rtl="0">
              <a:lnSpc>
                <a:spcPct val="107000"/>
              </a:lnSpc>
              <a:spcBef>
                <a:spcPts val="800"/>
              </a:spcBef>
              <a:spcAft>
                <a:spcPts val="0"/>
              </a:spcAft>
              <a:buClr>
                <a:schemeClr val="dk1"/>
              </a:buClr>
              <a:buSzPts val="1800"/>
              <a:buFont typeface="Arial"/>
              <a:buNone/>
            </a:pPr>
            <a:endParaRPr sz="1800" dirty="0">
              <a:solidFill>
                <a:schemeClr val="dk1"/>
              </a:solidFill>
              <a:latin typeface="Open Sans"/>
              <a:ea typeface="Open Sans"/>
              <a:cs typeface="Open Sans"/>
              <a:sym typeface="Open Sans"/>
            </a:endParaRPr>
          </a:p>
        </p:txBody>
      </p:sp>
      <p:pic>
        <p:nvPicPr>
          <p:cNvPr id="99" name="Google Shape;99;p3"/>
          <p:cNvPicPr preferRelativeResize="0"/>
          <p:nvPr/>
        </p:nvPicPr>
        <p:blipFill rotWithShape="1">
          <a:blip r:embed="rId3">
            <a:alphaModFix/>
          </a:blip>
          <a:srcRect l="53629"/>
          <a:stretch/>
        </p:blipFill>
        <p:spPr>
          <a:xfrm>
            <a:off x="1072243" y="1747157"/>
            <a:ext cx="4109357" cy="4212772"/>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PlaceHolder 1"/>
          <p:cNvSpPr>
            <a:spLocks noGrp="1"/>
          </p:cNvSpPr>
          <p:nvPr>
            <p:ph type="title"/>
          </p:nvPr>
        </p:nvSpPr>
        <p:spPr>
          <a:prstGeom prst="rect">
            <a:avLst/>
          </a:prstGeom>
          <a:noFill/>
          <a:ln w="0">
            <a:noFill/>
          </a:ln>
        </p:spPr>
        <p:txBody>
          <a:bodyPr vert="horz" lIns="0" tIns="0" rIns="0" bIns="0" rtlCol="0" anchor="ctr">
            <a:noAutofit/>
          </a:bodyPr>
          <a:lstStyle/>
          <a:p>
            <a:pPr>
              <a:lnSpc>
                <a:spcPct val="100000"/>
              </a:lnSpc>
              <a:tabLst>
                <a:tab pos="0" algn="l"/>
              </a:tabLst>
            </a:pPr>
            <a:r>
              <a:rPr lang="en-US" dirty="0"/>
              <a:t>User Story Benefits</a:t>
            </a:r>
          </a:p>
        </p:txBody>
      </p:sp>
      <p:sp>
        <p:nvSpPr>
          <p:cNvPr id="54" name="PlaceHolder 2"/>
          <p:cNvSpPr>
            <a:spLocks noGrp="1"/>
          </p:cNvSpPr>
          <p:nvPr>
            <p:ph idx="1"/>
          </p:nvPr>
        </p:nvSpPr>
        <p:spPr>
          <a:prstGeom prst="rect">
            <a:avLst/>
          </a:prstGeom>
          <a:noFill/>
          <a:ln w="0">
            <a:noFill/>
          </a:ln>
        </p:spPr>
        <p:txBody>
          <a:bodyPr vert="horz" lIns="0" tIns="0" rIns="0" bIns="0" rtlCol="0" anchor="t">
            <a:normAutofit/>
          </a:bodyPr>
          <a:lstStyle/>
          <a:p>
            <a:pPr marL="522461" indent="-391846">
              <a:spcBef>
                <a:spcPts val="1714"/>
              </a:spcBef>
              <a:buClr>
                <a:srgbClr val="000000"/>
              </a:buClr>
              <a:buSzPct val="45000"/>
              <a:buFont typeface="Wingdings" charset="2"/>
              <a:buChar char=""/>
            </a:pPr>
            <a:r>
              <a:rPr lang="ca-ES" sz="3600" spc="-1" dirty="0">
                <a:solidFill>
                  <a:srgbClr val="000000"/>
                </a:solidFill>
                <a:latin typeface="Arial"/>
              </a:rPr>
              <a:t>On common and highly disruptive attack is (D)DoS</a:t>
            </a:r>
          </a:p>
          <a:p>
            <a:pPr marL="522461" indent="-391846">
              <a:spcBef>
                <a:spcPts val="1714"/>
              </a:spcBef>
              <a:buClr>
                <a:srgbClr val="000000"/>
              </a:buClr>
              <a:buSzPct val="45000"/>
              <a:buFont typeface="Wingdings" charset="2"/>
              <a:buChar char=""/>
            </a:pPr>
            <a:r>
              <a:rPr lang="ca-ES" sz="3600" spc="-1" dirty="0">
                <a:solidFill>
                  <a:srgbClr val="000000"/>
                </a:solidFill>
                <a:latin typeface="Arial"/>
              </a:rPr>
              <a:t>Where the attacker overloads the services preventing normal operation</a:t>
            </a:r>
          </a:p>
          <a:p>
            <a:pPr marL="1044922" lvl="1" indent="-391846">
              <a:spcBef>
                <a:spcPts val="1371"/>
              </a:spcBef>
              <a:buClr>
                <a:srgbClr val="000000"/>
              </a:buClr>
              <a:buSzPct val="75000"/>
              <a:buFont typeface="Symbol" charset="2"/>
              <a:buChar char=""/>
            </a:pPr>
            <a:r>
              <a:rPr lang="ca-ES" sz="3200" spc="-1" dirty="0">
                <a:solidFill>
                  <a:srgbClr val="000000"/>
                </a:solidFill>
                <a:latin typeface="Arial"/>
              </a:rPr>
              <a:t>Consequently potentially generating a hazard situation</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PlaceHolder 1"/>
          <p:cNvSpPr>
            <a:spLocks noGrp="1"/>
          </p:cNvSpPr>
          <p:nvPr>
            <p:ph type="title"/>
          </p:nvPr>
        </p:nvSpPr>
        <p:spPr>
          <a:prstGeom prst="rect">
            <a:avLst/>
          </a:prstGeom>
          <a:noFill/>
          <a:ln w="0">
            <a:noFill/>
          </a:ln>
        </p:spPr>
        <p:txBody>
          <a:bodyPr vert="horz" lIns="0" tIns="0" rIns="0" bIns="0" rtlCol="0" anchor="ctr">
            <a:noAutofit/>
          </a:bodyPr>
          <a:lstStyle/>
          <a:p>
            <a:pPr>
              <a:lnSpc>
                <a:spcPct val="100000"/>
              </a:lnSpc>
              <a:tabLst>
                <a:tab pos="0" algn="l"/>
              </a:tabLst>
            </a:pPr>
            <a:r>
              <a:rPr lang="en-US" dirty="0"/>
              <a:t>Benefits of deploying IRIS</a:t>
            </a:r>
          </a:p>
        </p:txBody>
      </p:sp>
      <p:sp>
        <p:nvSpPr>
          <p:cNvPr id="56" name="PlaceHolder 2"/>
          <p:cNvSpPr>
            <a:spLocks noGrp="1"/>
          </p:cNvSpPr>
          <p:nvPr>
            <p:ph idx="1"/>
          </p:nvPr>
        </p:nvSpPr>
        <p:spPr>
          <a:prstGeom prst="rect">
            <a:avLst/>
          </a:prstGeom>
          <a:noFill/>
          <a:ln w="0">
            <a:noFill/>
          </a:ln>
        </p:spPr>
        <p:txBody>
          <a:bodyPr vert="horz" lIns="0" tIns="0" rIns="0" bIns="0" rtlCol="0" anchor="t">
            <a:normAutofit lnSpcReduction="10000"/>
          </a:bodyPr>
          <a:lstStyle/>
          <a:p>
            <a:pPr marL="522461" indent="-391846">
              <a:lnSpc>
                <a:spcPct val="100000"/>
              </a:lnSpc>
              <a:spcBef>
                <a:spcPts val="1714"/>
              </a:spcBef>
              <a:buClr>
                <a:srgbClr val="000000"/>
              </a:buClr>
              <a:buSzPct val="45000"/>
              <a:buFont typeface="Wingdings" charset="2"/>
              <a:buChar char=""/>
            </a:pPr>
            <a:r>
              <a:rPr lang="en-US" sz="3870" spc="-1" dirty="0">
                <a:solidFill>
                  <a:srgbClr val="000000"/>
                </a:solidFill>
                <a:latin typeface="Arial"/>
              </a:rPr>
              <a:t>In this scenario IRIS provides a more solid environment</a:t>
            </a:r>
          </a:p>
          <a:p>
            <a:pPr marL="979661" lvl="1" indent="-391846">
              <a:lnSpc>
                <a:spcPct val="100000"/>
              </a:lnSpc>
              <a:spcBef>
                <a:spcPts val="1714"/>
              </a:spcBef>
              <a:buClr>
                <a:srgbClr val="000000"/>
              </a:buClr>
              <a:buSzPct val="45000"/>
              <a:buFont typeface="Wingdings" charset="2"/>
              <a:buChar char=""/>
            </a:pPr>
            <a:r>
              <a:rPr lang="en-US" sz="3470" spc="-1" dirty="0">
                <a:solidFill>
                  <a:srgbClr val="000000"/>
                </a:solidFill>
                <a:latin typeface="Arial"/>
              </a:rPr>
              <a:t>Preventing the attack before its impact is too relevant</a:t>
            </a:r>
          </a:p>
          <a:p>
            <a:pPr marL="522461" indent="-391846">
              <a:lnSpc>
                <a:spcPct val="100000"/>
              </a:lnSpc>
              <a:spcBef>
                <a:spcPts val="1714"/>
              </a:spcBef>
              <a:buClr>
                <a:srgbClr val="000000"/>
              </a:buClr>
              <a:buSzPct val="45000"/>
              <a:buFont typeface="Wingdings" charset="2"/>
              <a:buChar char=""/>
            </a:pPr>
            <a:r>
              <a:rPr lang="en-US" sz="3870" spc="-1" dirty="0">
                <a:solidFill>
                  <a:srgbClr val="000000"/>
                </a:solidFill>
                <a:latin typeface="Arial"/>
              </a:rPr>
              <a:t>Thus, allowing normal operation</a:t>
            </a:r>
          </a:p>
          <a:p>
            <a:pPr marL="979661" lvl="1" indent="-391846">
              <a:lnSpc>
                <a:spcPct val="100000"/>
              </a:lnSpc>
              <a:spcBef>
                <a:spcPts val="1714"/>
              </a:spcBef>
              <a:buClr>
                <a:srgbClr val="000000"/>
              </a:buClr>
              <a:buSzPct val="45000"/>
              <a:buFont typeface="Wingdings" charset="2"/>
              <a:buChar char=""/>
            </a:pPr>
            <a:r>
              <a:rPr lang="en-US" sz="3470" spc="-1" dirty="0">
                <a:solidFill>
                  <a:srgbClr val="000000"/>
                </a:solidFill>
                <a:latin typeface="Arial"/>
              </a:rPr>
              <a:t>Even in adverse situations where an attacker aims at disrupting the service</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PlaceHolder 1"/>
          <p:cNvSpPr>
            <a:spLocks noGrp="1"/>
          </p:cNvSpPr>
          <p:nvPr>
            <p:ph type="title"/>
          </p:nvPr>
        </p:nvSpPr>
        <p:spPr>
          <a:prstGeom prst="rect">
            <a:avLst/>
          </a:prstGeom>
          <a:noFill/>
          <a:ln w="0">
            <a:noFill/>
          </a:ln>
        </p:spPr>
        <p:txBody>
          <a:bodyPr vert="horz" lIns="0" tIns="0" rIns="0" bIns="0" rtlCol="0" anchor="ctr">
            <a:noAutofit/>
          </a:bodyPr>
          <a:lstStyle/>
          <a:p>
            <a:pPr>
              <a:lnSpc>
                <a:spcPct val="100000"/>
              </a:lnSpc>
              <a:tabLst>
                <a:tab pos="0" algn="l"/>
              </a:tabLst>
            </a:pPr>
            <a:r>
              <a:rPr lang="ca-ES" dirty="0"/>
              <a:t>Step by step attack detection</a:t>
            </a:r>
          </a:p>
        </p:txBody>
      </p:sp>
      <p:sp>
        <p:nvSpPr>
          <p:cNvPr id="148" name="PlaceHolder 2"/>
          <p:cNvSpPr>
            <a:spLocks noGrp="1"/>
          </p:cNvSpPr>
          <p:nvPr>
            <p:ph idx="1"/>
          </p:nvPr>
        </p:nvSpPr>
        <p:spPr>
          <a:prstGeom prst="rect">
            <a:avLst/>
          </a:prstGeom>
          <a:noFill/>
          <a:ln w="0">
            <a:noFill/>
          </a:ln>
        </p:spPr>
        <p:txBody>
          <a:bodyPr vert="horz" lIns="0" tIns="0" rIns="0" bIns="0" rtlCol="0" anchor="t">
            <a:normAutofit fontScale="93333" lnSpcReduction="10000"/>
          </a:bodyPr>
          <a:lstStyle/>
          <a:p>
            <a:pPr marL="522461" indent="-391846">
              <a:lnSpc>
                <a:spcPct val="100000"/>
              </a:lnSpc>
              <a:spcBef>
                <a:spcPts val="1714"/>
              </a:spcBef>
              <a:buClr>
                <a:srgbClr val="000000"/>
              </a:buClr>
              <a:buFont typeface="OpenSymbol"/>
              <a:buAutoNum type="arabicPlain"/>
            </a:pPr>
            <a:r>
              <a:rPr lang="en-US" sz="3870" spc="-1" dirty="0">
                <a:solidFill>
                  <a:srgbClr val="000000"/>
                </a:solidFill>
                <a:latin typeface="Arial"/>
              </a:rPr>
              <a:t>Attacker starts the DoS attack by flooding the network and targeting the service</a:t>
            </a:r>
          </a:p>
          <a:p>
            <a:pPr marL="522461" indent="-391846">
              <a:lnSpc>
                <a:spcPct val="100000"/>
              </a:lnSpc>
              <a:spcBef>
                <a:spcPts val="1714"/>
              </a:spcBef>
              <a:buClr>
                <a:srgbClr val="000000"/>
              </a:buClr>
              <a:buFont typeface="OpenSymbol"/>
              <a:buAutoNum type="arabicPlain"/>
            </a:pPr>
            <a:r>
              <a:rPr lang="en-US" sz="3870" spc="-1" dirty="0" err="1">
                <a:solidFill>
                  <a:srgbClr val="000000"/>
                </a:solidFill>
                <a:latin typeface="Arial"/>
              </a:rPr>
              <a:t>Nightwatch</a:t>
            </a:r>
            <a:r>
              <a:rPr lang="en-US" sz="3870" spc="-1" dirty="0">
                <a:solidFill>
                  <a:srgbClr val="000000"/>
                </a:solidFill>
                <a:latin typeface="Arial"/>
              </a:rPr>
              <a:t>, while monitoring the network detects the increase of traffic</a:t>
            </a:r>
          </a:p>
          <a:p>
            <a:pPr marL="522461" indent="-391846">
              <a:lnSpc>
                <a:spcPct val="100000"/>
              </a:lnSpc>
              <a:spcBef>
                <a:spcPts val="1714"/>
              </a:spcBef>
              <a:buClr>
                <a:srgbClr val="000000"/>
              </a:buClr>
              <a:buFont typeface="OpenSymbol"/>
              <a:buAutoNum type="arabicPlain"/>
            </a:pPr>
            <a:r>
              <a:rPr lang="en-US" sz="3870" spc="-1" dirty="0">
                <a:solidFill>
                  <a:srgbClr val="000000"/>
                </a:solidFill>
                <a:latin typeface="Arial"/>
              </a:rPr>
              <a:t>When detected, the system informs ATIO about the situation</a:t>
            </a:r>
          </a:p>
          <a:p>
            <a:pPr marL="522461" indent="-391846">
              <a:lnSpc>
                <a:spcPct val="100000"/>
              </a:lnSpc>
              <a:spcBef>
                <a:spcPts val="1714"/>
              </a:spcBef>
              <a:buClr>
                <a:srgbClr val="000000"/>
              </a:buClr>
              <a:buFont typeface="OpenSymbol"/>
              <a:buAutoNum type="arabicPlain"/>
            </a:pPr>
            <a:r>
              <a:rPr lang="en-US" sz="3870" spc="-1" dirty="0">
                <a:solidFill>
                  <a:srgbClr val="000000"/>
                </a:solidFill>
                <a:latin typeface="Arial"/>
              </a:rPr>
              <a:t>ATIO informs EME</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Rectangle 174">
            <a:extLst>
              <a:ext uri="{FF2B5EF4-FFF2-40B4-BE49-F238E27FC236}">
                <a16:creationId xmlns:a16="http://schemas.microsoft.com/office/drawing/2014/main" id="{E53C919A-FE1C-E2FA-1487-077E1DB400DE}"/>
              </a:ext>
            </a:extLst>
          </p:cNvPr>
          <p:cNvSpPr/>
          <p:nvPr/>
        </p:nvSpPr>
        <p:spPr>
          <a:xfrm>
            <a:off x="200669" y="572655"/>
            <a:ext cx="11328635" cy="3339607"/>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73BB664F-614D-E92A-CC83-97CE0183F11E}"/>
              </a:ext>
            </a:extLst>
          </p:cNvPr>
          <p:cNvSpPr/>
          <p:nvPr/>
        </p:nvSpPr>
        <p:spPr>
          <a:xfrm>
            <a:off x="206979" y="4154076"/>
            <a:ext cx="3199604" cy="2347489"/>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TextBox 171">
            <a:extLst>
              <a:ext uri="{FF2B5EF4-FFF2-40B4-BE49-F238E27FC236}">
                <a16:creationId xmlns:a16="http://schemas.microsoft.com/office/drawing/2014/main" id="{B29E5FC4-8BB7-D4E1-15B5-555744E26390}"/>
              </a:ext>
            </a:extLst>
          </p:cNvPr>
          <p:cNvSpPr txBox="1"/>
          <p:nvPr/>
        </p:nvSpPr>
        <p:spPr>
          <a:xfrm>
            <a:off x="1364741" y="4205411"/>
            <a:ext cx="2007343" cy="261610"/>
          </a:xfrm>
          <a:prstGeom prst="rect">
            <a:avLst/>
          </a:prstGeom>
          <a:noFill/>
        </p:spPr>
        <p:txBody>
          <a:bodyPr wrap="square" rtlCol="0">
            <a:spAutoFit/>
          </a:bodyPr>
          <a:lstStyle/>
          <a:p>
            <a:r>
              <a:rPr lang="en-US" sz="1100" b="1" i="1" dirty="0">
                <a:solidFill>
                  <a:srgbClr val="002060"/>
                </a:solidFill>
              </a:rPr>
              <a:t>Tram Station “DIAGONAL”</a:t>
            </a:r>
          </a:p>
        </p:txBody>
      </p:sp>
      <p:sp>
        <p:nvSpPr>
          <p:cNvPr id="169" name="Rectangle 168">
            <a:extLst>
              <a:ext uri="{FF2B5EF4-FFF2-40B4-BE49-F238E27FC236}">
                <a16:creationId xmlns:a16="http://schemas.microsoft.com/office/drawing/2014/main" id="{AB80B0BD-B91C-03D4-5A85-D91F3871766A}"/>
              </a:ext>
            </a:extLst>
          </p:cNvPr>
          <p:cNvSpPr/>
          <p:nvPr/>
        </p:nvSpPr>
        <p:spPr>
          <a:xfrm>
            <a:off x="3764963" y="4169504"/>
            <a:ext cx="3132028" cy="232618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45">
            <a:extLst>
              <a:ext uri="{FF2B5EF4-FFF2-40B4-BE49-F238E27FC236}">
                <a16:creationId xmlns:a16="http://schemas.microsoft.com/office/drawing/2014/main" id="{E1F49BA6-076F-2383-F1BC-3DD8A23A5900}"/>
              </a:ext>
            </a:extLst>
          </p:cNvPr>
          <p:cNvSpPr txBox="1"/>
          <p:nvPr/>
        </p:nvSpPr>
        <p:spPr>
          <a:xfrm>
            <a:off x="259979" y="106783"/>
            <a:ext cx="5454378" cy="46166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dirty="0">
                <a:solidFill>
                  <a:srgbClr val="838487"/>
                </a:solidFill>
                <a:uFillTx/>
                <a:latin typeface="Calibri"/>
              </a:rPr>
              <a:t>IRIS – PUC 1 – Infrastructure User Story 2 </a:t>
            </a:r>
          </a:p>
        </p:txBody>
      </p:sp>
      <p:cxnSp>
        <p:nvCxnSpPr>
          <p:cNvPr id="4" name="Conector recto 6">
            <a:extLst>
              <a:ext uri="{FF2B5EF4-FFF2-40B4-BE49-F238E27FC236}">
                <a16:creationId xmlns:a16="http://schemas.microsoft.com/office/drawing/2014/main" id="{E0A9BBA7-3FAB-EE71-FDCA-D5B7E929CC0A}"/>
              </a:ext>
            </a:extLst>
          </p:cNvPr>
          <p:cNvCxnSpPr>
            <a:cxnSpLocks/>
            <a:endCxn id="5" idx="2"/>
          </p:cNvCxnSpPr>
          <p:nvPr/>
        </p:nvCxnSpPr>
        <p:spPr>
          <a:xfrm flipV="1">
            <a:off x="5942042" y="1202725"/>
            <a:ext cx="0" cy="1019716"/>
          </a:xfrm>
          <a:prstGeom prst="straightConnector1">
            <a:avLst/>
          </a:prstGeom>
          <a:noFill/>
          <a:ln w="6345" cap="flat">
            <a:solidFill>
              <a:srgbClr val="4472C4"/>
            </a:solidFill>
            <a:prstDash val="solid"/>
            <a:miter/>
          </a:ln>
        </p:spPr>
      </p:cxnSp>
      <p:sp>
        <p:nvSpPr>
          <p:cNvPr id="5" name="Nube 15">
            <a:extLst>
              <a:ext uri="{FF2B5EF4-FFF2-40B4-BE49-F238E27FC236}">
                <a16:creationId xmlns:a16="http://schemas.microsoft.com/office/drawing/2014/main" id="{F318F2F3-AD02-4467-679C-1448995E7958}"/>
              </a:ext>
            </a:extLst>
          </p:cNvPr>
          <p:cNvSpPr/>
          <p:nvPr/>
        </p:nvSpPr>
        <p:spPr>
          <a:xfrm>
            <a:off x="5208396" y="711185"/>
            <a:ext cx="1467291" cy="491540"/>
          </a:xfrm>
          <a:custGeom>
            <a:avLst/>
            <a:gdLst>
              <a:gd name="f0" fmla="val 10800000"/>
              <a:gd name="f1" fmla="val 5400000"/>
              <a:gd name="f2" fmla="val 180"/>
              <a:gd name="f3" fmla="val w"/>
              <a:gd name="f4" fmla="val h"/>
              <a:gd name="f5" fmla="val 0"/>
              <a:gd name="f6" fmla="val 43200"/>
              <a:gd name="f7" fmla="+- 0 0 11429249"/>
              <a:gd name="f8" fmla="+- 0 0 8646143"/>
              <a:gd name="f9" fmla="+- 0 0 8748475"/>
              <a:gd name="f10" fmla="+- 0 0 7859163"/>
              <a:gd name="f11" fmla="+- 0 0 4722533"/>
              <a:gd name="f12" fmla="+- 0 0 2776035"/>
              <a:gd name="f13" fmla="+- 0 0 16496525"/>
              <a:gd name="f14" fmla="+- 0 0 14809710"/>
              <a:gd name="f15" fmla="+- 0 0 4217541"/>
              <a:gd name="f16" fmla="+- 0 0 824660"/>
              <a:gd name="f17" fmla="+- 0 0 8950887"/>
              <a:gd name="f18" fmla="+- 0 0 9809656"/>
              <a:gd name="f19" fmla="+- 0 0 4002417"/>
              <a:gd name="f20" fmla="val 3900"/>
              <a:gd name="f21" fmla="val 14370"/>
              <a:gd name="f22" fmla="val 6753"/>
              <a:gd name="f23" fmla="val 9190"/>
              <a:gd name="f24" fmla="val 7426832"/>
              <a:gd name="f25" fmla="val 5333"/>
              <a:gd name="f26" fmla="val 7267"/>
              <a:gd name="f27" fmla="val 5396714"/>
              <a:gd name="f28" fmla="val 4365"/>
              <a:gd name="f29" fmla="val 5945"/>
              <a:gd name="f30" fmla="val 5983381"/>
              <a:gd name="f31" fmla="val 4857"/>
              <a:gd name="f32" fmla="val 6595"/>
              <a:gd name="f33" fmla="val 7034504"/>
              <a:gd name="f34" fmla="val 7273"/>
              <a:gd name="f35" fmla="val 6541615"/>
              <a:gd name="f36" fmla="val 6775"/>
              <a:gd name="f37" fmla="val 9220"/>
              <a:gd name="f38" fmla="val 7816140"/>
              <a:gd name="f39" fmla="val 5785"/>
              <a:gd name="f40" fmla="val 7867"/>
              <a:gd name="f41" fmla="val 37501"/>
              <a:gd name="f42" fmla="val 6842000"/>
              <a:gd name="f43" fmla="val 6752"/>
              <a:gd name="f44" fmla="val 9215"/>
              <a:gd name="f45" fmla="val 1347096"/>
              <a:gd name="f46" fmla="val 6910353"/>
              <a:gd name="f47" fmla="val 7720"/>
              <a:gd name="f48" fmla="val 10543"/>
              <a:gd name="f49" fmla="val 3974558"/>
              <a:gd name="f50" fmla="val 4542661"/>
              <a:gd name="f51" fmla="val 4360"/>
              <a:gd name="f52" fmla="val 5918"/>
              <a:gd name="f53" fmla="val 8804134"/>
              <a:gd name="f54" fmla="val 4345"/>
              <a:gd name="f55" fmla="val 9151131"/>
              <a:gd name="f56" fmla="val 4693"/>
              <a:gd name="f57" fmla="val 26177"/>
              <a:gd name="f58" fmla="val 5204520"/>
              <a:gd name="f59" fmla="val 1585770"/>
              <a:gd name="f60" fmla="val 6928"/>
              <a:gd name="f61" fmla="val 34899"/>
              <a:gd name="f62" fmla="val 4416628"/>
              <a:gd name="f63" fmla="val 686848"/>
              <a:gd name="f64" fmla="val 16478"/>
              <a:gd name="f65" fmla="val 39090"/>
              <a:gd name="f66" fmla="val 8257448"/>
              <a:gd name="f67" fmla="val 844866"/>
              <a:gd name="f68" fmla="val 28827"/>
              <a:gd name="f69" fmla="val 34751"/>
              <a:gd name="f70" fmla="val 387196"/>
              <a:gd name="f71" fmla="val 959901"/>
              <a:gd name="f72" fmla="val 34129"/>
              <a:gd name="f73" fmla="val 22954"/>
              <a:gd name="f74" fmla="val 4255042"/>
              <a:gd name="f75" fmla="val 41798"/>
              <a:gd name="f76" fmla="val 15354"/>
              <a:gd name="f77" fmla="val 1819082"/>
              <a:gd name="f78" fmla="val 1665090"/>
              <a:gd name="f79" fmla="val 38324"/>
              <a:gd name="f80" fmla="val 5426"/>
              <a:gd name="f81" fmla="val 891534"/>
              <a:gd name="f82" fmla="val 29078"/>
              <a:gd name="f83" fmla="val 3952"/>
              <a:gd name="f84" fmla="val 1091722"/>
              <a:gd name="f85" fmla="val 22141"/>
              <a:gd name="f86" fmla="val 4720"/>
              <a:gd name="f87" fmla="val 1061181"/>
              <a:gd name="f88" fmla="val 14000"/>
              <a:gd name="f89" fmla="val 5192"/>
              <a:gd name="f90" fmla="val 739161"/>
              <a:gd name="f91" fmla="val 4127"/>
              <a:gd name="f92" fmla="val 15789"/>
              <a:gd name="f93" fmla="val 9459261"/>
              <a:gd name="f94" fmla="val 711490"/>
              <a:gd name="f95" fmla="+- 0 0 -90"/>
              <a:gd name="f96" fmla="+- 0 0 -180"/>
              <a:gd name="f97" fmla="+- 0 0 -270"/>
              <a:gd name="f98" fmla="+- 0 0 -360"/>
              <a:gd name="f99" fmla="*/ f3 1 43200"/>
              <a:gd name="f100" fmla="*/ f4 1 43200"/>
              <a:gd name="f101" fmla="+- f6 0 f5"/>
              <a:gd name="f102" fmla="*/ f95 f0 1"/>
              <a:gd name="f103" fmla="*/ f96 f0 1"/>
              <a:gd name="f104" fmla="*/ f97 f0 1"/>
              <a:gd name="f105" fmla="*/ f98 f0 1"/>
              <a:gd name="f106" fmla="*/ f101 1 2"/>
              <a:gd name="f107" fmla="*/ f101 1 43200"/>
              <a:gd name="f108" fmla="*/ f101 2977 1"/>
              <a:gd name="f109" fmla="*/ f101 3262 1"/>
              <a:gd name="f110" fmla="*/ f101 17087 1"/>
              <a:gd name="f111" fmla="*/ f101 17337 1"/>
              <a:gd name="f112" fmla="*/ f101 67 1"/>
              <a:gd name="f113" fmla="*/ f101 21577 1"/>
              <a:gd name="f114" fmla="*/ f101 21582 1"/>
              <a:gd name="f115" fmla="*/ f101 1235 1"/>
              <a:gd name="f116" fmla="*/ f102 1 f2"/>
              <a:gd name="f117" fmla="*/ f103 1 f2"/>
              <a:gd name="f118" fmla="*/ f104 1 f2"/>
              <a:gd name="f119" fmla="*/ f105 1 f2"/>
              <a:gd name="f120" fmla="+- f5 f106 0"/>
              <a:gd name="f121" fmla="*/ f108 1 21600"/>
              <a:gd name="f122" fmla="*/ f109 1 21600"/>
              <a:gd name="f123" fmla="*/ f110 1 21600"/>
              <a:gd name="f124" fmla="*/ f111 1 21600"/>
              <a:gd name="f125" fmla="*/ f112 1 21600"/>
              <a:gd name="f126" fmla="*/ f113 1 21600"/>
              <a:gd name="f127" fmla="*/ f114 1 21600"/>
              <a:gd name="f128" fmla="*/ f115 1 21600"/>
              <a:gd name="f129" fmla="+- f116 0 f1"/>
              <a:gd name="f130" fmla="+- f117 0 f1"/>
              <a:gd name="f131" fmla="+- f118 0 f1"/>
              <a:gd name="f132" fmla="+- f119 0 f1"/>
              <a:gd name="f133" fmla="*/ f127 1 f107"/>
              <a:gd name="f134" fmla="*/ f120 1 f107"/>
              <a:gd name="f135" fmla="*/ f126 1 f107"/>
              <a:gd name="f136" fmla="*/ f125 1 f107"/>
              <a:gd name="f137" fmla="*/ f128 1 f107"/>
              <a:gd name="f138" fmla="*/ f121 1 f107"/>
              <a:gd name="f139" fmla="*/ f123 1 f107"/>
              <a:gd name="f140" fmla="*/ f122 1 f107"/>
              <a:gd name="f141" fmla="*/ f124 1 f107"/>
              <a:gd name="f142" fmla="*/ f138 f99 1"/>
              <a:gd name="f143" fmla="*/ f139 f99 1"/>
              <a:gd name="f144" fmla="*/ f141 f100 1"/>
              <a:gd name="f145" fmla="*/ f140 f100 1"/>
              <a:gd name="f146" fmla="*/ f133 f99 1"/>
              <a:gd name="f147" fmla="*/ f134 f100 1"/>
              <a:gd name="f148" fmla="*/ f134 f99 1"/>
              <a:gd name="f149" fmla="*/ f135 f100 1"/>
              <a:gd name="f150" fmla="*/ f136 f99 1"/>
              <a:gd name="f151" fmla="*/ f137 f100 1"/>
            </a:gdLst>
            <a:ahLst/>
            <a:cxnLst>
              <a:cxn ang="3cd4">
                <a:pos x="hc" y="t"/>
              </a:cxn>
              <a:cxn ang="0">
                <a:pos x="r" y="vc"/>
              </a:cxn>
              <a:cxn ang="cd4">
                <a:pos x="hc" y="b"/>
              </a:cxn>
              <a:cxn ang="cd2">
                <a:pos x="l" y="vc"/>
              </a:cxn>
              <a:cxn ang="f129">
                <a:pos x="f146" y="f147"/>
              </a:cxn>
              <a:cxn ang="f130">
                <a:pos x="f148" y="f149"/>
              </a:cxn>
              <a:cxn ang="f131">
                <a:pos x="f150" y="f147"/>
              </a:cxn>
              <a:cxn ang="f132">
                <a:pos x="f148" y="f151"/>
              </a:cxn>
            </a:cxnLst>
            <a:rect l="f142" t="f145" r="f143" b="f144"/>
            <a:pathLst>
              <a:path w="43200" h="43200">
                <a:moveTo>
                  <a:pt x="f20" y="f21"/>
                </a:moveTo>
                <a:arcTo wR="f22" hR="f23" stAng="f7" swAng="f24"/>
                <a:arcTo wR="f25" hR="f26" stAng="f8" swAng="f27"/>
                <a:arcTo wR="f28" hR="f29" stAng="f9" swAng="f30"/>
                <a:arcTo wR="f31" hR="f32" stAng="f10" swAng="f33"/>
                <a:arcTo wR="f25" hR="f34" stAng="f11" swAng="f35"/>
                <a:arcTo wR="f36" hR="f37" stAng="f12" swAng="f38"/>
                <a:arcTo wR="f39" hR="f40" stAng="f41" swAng="f42"/>
                <a:arcTo wR="f43" hR="f44" stAng="f45" swAng="f46"/>
                <a:arcTo wR="f47" hR="f48" stAng="f49" swAng="f50"/>
                <a:arcTo wR="f51" hR="f52" stAng="f13" swAng="f53"/>
                <a:arcTo wR="f54" hR="f29" stAng="f14" swAng="f55"/>
                <a:close/>
              </a:path>
              <a:path w="43200" h="43200" fill="none">
                <a:moveTo>
                  <a:pt x="f56" y="f57"/>
                </a:moveTo>
                <a:arcTo wR="f54" hR="f29" stAng="f58" swAng="f59"/>
                <a:moveTo>
                  <a:pt x="f60" y="f61"/>
                </a:moveTo>
                <a:arcTo wR="f51" hR="f52" stAng="f62" swAng="f63"/>
                <a:moveTo>
                  <a:pt x="f64" y="f65"/>
                </a:moveTo>
                <a:arcTo wR="f43" hR="f44" stAng="f66" swAng="f67"/>
                <a:moveTo>
                  <a:pt x="f68" y="f69"/>
                </a:moveTo>
                <a:arcTo wR="f43" hR="f44" stAng="f70" swAng="f71"/>
                <a:moveTo>
                  <a:pt x="f72" y="f73"/>
                </a:moveTo>
                <a:arcTo wR="f39" hR="f40" stAng="f15" swAng="f74"/>
                <a:moveTo>
                  <a:pt x="f75" y="f76"/>
                </a:moveTo>
                <a:arcTo wR="f25" hR="f34" stAng="f77" swAng="f78"/>
                <a:moveTo>
                  <a:pt x="f79" y="f80"/>
                </a:moveTo>
                <a:arcTo wR="f31" hR="f32" stAng="f16" swAng="f81"/>
                <a:moveTo>
                  <a:pt x="f82" y="f83"/>
                </a:moveTo>
                <a:arcTo wR="f31" hR="f32" stAng="f17" swAng="f84"/>
                <a:moveTo>
                  <a:pt x="f85" y="f86"/>
                </a:moveTo>
                <a:arcTo wR="f28" hR="f29" stAng="f18" swAng="f87"/>
                <a:moveTo>
                  <a:pt x="f88" y="f89"/>
                </a:moveTo>
                <a:arcTo wR="f22" hR="f23" stAng="f19" swAng="f90"/>
                <a:moveTo>
                  <a:pt x="f91" y="f92"/>
                </a:moveTo>
                <a:arcTo wR="f22" hR="f23" stAng="f93" swAng="f94"/>
              </a:path>
            </a:pathLst>
          </a:custGeom>
          <a:solidFill>
            <a:srgbClr val="4472C4"/>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0" i="0" u="none" strike="noStrike" kern="1200" cap="none" spc="0" baseline="0" dirty="0">
                <a:solidFill>
                  <a:srgbClr val="FFFFFF"/>
                </a:solidFill>
                <a:uFillTx/>
                <a:latin typeface="Calibri"/>
              </a:rPr>
              <a:t>Internet</a:t>
            </a:r>
          </a:p>
        </p:txBody>
      </p:sp>
      <p:sp>
        <p:nvSpPr>
          <p:cNvPr id="6" name="CuadroTexto 25">
            <a:extLst>
              <a:ext uri="{FF2B5EF4-FFF2-40B4-BE49-F238E27FC236}">
                <a16:creationId xmlns:a16="http://schemas.microsoft.com/office/drawing/2014/main" id="{982D16E7-3501-E781-5649-6E373BDBD7A4}"/>
              </a:ext>
            </a:extLst>
          </p:cNvPr>
          <p:cNvSpPr txBox="1"/>
          <p:nvPr/>
        </p:nvSpPr>
        <p:spPr>
          <a:xfrm>
            <a:off x="4434860" y="1788168"/>
            <a:ext cx="1382427" cy="246221"/>
          </a:xfrm>
          <a:prstGeom prst="rect">
            <a:avLst/>
          </a:prstGeom>
          <a:noFill/>
          <a:ln cap="flat">
            <a:noFill/>
          </a:ln>
        </p:spPr>
        <p:txBody>
          <a:bodyPr vert="horz" wrap="square" lIns="91440" tIns="45720" rIns="91440" bIns="45720" anchor="t" anchorCtr="1"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000" b="1" i="0" u="none" strike="noStrike" kern="0" cap="none" spc="0" baseline="0" dirty="0">
                <a:solidFill>
                  <a:srgbClr val="000000"/>
                </a:solidFill>
                <a:uFillTx/>
                <a:latin typeface="Calibri"/>
              </a:rPr>
              <a:t>Firewall</a:t>
            </a:r>
            <a:r>
              <a:rPr lang="es-ES" sz="1000" b="0" i="0" u="none" strike="noStrike" kern="0" cap="none" spc="0" baseline="0" dirty="0">
                <a:solidFill>
                  <a:srgbClr val="000000"/>
                </a:solidFill>
                <a:uFillTx/>
                <a:latin typeface="Calibri"/>
              </a:rPr>
              <a:t> </a:t>
            </a:r>
            <a:r>
              <a:rPr lang="es-ES" sz="1000" b="1" i="0" u="none" strike="noStrike" kern="0" cap="none" spc="0" baseline="0" dirty="0">
                <a:solidFill>
                  <a:srgbClr val="000000"/>
                </a:solidFill>
                <a:uFillTx/>
                <a:latin typeface="Calibri"/>
              </a:rPr>
              <a:t>IMI</a:t>
            </a:r>
          </a:p>
        </p:txBody>
      </p:sp>
      <p:sp>
        <p:nvSpPr>
          <p:cNvPr id="8" name="Rectángulo 24">
            <a:extLst>
              <a:ext uri="{FF2B5EF4-FFF2-40B4-BE49-F238E27FC236}">
                <a16:creationId xmlns:a16="http://schemas.microsoft.com/office/drawing/2014/main" id="{7AE8264B-2CA5-31C2-C060-7FE39014A06A}"/>
              </a:ext>
            </a:extLst>
          </p:cNvPr>
          <p:cNvSpPr/>
          <p:nvPr/>
        </p:nvSpPr>
        <p:spPr>
          <a:xfrm flipV="1">
            <a:off x="550174" y="2808025"/>
            <a:ext cx="10411008" cy="100418"/>
          </a:xfrm>
          <a:prstGeom prst="rect">
            <a:avLst/>
          </a:prstGeom>
          <a:solidFill>
            <a:srgbClr val="ED7D31"/>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cxnSp>
        <p:nvCxnSpPr>
          <p:cNvPr id="9" name="Conector recto 6">
            <a:extLst>
              <a:ext uri="{FF2B5EF4-FFF2-40B4-BE49-F238E27FC236}">
                <a16:creationId xmlns:a16="http://schemas.microsoft.com/office/drawing/2014/main" id="{CFBACBA8-C3A9-9444-4DB8-8A872C6E3721}"/>
              </a:ext>
            </a:extLst>
          </p:cNvPr>
          <p:cNvCxnSpPr>
            <a:cxnSpLocks/>
          </p:cNvCxnSpPr>
          <p:nvPr/>
        </p:nvCxnSpPr>
        <p:spPr>
          <a:xfrm flipV="1">
            <a:off x="6213369" y="2389059"/>
            <a:ext cx="0" cy="418966"/>
          </a:xfrm>
          <a:prstGeom prst="straightConnector1">
            <a:avLst/>
          </a:prstGeom>
          <a:noFill/>
          <a:ln w="6345" cap="flat">
            <a:solidFill>
              <a:srgbClr val="4472C4"/>
            </a:solidFill>
            <a:prstDash val="solid"/>
            <a:miter/>
          </a:ln>
        </p:spPr>
      </p:cxnSp>
      <p:pic>
        <p:nvPicPr>
          <p:cNvPr id="17" name="Imagen 39">
            <a:extLst>
              <a:ext uri="{FF2B5EF4-FFF2-40B4-BE49-F238E27FC236}">
                <a16:creationId xmlns:a16="http://schemas.microsoft.com/office/drawing/2014/main" id="{796393FA-F62B-0441-3EA9-BFB914659EB6}"/>
              </a:ext>
            </a:extLst>
          </p:cNvPr>
          <p:cNvPicPr>
            <a:picLocks noChangeAspect="1"/>
          </p:cNvPicPr>
          <p:nvPr/>
        </p:nvPicPr>
        <p:blipFill>
          <a:blip r:embed="rId3"/>
          <a:stretch>
            <a:fillRect/>
          </a:stretch>
        </p:blipFill>
        <p:spPr>
          <a:xfrm>
            <a:off x="453397" y="1909960"/>
            <a:ext cx="615468" cy="615468"/>
          </a:xfrm>
          <a:prstGeom prst="rect">
            <a:avLst/>
          </a:prstGeom>
          <a:solidFill>
            <a:srgbClr val="FFFF00"/>
          </a:solidFill>
          <a:ln cap="flat">
            <a:noFill/>
          </a:ln>
        </p:spPr>
      </p:pic>
      <p:cxnSp>
        <p:nvCxnSpPr>
          <p:cNvPr id="18" name="Conector recto 6">
            <a:extLst>
              <a:ext uri="{FF2B5EF4-FFF2-40B4-BE49-F238E27FC236}">
                <a16:creationId xmlns:a16="http://schemas.microsoft.com/office/drawing/2014/main" id="{DD7C7095-4DD3-5BD9-523B-5F933300C065}"/>
              </a:ext>
            </a:extLst>
          </p:cNvPr>
          <p:cNvCxnSpPr>
            <a:cxnSpLocks/>
          </p:cNvCxnSpPr>
          <p:nvPr/>
        </p:nvCxnSpPr>
        <p:spPr>
          <a:xfrm flipV="1">
            <a:off x="949039" y="2485353"/>
            <a:ext cx="0" cy="331462"/>
          </a:xfrm>
          <a:prstGeom prst="straightConnector1">
            <a:avLst/>
          </a:prstGeom>
          <a:noFill/>
          <a:ln w="6345" cap="flat">
            <a:solidFill>
              <a:srgbClr val="4472C4"/>
            </a:solidFill>
            <a:prstDash val="solid"/>
            <a:miter/>
          </a:ln>
        </p:spPr>
      </p:cxnSp>
      <p:sp>
        <p:nvSpPr>
          <p:cNvPr id="21" name="CuadroTexto 26">
            <a:extLst>
              <a:ext uri="{FF2B5EF4-FFF2-40B4-BE49-F238E27FC236}">
                <a16:creationId xmlns:a16="http://schemas.microsoft.com/office/drawing/2014/main" id="{8348DE56-07FE-B528-DCE1-36DF1ED3F735}"/>
              </a:ext>
            </a:extLst>
          </p:cNvPr>
          <p:cNvSpPr txBox="1"/>
          <p:nvPr/>
        </p:nvSpPr>
        <p:spPr>
          <a:xfrm>
            <a:off x="2217745" y="2918023"/>
            <a:ext cx="505267" cy="230832"/>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i="0" u="none" strike="noStrike" kern="0" cap="none" spc="0" baseline="0" dirty="0">
                <a:solidFill>
                  <a:srgbClr val="000000"/>
                </a:solidFill>
                <a:uFillTx/>
                <a:latin typeface="Calibri"/>
              </a:rPr>
              <a:t>Switch</a:t>
            </a:r>
            <a:endParaRPr lang="es-ES" sz="1200" b="0" i="0" u="none" strike="noStrike" kern="1200" cap="none" spc="0" baseline="0" dirty="0">
              <a:solidFill>
                <a:srgbClr val="000000"/>
              </a:solidFill>
              <a:uFillTx/>
              <a:latin typeface="Calibri"/>
            </a:endParaRPr>
          </a:p>
        </p:txBody>
      </p:sp>
      <p:sp>
        <p:nvSpPr>
          <p:cNvPr id="25" name="CuadroTexto 26">
            <a:extLst>
              <a:ext uri="{FF2B5EF4-FFF2-40B4-BE49-F238E27FC236}">
                <a16:creationId xmlns:a16="http://schemas.microsoft.com/office/drawing/2014/main" id="{E3F9E3EB-9F4F-A5EC-489A-3C869DB5B1AF}"/>
              </a:ext>
            </a:extLst>
          </p:cNvPr>
          <p:cNvSpPr txBox="1"/>
          <p:nvPr/>
        </p:nvSpPr>
        <p:spPr>
          <a:xfrm>
            <a:off x="222640" y="5985182"/>
            <a:ext cx="943212" cy="36933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i="0" u="none" strike="noStrike" kern="0" cap="none" spc="0" baseline="0" dirty="0">
                <a:uFillTx/>
              </a:rPr>
              <a:t>Switch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i="0" u="none" strike="noStrike" kern="0" cap="none" spc="0" baseline="0" dirty="0">
                <a:uFillTx/>
              </a:rPr>
              <a:t>IE3200 #1</a:t>
            </a:r>
          </a:p>
        </p:txBody>
      </p:sp>
      <p:cxnSp>
        <p:nvCxnSpPr>
          <p:cNvPr id="26" name="Conector recto 6">
            <a:extLst>
              <a:ext uri="{FF2B5EF4-FFF2-40B4-BE49-F238E27FC236}">
                <a16:creationId xmlns:a16="http://schemas.microsoft.com/office/drawing/2014/main" id="{D915E29A-6953-0B70-2F9D-935DA2267CBC}"/>
              </a:ext>
            </a:extLst>
          </p:cNvPr>
          <p:cNvCxnSpPr>
            <a:cxnSpLocks/>
            <a:stCxn id="84" idx="0"/>
          </p:cNvCxnSpPr>
          <p:nvPr/>
        </p:nvCxnSpPr>
        <p:spPr>
          <a:xfrm flipV="1">
            <a:off x="859054" y="2903535"/>
            <a:ext cx="9234" cy="1265969"/>
          </a:xfrm>
          <a:prstGeom prst="straightConnector1">
            <a:avLst/>
          </a:prstGeom>
          <a:noFill/>
          <a:ln w="6345" cap="flat">
            <a:solidFill>
              <a:srgbClr val="4472C4"/>
            </a:solidFill>
            <a:prstDash val="solid"/>
            <a:miter/>
          </a:ln>
        </p:spPr>
      </p:cxnSp>
      <p:cxnSp>
        <p:nvCxnSpPr>
          <p:cNvPr id="27" name="Conector recto 6">
            <a:extLst>
              <a:ext uri="{FF2B5EF4-FFF2-40B4-BE49-F238E27FC236}">
                <a16:creationId xmlns:a16="http://schemas.microsoft.com/office/drawing/2014/main" id="{98B9360E-A8FC-53C8-9778-C6AB0E8D6306}"/>
              </a:ext>
            </a:extLst>
          </p:cNvPr>
          <p:cNvCxnSpPr>
            <a:cxnSpLocks/>
          </p:cNvCxnSpPr>
          <p:nvPr/>
        </p:nvCxnSpPr>
        <p:spPr>
          <a:xfrm flipH="1" flipV="1">
            <a:off x="1254599" y="2909172"/>
            <a:ext cx="12118" cy="2513171"/>
          </a:xfrm>
          <a:prstGeom prst="straightConnector1">
            <a:avLst/>
          </a:prstGeom>
          <a:noFill/>
          <a:ln w="6345" cap="flat">
            <a:solidFill>
              <a:srgbClr val="4472C4"/>
            </a:solidFill>
            <a:prstDash val="solid"/>
            <a:miter/>
          </a:ln>
        </p:spPr>
      </p:cxnSp>
      <p:pic>
        <p:nvPicPr>
          <p:cNvPr id="31" name="Picture 2">
            <a:extLst>
              <a:ext uri="{FF2B5EF4-FFF2-40B4-BE49-F238E27FC236}">
                <a16:creationId xmlns:a16="http://schemas.microsoft.com/office/drawing/2014/main" id="{92D462B6-A9D6-E628-C096-1E2DC73F8346}"/>
              </a:ext>
            </a:extLst>
          </p:cNvPr>
          <p:cNvPicPr>
            <a:picLocks noChangeAspect="1"/>
          </p:cNvPicPr>
          <p:nvPr/>
        </p:nvPicPr>
        <p:blipFill>
          <a:blip r:embed="rId4"/>
          <a:stretch>
            <a:fillRect/>
          </a:stretch>
        </p:blipFill>
        <p:spPr>
          <a:xfrm>
            <a:off x="2399333" y="5059427"/>
            <a:ext cx="876086" cy="725832"/>
          </a:xfrm>
          <a:prstGeom prst="rect">
            <a:avLst/>
          </a:prstGeom>
          <a:noFill/>
          <a:ln cap="flat">
            <a:noFill/>
          </a:ln>
        </p:spPr>
      </p:pic>
      <p:sp>
        <p:nvSpPr>
          <p:cNvPr id="33" name="CuadroTexto 26">
            <a:extLst>
              <a:ext uri="{FF2B5EF4-FFF2-40B4-BE49-F238E27FC236}">
                <a16:creationId xmlns:a16="http://schemas.microsoft.com/office/drawing/2014/main" id="{DCD9F9AF-3E6A-C418-6F59-3C3A8F5E4858}"/>
              </a:ext>
            </a:extLst>
          </p:cNvPr>
          <p:cNvSpPr txBox="1"/>
          <p:nvPr/>
        </p:nvSpPr>
        <p:spPr>
          <a:xfrm>
            <a:off x="1477055" y="5923521"/>
            <a:ext cx="566181" cy="50783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i="0" u="none" strike="noStrike" kern="0" cap="none" spc="0" baseline="0" dirty="0">
                <a:uFillTx/>
              </a:rPr>
              <a:t>RSU #1</a:t>
            </a:r>
          </a:p>
          <a:p>
            <a:pPr>
              <a:defRPr sz="1800" b="0" i="0" u="none" strike="noStrike" kern="0" cap="none" spc="0" baseline="0">
                <a:solidFill>
                  <a:srgbClr val="000000"/>
                </a:solidFill>
                <a:uFillTx/>
              </a:defRPr>
            </a:pPr>
            <a:r>
              <a:rPr lang="es-ES" sz="900" b="1" i="0" u="none" strike="noStrike" kern="0" cap="none" spc="0" baseline="0" dirty="0">
                <a:uFillTx/>
              </a:rPr>
              <a:t>802.11p</a:t>
            </a:r>
          </a:p>
          <a:p>
            <a:pPr>
              <a:defRPr sz="1800" b="0" i="0" u="none" strike="noStrike" kern="0" cap="none" spc="0" baseline="0">
                <a:solidFill>
                  <a:srgbClr val="000000"/>
                </a:solidFill>
                <a:uFillTx/>
              </a:defRPr>
            </a:pPr>
            <a:endParaRPr lang="en-US" sz="900" dirty="0"/>
          </a:p>
        </p:txBody>
      </p:sp>
      <p:sp>
        <p:nvSpPr>
          <p:cNvPr id="34" name="CuadroTexto 26">
            <a:extLst>
              <a:ext uri="{FF2B5EF4-FFF2-40B4-BE49-F238E27FC236}">
                <a16:creationId xmlns:a16="http://schemas.microsoft.com/office/drawing/2014/main" id="{699CCB16-AAFD-F3BE-4F14-E452AACB6287}"/>
              </a:ext>
            </a:extLst>
          </p:cNvPr>
          <p:cNvSpPr txBox="1"/>
          <p:nvPr/>
        </p:nvSpPr>
        <p:spPr>
          <a:xfrm>
            <a:off x="2320417" y="5928899"/>
            <a:ext cx="723275" cy="50783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i="0" u="none" strike="noStrike" kern="0" cap="none" spc="0" baseline="0" dirty="0">
                <a:uFillTx/>
              </a:rPr>
              <a:t>Computing</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i="0" u="none" strike="noStrike" kern="0" cap="none" spc="0" baseline="0" dirty="0">
                <a:uFillTx/>
              </a:rPr>
              <a:t>ODROID #1</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900" b="0" i="0" u="none" strike="noStrike" kern="1200" cap="none" spc="0" baseline="0" dirty="0">
              <a:uFillTx/>
            </a:endParaRPr>
          </a:p>
        </p:txBody>
      </p:sp>
      <p:sp>
        <p:nvSpPr>
          <p:cNvPr id="37" name="Rectángulo 34">
            <a:extLst>
              <a:ext uri="{FF2B5EF4-FFF2-40B4-BE49-F238E27FC236}">
                <a16:creationId xmlns:a16="http://schemas.microsoft.com/office/drawing/2014/main" id="{2F14C1E0-9631-1841-30B0-4EEB1FB248BB}"/>
              </a:ext>
            </a:extLst>
          </p:cNvPr>
          <p:cNvSpPr/>
          <p:nvPr/>
        </p:nvSpPr>
        <p:spPr>
          <a:xfrm flipV="1">
            <a:off x="1427805" y="4454368"/>
            <a:ext cx="1641101" cy="74258"/>
          </a:xfrm>
          <a:prstGeom prst="rect">
            <a:avLst/>
          </a:prstGeom>
          <a:solidFill>
            <a:srgbClr val="8FAADC"/>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sp>
        <p:nvSpPr>
          <p:cNvPr id="38" name="Rectángulo 40">
            <a:extLst>
              <a:ext uri="{FF2B5EF4-FFF2-40B4-BE49-F238E27FC236}">
                <a16:creationId xmlns:a16="http://schemas.microsoft.com/office/drawing/2014/main" id="{F49D134F-C1D0-205B-049F-739E64DD5E5A}"/>
              </a:ext>
            </a:extLst>
          </p:cNvPr>
          <p:cNvSpPr/>
          <p:nvPr/>
        </p:nvSpPr>
        <p:spPr>
          <a:xfrm flipV="1">
            <a:off x="1427805" y="4677673"/>
            <a:ext cx="1641101" cy="89739"/>
          </a:xfrm>
          <a:prstGeom prst="rect">
            <a:avLst/>
          </a:prstGeom>
          <a:solidFill>
            <a:srgbClr val="FFD966"/>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cxnSp>
        <p:nvCxnSpPr>
          <p:cNvPr id="41" name="Conector recto 6">
            <a:extLst>
              <a:ext uri="{FF2B5EF4-FFF2-40B4-BE49-F238E27FC236}">
                <a16:creationId xmlns:a16="http://schemas.microsoft.com/office/drawing/2014/main" id="{77AAD3BE-CCE6-66A1-BC0E-FB3E0BAE65C7}"/>
              </a:ext>
            </a:extLst>
          </p:cNvPr>
          <p:cNvCxnSpPr>
            <a:cxnSpLocks/>
          </p:cNvCxnSpPr>
          <p:nvPr/>
        </p:nvCxnSpPr>
        <p:spPr>
          <a:xfrm flipV="1">
            <a:off x="1976372" y="4528617"/>
            <a:ext cx="0" cy="785310"/>
          </a:xfrm>
          <a:prstGeom prst="straightConnector1">
            <a:avLst/>
          </a:prstGeom>
          <a:noFill/>
          <a:ln w="6345" cap="flat">
            <a:solidFill>
              <a:srgbClr val="4472C4"/>
            </a:solidFill>
            <a:prstDash val="solid"/>
            <a:miter/>
          </a:ln>
        </p:spPr>
      </p:cxnSp>
      <p:cxnSp>
        <p:nvCxnSpPr>
          <p:cNvPr id="42" name="Conector recto 6">
            <a:extLst>
              <a:ext uri="{FF2B5EF4-FFF2-40B4-BE49-F238E27FC236}">
                <a16:creationId xmlns:a16="http://schemas.microsoft.com/office/drawing/2014/main" id="{EF54659F-6B10-43D9-4152-3A61F7515F95}"/>
              </a:ext>
            </a:extLst>
          </p:cNvPr>
          <p:cNvCxnSpPr/>
          <p:nvPr/>
        </p:nvCxnSpPr>
        <p:spPr>
          <a:xfrm flipH="1" flipV="1">
            <a:off x="2831157" y="4647007"/>
            <a:ext cx="2670" cy="707745"/>
          </a:xfrm>
          <a:prstGeom prst="straightConnector1">
            <a:avLst/>
          </a:prstGeom>
          <a:noFill/>
          <a:ln w="6345" cap="flat">
            <a:solidFill>
              <a:srgbClr val="4472C4"/>
            </a:solidFill>
            <a:prstDash val="solid"/>
            <a:miter/>
          </a:ln>
        </p:spPr>
      </p:cxnSp>
      <p:sp>
        <p:nvSpPr>
          <p:cNvPr id="43" name="Rectángulo 34">
            <a:extLst>
              <a:ext uri="{FF2B5EF4-FFF2-40B4-BE49-F238E27FC236}">
                <a16:creationId xmlns:a16="http://schemas.microsoft.com/office/drawing/2014/main" id="{FAA9C168-DD86-4688-880B-FDF4170D2B58}"/>
              </a:ext>
            </a:extLst>
          </p:cNvPr>
          <p:cNvSpPr/>
          <p:nvPr/>
        </p:nvSpPr>
        <p:spPr>
          <a:xfrm flipV="1">
            <a:off x="1427805" y="4566556"/>
            <a:ext cx="1641101" cy="74258"/>
          </a:xfrm>
          <a:prstGeom prst="rect">
            <a:avLst/>
          </a:prstGeom>
          <a:solidFill>
            <a:srgbClr val="FFE699"/>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cxnSp>
        <p:nvCxnSpPr>
          <p:cNvPr id="46" name="Conector recto 6">
            <a:extLst>
              <a:ext uri="{FF2B5EF4-FFF2-40B4-BE49-F238E27FC236}">
                <a16:creationId xmlns:a16="http://schemas.microsoft.com/office/drawing/2014/main" id="{A3A59580-2B38-C671-DFA1-306E3AA6B699}"/>
              </a:ext>
            </a:extLst>
          </p:cNvPr>
          <p:cNvCxnSpPr>
            <a:cxnSpLocks/>
          </p:cNvCxnSpPr>
          <p:nvPr/>
        </p:nvCxnSpPr>
        <p:spPr>
          <a:xfrm flipV="1">
            <a:off x="5942041" y="2926793"/>
            <a:ext cx="0" cy="777112"/>
          </a:xfrm>
          <a:prstGeom prst="straightConnector1">
            <a:avLst/>
          </a:prstGeom>
          <a:noFill/>
          <a:ln w="6345" cap="flat">
            <a:solidFill>
              <a:srgbClr val="4472C4"/>
            </a:solidFill>
            <a:prstDash val="solid"/>
            <a:miter/>
          </a:ln>
        </p:spPr>
      </p:cxnSp>
      <p:cxnSp>
        <p:nvCxnSpPr>
          <p:cNvPr id="47" name="Conector recto 6">
            <a:extLst>
              <a:ext uri="{FF2B5EF4-FFF2-40B4-BE49-F238E27FC236}">
                <a16:creationId xmlns:a16="http://schemas.microsoft.com/office/drawing/2014/main" id="{5616FC82-47A7-178B-5885-9C66449F91A3}"/>
              </a:ext>
            </a:extLst>
          </p:cNvPr>
          <p:cNvCxnSpPr>
            <a:cxnSpLocks/>
          </p:cNvCxnSpPr>
          <p:nvPr/>
        </p:nvCxnSpPr>
        <p:spPr>
          <a:xfrm flipH="1" flipV="1">
            <a:off x="4615747" y="2912693"/>
            <a:ext cx="291" cy="2480306"/>
          </a:xfrm>
          <a:prstGeom prst="straightConnector1">
            <a:avLst/>
          </a:prstGeom>
          <a:noFill/>
          <a:ln w="6345" cap="flat">
            <a:solidFill>
              <a:srgbClr val="4472C4"/>
            </a:solidFill>
            <a:prstDash val="solid"/>
            <a:miter/>
          </a:ln>
        </p:spPr>
      </p:cxnSp>
      <p:pic>
        <p:nvPicPr>
          <p:cNvPr id="49" name="Picture 2">
            <a:extLst>
              <a:ext uri="{FF2B5EF4-FFF2-40B4-BE49-F238E27FC236}">
                <a16:creationId xmlns:a16="http://schemas.microsoft.com/office/drawing/2014/main" id="{FF2096E1-6DFD-A407-1234-68961C95CA4E}"/>
              </a:ext>
            </a:extLst>
          </p:cNvPr>
          <p:cNvPicPr>
            <a:picLocks noChangeAspect="1"/>
          </p:cNvPicPr>
          <p:nvPr/>
        </p:nvPicPr>
        <p:blipFill>
          <a:blip r:embed="rId4"/>
          <a:stretch>
            <a:fillRect/>
          </a:stretch>
        </p:blipFill>
        <p:spPr>
          <a:xfrm>
            <a:off x="5735205" y="5032433"/>
            <a:ext cx="876086" cy="725832"/>
          </a:xfrm>
          <a:prstGeom prst="rect">
            <a:avLst/>
          </a:prstGeom>
          <a:noFill/>
          <a:ln cap="flat">
            <a:noFill/>
          </a:ln>
        </p:spPr>
      </p:pic>
      <p:sp>
        <p:nvSpPr>
          <p:cNvPr id="55" name="Rectángulo 34">
            <a:extLst>
              <a:ext uri="{FF2B5EF4-FFF2-40B4-BE49-F238E27FC236}">
                <a16:creationId xmlns:a16="http://schemas.microsoft.com/office/drawing/2014/main" id="{FDEA8B53-B2BA-F754-01EA-A1135E18CB9F}"/>
              </a:ext>
            </a:extLst>
          </p:cNvPr>
          <p:cNvSpPr/>
          <p:nvPr/>
        </p:nvSpPr>
        <p:spPr>
          <a:xfrm flipV="1">
            <a:off x="4765008" y="4460238"/>
            <a:ext cx="1641101" cy="74258"/>
          </a:xfrm>
          <a:prstGeom prst="rect">
            <a:avLst/>
          </a:prstGeom>
          <a:solidFill>
            <a:srgbClr val="8FAADC"/>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sp>
        <p:nvSpPr>
          <p:cNvPr id="56" name="Rectángulo 40">
            <a:extLst>
              <a:ext uri="{FF2B5EF4-FFF2-40B4-BE49-F238E27FC236}">
                <a16:creationId xmlns:a16="http://schemas.microsoft.com/office/drawing/2014/main" id="{17CBDB87-1FC2-C39E-B866-C0A1D8BA164A}"/>
              </a:ext>
            </a:extLst>
          </p:cNvPr>
          <p:cNvSpPr/>
          <p:nvPr/>
        </p:nvSpPr>
        <p:spPr>
          <a:xfrm flipV="1">
            <a:off x="4765008" y="4683553"/>
            <a:ext cx="1641101" cy="89739"/>
          </a:xfrm>
          <a:prstGeom prst="rect">
            <a:avLst/>
          </a:prstGeom>
          <a:solidFill>
            <a:srgbClr val="FFD966"/>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cxnSp>
        <p:nvCxnSpPr>
          <p:cNvPr id="59" name="Conector recto 6">
            <a:extLst>
              <a:ext uri="{FF2B5EF4-FFF2-40B4-BE49-F238E27FC236}">
                <a16:creationId xmlns:a16="http://schemas.microsoft.com/office/drawing/2014/main" id="{FED0CE65-C23B-3C23-3CC8-0BC79FB8C0A6}"/>
              </a:ext>
            </a:extLst>
          </p:cNvPr>
          <p:cNvCxnSpPr/>
          <p:nvPr/>
        </p:nvCxnSpPr>
        <p:spPr>
          <a:xfrm flipV="1">
            <a:off x="5313566" y="4534497"/>
            <a:ext cx="0" cy="590135"/>
          </a:xfrm>
          <a:prstGeom prst="straightConnector1">
            <a:avLst/>
          </a:prstGeom>
          <a:noFill/>
          <a:ln w="6345" cap="flat">
            <a:solidFill>
              <a:srgbClr val="4472C4"/>
            </a:solidFill>
            <a:prstDash val="solid"/>
            <a:miter/>
          </a:ln>
        </p:spPr>
      </p:cxnSp>
      <p:cxnSp>
        <p:nvCxnSpPr>
          <p:cNvPr id="60" name="Conector recto 6">
            <a:extLst>
              <a:ext uri="{FF2B5EF4-FFF2-40B4-BE49-F238E27FC236}">
                <a16:creationId xmlns:a16="http://schemas.microsoft.com/office/drawing/2014/main" id="{ECD0E7C7-9098-DE9F-EEC0-41502E14E8F5}"/>
              </a:ext>
            </a:extLst>
          </p:cNvPr>
          <p:cNvCxnSpPr/>
          <p:nvPr/>
        </p:nvCxnSpPr>
        <p:spPr>
          <a:xfrm flipH="1" flipV="1">
            <a:off x="6185399" y="4547502"/>
            <a:ext cx="2661" cy="707755"/>
          </a:xfrm>
          <a:prstGeom prst="straightConnector1">
            <a:avLst/>
          </a:prstGeom>
          <a:noFill/>
          <a:ln w="6345" cap="flat">
            <a:solidFill>
              <a:srgbClr val="4472C4"/>
            </a:solidFill>
            <a:prstDash val="solid"/>
            <a:miter/>
          </a:ln>
        </p:spPr>
      </p:cxnSp>
      <p:sp>
        <p:nvSpPr>
          <p:cNvPr id="61" name="Rectángulo 34">
            <a:extLst>
              <a:ext uri="{FF2B5EF4-FFF2-40B4-BE49-F238E27FC236}">
                <a16:creationId xmlns:a16="http://schemas.microsoft.com/office/drawing/2014/main" id="{251395A3-ED91-999E-0878-7F909CA334AE}"/>
              </a:ext>
            </a:extLst>
          </p:cNvPr>
          <p:cNvSpPr/>
          <p:nvPr/>
        </p:nvSpPr>
        <p:spPr>
          <a:xfrm flipV="1">
            <a:off x="4765008" y="4572426"/>
            <a:ext cx="1641101" cy="74258"/>
          </a:xfrm>
          <a:prstGeom prst="rect">
            <a:avLst/>
          </a:prstGeom>
          <a:solidFill>
            <a:srgbClr val="FFE699"/>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sp>
        <p:nvSpPr>
          <p:cNvPr id="62" name="CuadroTexto 26">
            <a:extLst>
              <a:ext uri="{FF2B5EF4-FFF2-40B4-BE49-F238E27FC236}">
                <a16:creationId xmlns:a16="http://schemas.microsoft.com/office/drawing/2014/main" id="{A8A6D010-E73A-F926-D70D-5F47124002F7}"/>
              </a:ext>
            </a:extLst>
          </p:cNvPr>
          <p:cNvSpPr txBox="1"/>
          <p:nvPr/>
        </p:nvSpPr>
        <p:spPr>
          <a:xfrm>
            <a:off x="4761924" y="3060368"/>
            <a:ext cx="1002356" cy="36933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i="0" u="none" strike="noStrike" kern="0" cap="none" spc="0" baseline="0" dirty="0">
                <a:uFillTx/>
              </a:rPr>
              <a:t>Sensor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i="0" u="none" strike="noStrike" kern="0" cap="none" spc="0" baseline="0" dirty="0">
                <a:uFillTx/>
              </a:rPr>
              <a:t>IC3000  #2</a:t>
            </a:r>
          </a:p>
        </p:txBody>
      </p:sp>
      <p:cxnSp>
        <p:nvCxnSpPr>
          <p:cNvPr id="64" name="Conector recto 6">
            <a:extLst>
              <a:ext uri="{FF2B5EF4-FFF2-40B4-BE49-F238E27FC236}">
                <a16:creationId xmlns:a16="http://schemas.microsoft.com/office/drawing/2014/main" id="{52BF6A88-9092-315C-FD8A-E0AD40878EC4}"/>
              </a:ext>
            </a:extLst>
          </p:cNvPr>
          <p:cNvCxnSpPr/>
          <p:nvPr/>
        </p:nvCxnSpPr>
        <p:spPr>
          <a:xfrm flipV="1">
            <a:off x="3530595" y="2926793"/>
            <a:ext cx="0" cy="369518"/>
          </a:xfrm>
          <a:prstGeom prst="straightConnector1">
            <a:avLst/>
          </a:prstGeom>
          <a:noFill/>
          <a:ln w="6345" cap="flat">
            <a:solidFill>
              <a:srgbClr val="4472C4"/>
            </a:solidFill>
            <a:prstDash val="solid"/>
            <a:miter/>
          </a:ln>
        </p:spPr>
      </p:cxnSp>
      <p:pic>
        <p:nvPicPr>
          <p:cNvPr id="65" name="Imagen 222">
            <a:extLst>
              <a:ext uri="{FF2B5EF4-FFF2-40B4-BE49-F238E27FC236}">
                <a16:creationId xmlns:a16="http://schemas.microsoft.com/office/drawing/2014/main" id="{E3785B79-2B87-06B2-58F5-B067ED54F1BB}"/>
              </a:ext>
            </a:extLst>
          </p:cNvPr>
          <p:cNvPicPr>
            <a:picLocks noChangeAspect="1"/>
          </p:cNvPicPr>
          <p:nvPr/>
        </p:nvPicPr>
        <p:blipFill>
          <a:blip r:embed="rId3"/>
          <a:stretch>
            <a:fillRect/>
          </a:stretch>
        </p:blipFill>
        <p:spPr>
          <a:xfrm>
            <a:off x="1226558" y="1898000"/>
            <a:ext cx="645567" cy="645567"/>
          </a:xfrm>
          <a:prstGeom prst="rect">
            <a:avLst/>
          </a:prstGeom>
          <a:noFill/>
          <a:ln cap="flat">
            <a:noFill/>
          </a:ln>
        </p:spPr>
      </p:pic>
      <p:cxnSp>
        <p:nvCxnSpPr>
          <p:cNvPr id="68" name="Conector recto 6">
            <a:extLst>
              <a:ext uri="{FF2B5EF4-FFF2-40B4-BE49-F238E27FC236}">
                <a16:creationId xmlns:a16="http://schemas.microsoft.com/office/drawing/2014/main" id="{5B284980-1E0B-3841-4020-DC9474C61EA4}"/>
              </a:ext>
            </a:extLst>
          </p:cNvPr>
          <p:cNvCxnSpPr/>
          <p:nvPr/>
        </p:nvCxnSpPr>
        <p:spPr>
          <a:xfrm flipV="1">
            <a:off x="7361205" y="2412023"/>
            <a:ext cx="6941" cy="341656"/>
          </a:xfrm>
          <a:prstGeom prst="straightConnector1">
            <a:avLst/>
          </a:prstGeom>
          <a:noFill/>
          <a:ln w="6345" cap="flat">
            <a:solidFill>
              <a:srgbClr val="4472C4"/>
            </a:solidFill>
            <a:prstDash val="solid"/>
            <a:miter/>
          </a:ln>
        </p:spPr>
      </p:cxnSp>
      <p:sp>
        <p:nvSpPr>
          <p:cNvPr id="71" name="Rectangle 62">
            <a:extLst>
              <a:ext uri="{FF2B5EF4-FFF2-40B4-BE49-F238E27FC236}">
                <a16:creationId xmlns:a16="http://schemas.microsoft.com/office/drawing/2014/main" id="{55A156AC-1E11-9584-E2C1-FF316A9AD816}"/>
              </a:ext>
            </a:extLst>
          </p:cNvPr>
          <p:cNvSpPr/>
          <p:nvPr/>
        </p:nvSpPr>
        <p:spPr>
          <a:xfrm>
            <a:off x="8224026" y="4154076"/>
            <a:ext cx="3265995" cy="1888672"/>
          </a:xfrm>
          <a:prstGeom prst="rect">
            <a:avLst/>
          </a:prstGeom>
          <a:solidFill>
            <a:srgbClr val="DAE3F3"/>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900" b="0" i="0" u="none" strike="noStrike" kern="1200" cap="none" spc="0" baseline="0">
              <a:solidFill>
                <a:srgbClr val="FFFFFF"/>
              </a:solidFill>
              <a:uFillTx/>
              <a:latin typeface="Calibri"/>
            </a:endParaRPr>
          </a:p>
        </p:txBody>
      </p:sp>
      <p:sp>
        <p:nvSpPr>
          <p:cNvPr id="72" name="Rectangle 63">
            <a:extLst>
              <a:ext uri="{FF2B5EF4-FFF2-40B4-BE49-F238E27FC236}">
                <a16:creationId xmlns:a16="http://schemas.microsoft.com/office/drawing/2014/main" id="{1EB2E1DC-F2E7-062F-2704-8147354DFB09}"/>
              </a:ext>
            </a:extLst>
          </p:cNvPr>
          <p:cNvSpPr/>
          <p:nvPr/>
        </p:nvSpPr>
        <p:spPr>
          <a:xfrm>
            <a:off x="8300883" y="4739821"/>
            <a:ext cx="1636258" cy="265779"/>
          </a:xfrm>
          <a:prstGeom prst="rect">
            <a:avLst/>
          </a:prstGeom>
          <a:solidFill>
            <a:srgbClr val="FFFFFF"/>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1" i="0" u="none" strike="noStrike" kern="1200" cap="none" spc="0" baseline="0" dirty="0">
                <a:solidFill>
                  <a:srgbClr val="000000"/>
                </a:solidFill>
                <a:uFillTx/>
                <a:latin typeface="Calibri"/>
              </a:rPr>
              <a:t>K8s Master VM</a:t>
            </a:r>
          </a:p>
        </p:txBody>
      </p:sp>
      <p:sp>
        <p:nvSpPr>
          <p:cNvPr id="73" name="TextBox 64">
            <a:extLst>
              <a:ext uri="{FF2B5EF4-FFF2-40B4-BE49-F238E27FC236}">
                <a16:creationId xmlns:a16="http://schemas.microsoft.com/office/drawing/2014/main" id="{86638341-9F41-9466-EA33-56E13120DE87}"/>
              </a:ext>
            </a:extLst>
          </p:cNvPr>
          <p:cNvSpPr txBox="1"/>
          <p:nvPr/>
        </p:nvSpPr>
        <p:spPr>
          <a:xfrm>
            <a:off x="8221794" y="4480574"/>
            <a:ext cx="2105540" cy="24622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1" i="0" u="none" strike="noStrike" kern="1200" cap="none" spc="0" baseline="0" dirty="0">
                <a:uFillTx/>
                <a:latin typeface="Calibri"/>
              </a:rPr>
              <a:t>Pledger Kubernetes @i2CAT</a:t>
            </a:r>
          </a:p>
        </p:txBody>
      </p:sp>
      <p:sp>
        <p:nvSpPr>
          <p:cNvPr id="74" name="Rectangle 71">
            <a:extLst>
              <a:ext uri="{FF2B5EF4-FFF2-40B4-BE49-F238E27FC236}">
                <a16:creationId xmlns:a16="http://schemas.microsoft.com/office/drawing/2014/main" id="{9A9FFEC3-FAFA-C01D-7D5A-C704E67A774F}"/>
              </a:ext>
            </a:extLst>
          </p:cNvPr>
          <p:cNvSpPr/>
          <p:nvPr/>
        </p:nvSpPr>
        <p:spPr>
          <a:xfrm>
            <a:off x="8307713" y="5028959"/>
            <a:ext cx="1636259" cy="265779"/>
          </a:xfrm>
          <a:prstGeom prst="rect">
            <a:avLst/>
          </a:prstGeom>
          <a:solidFill>
            <a:srgbClr val="FFFFFF"/>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1" i="0" u="none" strike="noStrike" kern="1200" cap="none" spc="0" baseline="0" dirty="0">
                <a:solidFill>
                  <a:srgbClr val="000000"/>
                </a:solidFill>
                <a:uFillTx/>
                <a:latin typeface="Calibri"/>
              </a:rPr>
              <a:t>K8s Worker#1</a:t>
            </a:r>
          </a:p>
        </p:txBody>
      </p:sp>
      <p:sp>
        <p:nvSpPr>
          <p:cNvPr id="75" name="Rectangle 76">
            <a:extLst>
              <a:ext uri="{FF2B5EF4-FFF2-40B4-BE49-F238E27FC236}">
                <a16:creationId xmlns:a16="http://schemas.microsoft.com/office/drawing/2014/main" id="{A466259E-B933-2597-A964-E363AE44DCE6}"/>
              </a:ext>
            </a:extLst>
          </p:cNvPr>
          <p:cNvSpPr/>
          <p:nvPr/>
        </p:nvSpPr>
        <p:spPr>
          <a:xfrm>
            <a:off x="8295971" y="5336199"/>
            <a:ext cx="1648002" cy="265779"/>
          </a:xfrm>
          <a:prstGeom prst="rect">
            <a:avLst/>
          </a:prstGeom>
          <a:solidFill>
            <a:srgbClr val="FFFFFF"/>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1" i="0" u="none" strike="noStrike" kern="1200" cap="none" spc="0" baseline="0" dirty="0">
                <a:solidFill>
                  <a:srgbClr val="000000"/>
                </a:solidFill>
                <a:uFillTx/>
                <a:latin typeface="Calibri"/>
              </a:rPr>
              <a:t>K8s Worker#2</a:t>
            </a:r>
          </a:p>
        </p:txBody>
      </p:sp>
      <p:sp>
        <p:nvSpPr>
          <p:cNvPr id="76" name="Rectangle 78">
            <a:extLst>
              <a:ext uri="{FF2B5EF4-FFF2-40B4-BE49-F238E27FC236}">
                <a16:creationId xmlns:a16="http://schemas.microsoft.com/office/drawing/2014/main" id="{4B3C378B-BF0A-73EE-FCC0-C01602C6AC96}"/>
              </a:ext>
            </a:extLst>
          </p:cNvPr>
          <p:cNvSpPr/>
          <p:nvPr/>
        </p:nvSpPr>
        <p:spPr>
          <a:xfrm>
            <a:off x="8299111" y="5657743"/>
            <a:ext cx="1644861" cy="265779"/>
          </a:xfrm>
          <a:prstGeom prst="rect">
            <a:avLst/>
          </a:prstGeom>
          <a:solidFill>
            <a:srgbClr val="FFFFFF"/>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1" i="0" u="none" strike="noStrike" kern="1200" cap="none" spc="0" baseline="0" dirty="0">
                <a:solidFill>
                  <a:srgbClr val="000000"/>
                </a:solidFill>
                <a:uFillTx/>
                <a:latin typeface="Calibri"/>
              </a:rPr>
              <a:t>K8s Worker#3</a:t>
            </a:r>
          </a:p>
        </p:txBody>
      </p:sp>
      <p:sp>
        <p:nvSpPr>
          <p:cNvPr id="77" name="TextBox 54">
            <a:extLst>
              <a:ext uri="{FF2B5EF4-FFF2-40B4-BE49-F238E27FC236}">
                <a16:creationId xmlns:a16="http://schemas.microsoft.com/office/drawing/2014/main" id="{96E1E1E5-B5A5-E6FB-1B85-BEDD7DAE7524}"/>
              </a:ext>
            </a:extLst>
          </p:cNvPr>
          <p:cNvSpPr txBox="1"/>
          <p:nvPr/>
        </p:nvSpPr>
        <p:spPr>
          <a:xfrm>
            <a:off x="9163233" y="3310969"/>
            <a:ext cx="1164101" cy="36933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1" i="0" u="none" strike="noStrike" kern="1200" cap="none" spc="0" baseline="0" dirty="0">
                <a:uFillTx/>
                <a:latin typeface="Calibri"/>
              </a:rPr>
              <a:t>Pledger Edge Server</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900" i="0" u="none" strike="noStrike" kern="1200" cap="none" spc="0" baseline="0" dirty="0">
              <a:uFillTx/>
              <a:latin typeface="Calibri"/>
            </a:endParaRPr>
          </a:p>
        </p:txBody>
      </p:sp>
      <p:cxnSp>
        <p:nvCxnSpPr>
          <p:cNvPr id="80" name="Conector recto 6">
            <a:extLst>
              <a:ext uri="{FF2B5EF4-FFF2-40B4-BE49-F238E27FC236}">
                <a16:creationId xmlns:a16="http://schemas.microsoft.com/office/drawing/2014/main" id="{9555D29B-07C3-F35E-EE53-06BFB51668F3}"/>
              </a:ext>
            </a:extLst>
          </p:cNvPr>
          <p:cNvCxnSpPr>
            <a:cxnSpLocks/>
          </p:cNvCxnSpPr>
          <p:nvPr/>
        </p:nvCxnSpPr>
        <p:spPr>
          <a:xfrm flipH="1" flipV="1">
            <a:off x="3514059" y="3290799"/>
            <a:ext cx="1366" cy="3260945"/>
          </a:xfrm>
          <a:prstGeom prst="straightConnector1">
            <a:avLst/>
          </a:prstGeom>
          <a:noFill/>
          <a:ln w="6345" cap="flat">
            <a:solidFill>
              <a:srgbClr val="4472C4"/>
            </a:solidFill>
            <a:prstDash val="solid"/>
            <a:miter/>
          </a:ln>
        </p:spPr>
      </p:cxnSp>
      <p:cxnSp>
        <p:nvCxnSpPr>
          <p:cNvPr id="81" name="Conector recto 6">
            <a:extLst>
              <a:ext uri="{FF2B5EF4-FFF2-40B4-BE49-F238E27FC236}">
                <a16:creationId xmlns:a16="http://schemas.microsoft.com/office/drawing/2014/main" id="{F52FA43A-7CDC-3B34-AB50-3883B003A902}"/>
              </a:ext>
            </a:extLst>
          </p:cNvPr>
          <p:cNvCxnSpPr>
            <a:cxnSpLocks/>
          </p:cNvCxnSpPr>
          <p:nvPr/>
        </p:nvCxnSpPr>
        <p:spPr>
          <a:xfrm flipV="1">
            <a:off x="1527484" y="2485353"/>
            <a:ext cx="0" cy="267006"/>
          </a:xfrm>
          <a:prstGeom prst="straightConnector1">
            <a:avLst/>
          </a:prstGeom>
          <a:noFill/>
          <a:ln w="6345" cap="flat">
            <a:solidFill>
              <a:srgbClr val="4472C4"/>
            </a:solidFill>
            <a:prstDash val="solid"/>
            <a:miter/>
          </a:ln>
        </p:spPr>
      </p:cxnSp>
      <p:pic>
        <p:nvPicPr>
          <p:cNvPr id="84" name="Picture 83">
            <a:extLst>
              <a:ext uri="{FF2B5EF4-FFF2-40B4-BE49-F238E27FC236}">
                <a16:creationId xmlns:a16="http://schemas.microsoft.com/office/drawing/2014/main" id="{6348EB18-0F53-9B97-1001-AD946D7C7C3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2627" y="4169504"/>
            <a:ext cx="812854" cy="812851"/>
          </a:xfrm>
          <a:prstGeom prst="rect">
            <a:avLst/>
          </a:prstGeom>
          <a:noFill/>
          <a:effectLst>
            <a:outerShdw blurRad="50800" dist="38100" dir="2700000" algn="tl" rotWithShape="0">
              <a:prstClr val="black">
                <a:alpha val="40000"/>
              </a:prstClr>
            </a:outerShdw>
          </a:effectLst>
        </p:spPr>
      </p:pic>
      <p:sp>
        <p:nvSpPr>
          <p:cNvPr id="86" name="TextBox 85">
            <a:extLst>
              <a:ext uri="{FF2B5EF4-FFF2-40B4-BE49-F238E27FC236}">
                <a16:creationId xmlns:a16="http://schemas.microsoft.com/office/drawing/2014/main" id="{8965ADB7-32B7-630B-BAA2-730CEB298376}"/>
              </a:ext>
            </a:extLst>
          </p:cNvPr>
          <p:cNvSpPr txBox="1"/>
          <p:nvPr/>
        </p:nvSpPr>
        <p:spPr>
          <a:xfrm>
            <a:off x="159853" y="4783442"/>
            <a:ext cx="865228" cy="507831"/>
          </a:xfrm>
          <a:prstGeom prst="rect">
            <a:avLst/>
          </a:prstGeom>
          <a:noFill/>
        </p:spPr>
        <p:txBody>
          <a:bodyPr wrap="square">
            <a:spAutoFit/>
          </a:bodyPr>
          <a:lstStyle/>
          <a:p>
            <a:r>
              <a:rPr lang="en-US" sz="900" b="1" dirty="0"/>
              <a:t>Sensor</a:t>
            </a:r>
          </a:p>
          <a:p>
            <a:r>
              <a:rPr lang="en-US" sz="900" b="1" dirty="0"/>
              <a:t>IC-3000 #1</a:t>
            </a:r>
          </a:p>
          <a:p>
            <a:endParaRPr lang="en-US" sz="900" dirty="0"/>
          </a:p>
        </p:txBody>
      </p:sp>
      <p:pic>
        <p:nvPicPr>
          <p:cNvPr id="87" name="Picture 2" descr="Product Image">
            <a:extLst>
              <a:ext uri="{FF2B5EF4-FFF2-40B4-BE49-F238E27FC236}">
                <a16:creationId xmlns:a16="http://schemas.microsoft.com/office/drawing/2014/main" id="{CB92F264-B0DF-3E34-236C-41C45F41C80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8000" b="90000" l="9744" r="89744">
                        <a14:foregroundMark x1="47179" y1="10400" x2="47179" y2="10400"/>
                        <a14:foregroundMark x1="73333" y1="9200" x2="73333" y2="9200"/>
                        <a14:foregroundMark x1="81538" y1="10800" x2="81538" y2="10800"/>
                        <a14:foregroundMark x1="71795" y1="8000" x2="71795" y2="8000"/>
                      </a14:backgroundRemoval>
                    </a14:imgEffect>
                  </a14:imgLayer>
                </a14:imgProps>
              </a:ext>
              <a:ext uri="{28A0092B-C50C-407E-A947-70E740481C1C}">
                <a14:useLocalDpi xmlns:a14="http://schemas.microsoft.com/office/drawing/2010/main" val="0"/>
              </a:ext>
            </a:extLst>
          </a:blip>
          <a:srcRect/>
          <a:stretch>
            <a:fillRect/>
          </a:stretch>
        </p:blipFill>
        <p:spPr bwMode="auto">
          <a:xfrm>
            <a:off x="820994" y="5316372"/>
            <a:ext cx="615558" cy="789177"/>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9">
            <a:extLst>
              <a:ext uri="{FF2B5EF4-FFF2-40B4-BE49-F238E27FC236}">
                <a16:creationId xmlns:a16="http://schemas.microsoft.com/office/drawing/2014/main" id="{D0A675FB-CD61-1185-4F8F-2326426267D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58560" y="2966309"/>
            <a:ext cx="812854" cy="812851"/>
          </a:xfrm>
          <a:prstGeom prst="rect">
            <a:avLst/>
          </a:prstGeom>
          <a:noFill/>
          <a:effectLst>
            <a:outerShdw blurRad="50800" dist="38100" dir="2700000" algn="tl" rotWithShape="0">
              <a:prstClr val="black">
                <a:alpha val="40000"/>
              </a:prstClr>
            </a:outerShdw>
          </a:effectLst>
        </p:spPr>
      </p:pic>
      <p:pic>
        <p:nvPicPr>
          <p:cNvPr id="88" name="Picture 87">
            <a:extLst>
              <a:ext uri="{FF2B5EF4-FFF2-40B4-BE49-F238E27FC236}">
                <a16:creationId xmlns:a16="http://schemas.microsoft.com/office/drawing/2014/main" id="{DA620D70-FD24-977B-AD74-89970C9E275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058" b="91667" l="8051" r="92373">
                        <a14:foregroundMark x1="8051" y1="71377" x2="8051" y2="71377"/>
                        <a14:foregroundMark x1="36017" y1="91667" x2="36017" y2="91667"/>
                        <a14:foregroundMark x1="92373" y1="70290" x2="92373" y2="70290"/>
                        <a14:foregroundMark x1="11864" y1="45652" x2="11864" y2="45652"/>
                        <a14:foregroundMark x1="54237" y1="9058" x2="54237" y2="9058"/>
                        <a14:foregroundMark x1="11441" y1="27174" x2="11441" y2="27174"/>
                        <a14:foregroundMark x1="53814" y1="22464" x2="53814" y2="22464"/>
                        <a14:foregroundMark x1="55932" y1="28986" x2="55932" y2="28986"/>
                        <a14:foregroundMark x1="55932" y1="32609" x2="55932" y2="32609"/>
                        <a14:foregroundMark x1="55932" y1="35145" x2="55932" y2="35145"/>
                        <a14:foregroundMark x1="55932" y1="36232" x2="55932" y2="36232"/>
                        <a14:backgroundMark x1="14831" y1="88043" x2="14831" y2="88043"/>
                        <a14:backgroundMark x1="15254" y1="85870" x2="15254" y2="85870"/>
                        <a14:backgroundMark x1="16102" y1="91667" x2="16102" y2="91667"/>
                        <a14:backgroundMark x1="19492" y1="89130" x2="19492" y2="89130"/>
                      </a14:backgroundRemoval>
                    </a14:imgEffect>
                  </a14:imgLayer>
                </a14:imgProps>
              </a:ext>
            </a:extLst>
          </a:blip>
          <a:stretch>
            <a:fillRect/>
          </a:stretch>
        </p:blipFill>
        <p:spPr>
          <a:xfrm>
            <a:off x="1665570" y="4805634"/>
            <a:ext cx="796395" cy="931377"/>
          </a:xfrm>
          <a:prstGeom prst="rect">
            <a:avLst/>
          </a:prstGeom>
        </p:spPr>
      </p:pic>
      <p:sp>
        <p:nvSpPr>
          <p:cNvPr id="98" name="CuadroTexto 26">
            <a:extLst>
              <a:ext uri="{FF2B5EF4-FFF2-40B4-BE49-F238E27FC236}">
                <a16:creationId xmlns:a16="http://schemas.microsoft.com/office/drawing/2014/main" id="{175FEA96-4D1E-112A-E7B1-DF6CCCBF43C1}"/>
              </a:ext>
            </a:extLst>
          </p:cNvPr>
          <p:cNvSpPr txBox="1"/>
          <p:nvPr/>
        </p:nvSpPr>
        <p:spPr>
          <a:xfrm>
            <a:off x="3706220" y="5982319"/>
            <a:ext cx="943212" cy="50783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i="0" u="none" strike="noStrike" kern="0" cap="none" spc="0" baseline="0" dirty="0">
                <a:uFillTx/>
              </a:rPr>
              <a:t>Switch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i="0" u="none" strike="noStrike" kern="0" cap="none" spc="0" baseline="0" dirty="0">
                <a:uFillTx/>
              </a:rPr>
              <a:t>IE3200 #2</a:t>
            </a:r>
          </a:p>
          <a:p>
            <a:pPr algn="ctr">
              <a:defRPr sz="1800" b="0" i="0" u="none" strike="noStrike" kern="0" cap="none" spc="0" baseline="0">
                <a:solidFill>
                  <a:srgbClr val="000000"/>
                </a:solidFill>
                <a:uFillTx/>
              </a:defRPr>
            </a:pPr>
            <a:endParaRPr lang="en-US" sz="900" i="0" dirty="0">
              <a:effectLst/>
            </a:endParaRPr>
          </a:p>
        </p:txBody>
      </p:sp>
      <p:pic>
        <p:nvPicPr>
          <p:cNvPr id="99" name="Picture 2" descr="Product Image">
            <a:extLst>
              <a:ext uri="{FF2B5EF4-FFF2-40B4-BE49-F238E27FC236}">
                <a16:creationId xmlns:a16="http://schemas.microsoft.com/office/drawing/2014/main" id="{CFB7B947-7AAC-25DB-EA88-F14F7D0F820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8000" b="90000" l="9744" r="89744">
                        <a14:foregroundMark x1="47179" y1="10400" x2="47179" y2="10400"/>
                        <a14:foregroundMark x1="73333" y1="9200" x2="73333" y2="9200"/>
                        <a14:foregroundMark x1="81538" y1="10800" x2="81538" y2="10800"/>
                        <a14:foregroundMark x1="71795" y1="8000" x2="71795" y2="8000"/>
                      </a14:backgroundRemoval>
                    </a14:imgEffect>
                  </a14:imgLayer>
                </a14:imgProps>
              </a:ext>
              <a:ext uri="{28A0092B-C50C-407E-A947-70E740481C1C}">
                <a14:useLocalDpi xmlns:a14="http://schemas.microsoft.com/office/drawing/2010/main" val="0"/>
              </a:ext>
            </a:extLst>
          </a:blip>
          <a:srcRect/>
          <a:stretch>
            <a:fillRect/>
          </a:stretch>
        </p:blipFill>
        <p:spPr bwMode="auto">
          <a:xfrm>
            <a:off x="4204759" y="5287631"/>
            <a:ext cx="615558" cy="789177"/>
          </a:xfrm>
          <a:prstGeom prst="rect">
            <a:avLst/>
          </a:prstGeom>
          <a:noFill/>
          <a:extLst>
            <a:ext uri="{909E8E84-426E-40DD-AFC4-6F175D3DCCD1}">
              <a14:hiddenFill xmlns:a14="http://schemas.microsoft.com/office/drawing/2010/main">
                <a:solidFill>
                  <a:srgbClr val="FFFFFF"/>
                </a:solidFill>
              </a14:hiddenFill>
            </a:ext>
          </a:extLst>
        </p:spPr>
      </p:pic>
      <p:sp>
        <p:nvSpPr>
          <p:cNvPr id="105" name="CuadroTexto 26">
            <a:extLst>
              <a:ext uri="{FF2B5EF4-FFF2-40B4-BE49-F238E27FC236}">
                <a16:creationId xmlns:a16="http://schemas.microsoft.com/office/drawing/2014/main" id="{7DA11B9F-5BBD-D516-8048-4A7D1BF1E65F}"/>
              </a:ext>
            </a:extLst>
          </p:cNvPr>
          <p:cNvSpPr txBox="1"/>
          <p:nvPr/>
        </p:nvSpPr>
        <p:spPr>
          <a:xfrm>
            <a:off x="5186787" y="5924340"/>
            <a:ext cx="566181" cy="50783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i="0" u="none" strike="noStrike" kern="0" cap="none" spc="0" baseline="0" dirty="0">
                <a:uFillTx/>
              </a:rPr>
              <a:t>RSU #2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i="0" u="none" strike="noStrike" kern="0" cap="none" spc="0" baseline="0" dirty="0">
                <a:uFillTx/>
              </a:rPr>
              <a:t>802.11p</a:t>
            </a:r>
          </a:p>
          <a:p>
            <a:pPr>
              <a:defRPr sz="1800" b="0" i="0" u="none" strike="noStrike" kern="0" cap="none" spc="0" baseline="0">
                <a:solidFill>
                  <a:srgbClr val="000000"/>
                </a:solidFill>
                <a:uFillTx/>
              </a:defRPr>
            </a:pPr>
            <a:endParaRPr lang="en-US" sz="900" dirty="0"/>
          </a:p>
        </p:txBody>
      </p:sp>
      <p:pic>
        <p:nvPicPr>
          <p:cNvPr id="106" name="Picture 105">
            <a:extLst>
              <a:ext uri="{FF2B5EF4-FFF2-40B4-BE49-F238E27FC236}">
                <a16:creationId xmlns:a16="http://schemas.microsoft.com/office/drawing/2014/main" id="{109DCB51-9C37-D90B-96BD-9EAFCB3C8E5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058" b="91667" l="8051" r="92373">
                        <a14:foregroundMark x1="8051" y1="71377" x2="8051" y2="71377"/>
                        <a14:foregroundMark x1="36017" y1="91667" x2="36017" y2="91667"/>
                        <a14:foregroundMark x1="92373" y1="70290" x2="92373" y2="70290"/>
                        <a14:foregroundMark x1="11864" y1="45652" x2="11864" y2="45652"/>
                        <a14:foregroundMark x1="54237" y1="9058" x2="54237" y2="9058"/>
                        <a14:foregroundMark x1="11441" y1="27174" x2="11441" y2="27174"/>
                        <a14:foregroundMark x1="53814" y1="22464" x2="53814" y2="22464"/>
                        <a14:foregroundMark x1="55932" y1="28986" x2="55932" y2="28986"/>
                        <a14:foregroundMark x1="55932" y1="32609" x2="55932" y2="32609"/>
                        <a14:foregroundMark x1="55932" y1="35145" x2="55932" y2="35145"/>
                        <a14:foregroundMark x1="55932" y1="36232" x2="55932" y2="36232"/>
                        <a14:backgroundMark x1="14831" y1="88043" x2="14831" y2="88043"/>
                        <a14:backgroundMark x1="15254" y1="85870" x2="15254" y2="85870"/>
                        <a14:backgroundMark x1="16102" y1="91667" x2="16102" y2="91667"/>
                        <a14:backgroundMark x1="19492" y1="89130" x2="19492" y2="89130"/>
                      </a14:backgroundRemoval>
                    </a14:imgEffect>
                  </a14:imgLayer>
                </a14:imgProps>
              </a:ext>
            </a:extLst>
          </a:blip>
          <a:stretch>
            <a:fillRect/>
          </a:stretch>
        </p:blipFill>
        <p:spPr>
          <a:xfrm>
            <a:off x="4973254" y="4758637"/>
            <a:ext cx="796395" cy="931377"/>
          </a:xfrm>
          <a:prstGeom prst="rect">
            <a:avLst/>
          </a:prstGeom>
        </p:spPr>
      </p:pic>
      <p:sp>
        <p:nvSpPr>
          <p:cNvPr id="109" name="CuadroTexto 26">
            <a:extLst>
              <a:ext uri="{FF2B5EF4-FFF2-40B4-BE49-F238E27FC236}">
                <a16:creationId xmlns:a16="http://schemas.microsoft.com/office/drawing/2014/main" id="{BF63DF29-9348-39DA-C4DA-3D2A758F01DF}"/>
              </a:ext>
            </a:extLst>
          </p:cNvPr>
          <p:cNvSpPr txBox="1"/>
          <p:nvPr/>
        </p:nvSpPr>
        <p:spPr>
          <a:xfrm>
            <a:off x="6002506" y="5923521"/>
            <a:ext cx="739305" cy="50783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i="0" u="none" strike="noStrike" kern="0" cap="none" spc="0" baseline="0" dirty="0">
                <a:uFillTx/>
              </a:rPr>
              <a:t>Computing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i="0" u="none" strike="noStrike" kern="0" cap="none" spc="0" baseline="0" dirty="0">
                <a:uFillTx/>
              </a:rPr>
              <a:t>ODROID #2</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900" b="0" i="0" u="none" strike="noStrike" kern="1200" cap="none" spc="0" baseline="0" dirty="0">
              <a:uFillTx/>
            </a:endParaRPr>
          </a:p>
        </p:txBody>
      </p:sp>
      <p:sp>
        <p:nvSpPr>
          <p:cNvPr id="112" name="CuadroTexto 26">
            <a:extLst>
              <a:ext uri="{FF2B5EF4-FFF2-40B4-BE49-F238E27FC236}">
                <a16:creationId xmlns:a16="http://schemas.microsoft.com/office/drawing/2014/main" id="{08497664-1AA3-620A-333B-F4B3388542C1}"/>
              </a:ext>
            </a:extLst>
          </p:cNvPr>
          <p:cNvSpPr txBox="1"/>
          <p:nvPr/>
        </p:nvSpPr>
        <p:spPr>
          <a:xfrm>
            <a:off x="316905" y="1696284"/>
            <a:ext cx="904415"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000" b="1" i="0" u="none" strike="noStrike" kern="1200" cap="none" spc="0" baseline="0" dirty="0">
                <a:solidFill>
                  <a:srgbClr val="000000"/>
                </a:solidFill>
                <a:uFillTx/>
                <a:latin typeface="Calibri" panose="020F0502020204030204" pitchFamily="34" charset="0"/>
                <a:ea typeface="Calibri" panose="020F0502020204030204" pitchFamily="34" charset="0"/>
                <a:cs typeface="Calibri" panose="020F0502020204030204" pitchFamily="34" charset="0"/>
              </a:rPr>
              <a:t>UPC - Ubuntu</a:t>
            </a:r>
          </a:p>
        </p:txBody>
      </p:sp>
      <p:sp>
        <p:nvSpPr>
          <p:cNvPr id="113" name="CuadroTexto 26">
            <a:extLst>
              <a:ext uri="{FF2B5EF4-FFF2-40B4-BE49-F238E27FC236}">
                <a16:creationId xmlns:a16="http://schemas.microsoft.com/office/drawing/2014/main" id="{7EB78C33-D9F9-8AD2-B08D-94B5A65CAECC}"/>
              </a:ext>
            </a:extLst>
          </p:cNvPr>
          <p:cNvSpPr txBox="1"/>
          <p:nvPr/>
        </p:nvSpPr>
        <p:spPr>
          <a:xfrm>
            <a:off x="3027141" y="1305432"/>
            <a:ext cx="888898" cy="307777"/>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400" b="1" i="0" u="none" strike="noStrike" kern="1200" cap="none" spc="0" baseline="0" dirty="0">
                <a:solidFill>
                  <a:srgbClr val="000000"/>
                </a:solidFill>
                <a:uFillTx/>
                <a:latin typeface="Calibri"/>
              </a:rPr>
              <a:t>IRIS Tools</a:t>
            </a:r>
          </a:p>
        </p:txBody>
      </p:sp>
      <p:cxnSp>
        <p:nvCxnSpPr>
          <p:cNvPr id="115" name="Conector recto 6">
            <a:extLst>
              <a:ext uri="{FF2B5EF4-FFF2-40B4-BE49-F238E27FC236}">
                <a16:creationId xmlns:a16="http://schemas.microsoft.com/office/drawing/2014/main" id="{1C7889F2-C363-DB0F-C9E3-32FCEA831657}"/>
              </a:ext>
            </a:extLst>
          </p:cNvPr>
          <p:cNvCxnSpPr>
            <a:cxnSpLocks/>
          </p:cNvCxnSpPr>
          <p:nvPr/>
        </p:nvCxnSpPr>
        <p:spPr>
          <a:xfrm flipV="1">
            <a:off x="2370365" y="2503102"/>
            <a:ext cx="0" cy="355132"/>
          </a:xfrm>
          <a:prstGeom prst="straightConnector1">
            <a:avLst/>
          </a:prstGeom>
          <a:noFill/>
          <a:ln w="6345" cap="flat">
            <a:solidFill>
              <a:srgbClr val="4472C4"/>
            </a:solidFill>
            <a:prstDash val="solid"/>
            <a:miter/>
          </a:ln>
        </p:spPr>
      </p:cxnSp>
      <p:sp>
        <p:nvSpPr>
          <p:cNvPr id="116" name="CuadroTexto 26">
            <a:extLst>
              <a:ext uri="{FF2B5EF4-FFF2-40B4-BE49-F238E27FC236}">
                <a16:creationId xmlns:a16="http://schemas.microsoft.com/office/drawing/2014/main" id="{8B92B3AF-B6E0-414A-1009-B1D43971B1D8}"/>
              </a:ext>
            </a:extLst>
          </p:cNvPr>
          <p:cNvSpPr txBox="1"/>
          <p:nvPr/>
        </p:nvSpPr>
        <p:spPr>
          <a:xfrm>
            <a:off x="2850262" y="1524020"/>
            <a:ext cx="1149674" cy="369332"/>
          </a:xfrm>
          <a:prstGeom prst="rect">
            <a:avLst/>
          </a:prstGeom>
          <a:noFill/>
          <a:ln cap="flat">
            <a:noFill/>
          </a:ln>
        </p:spPr>
        <p:txBody>
          <a:bodyPr vert="horz" wrap="non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dirty="0">
                <a:solidFill>
                  <a:srgbClr val="000000"/>
                </a:solidFill>
                <a:latin typeface="Calibri"/>
              </a:rPr>
              <a:t>VDM – </a:t>
            </a:r>
            <a:r>
              <a:rPr lang="es-ES" sz="900" b="1" dirty="0" err="1">
                <a:solidFill>
                  <a:srgbClr val="000000"/>
                </a:solidFill>
                <a:highlight>
                  <a:srgbClr val="FFFF00"/>
                </a:highlight>
                <a:latin typeface="Calibri"/>
              </a:rPr>
              <a:t>NitghtWatch</a:t>
            </a:r>
            <a:endParaRPr lang="es-ES" sz="900" b="1" dirty="0">
              <a:solidFill>
                <a:srgbClr val="000000"/>
              </a:solidFill>
              <a:highlight>
                <a:srgbClr val="FFFF00"/>
              </a:highlight>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dirty="0">
                <a:solidFill>
                  <a:srgbClr val="000000"/>
                </a:solidFill>
                <a:highlight>
                  <a:srgbClr val="FFFF00"/>
                </a:highlight>
                <a:latin typeface="Calibri"/>
              </a:rPr>
              <a:t>ATIO</a:t>
            </a:r>
            <a:r>
              <a:rPr lang="es-ES" sz="900" b="1" dirty="0">
                <a:solidFill>
                  <a:srgbClr val="000000"/>
                </a:solidFill>
                <a:latin typeface="Calibri"/>
              </a:rPr>
              <a:t> – RRR - </a:t>
            </a:r>
            <a:r>
              <a:rPr lang="es-ES" sz="900" b="1" dirty="0">
                <a:solidFill>
                  <a:srgbClr val="000000"/>
                </a:solidFill>
                <a:highlight>
                  <a:srgbClr val="FFFF00"/>
                </a:highlight>
                <a:latin typeface="Calibri"/>
              </a:rPr>
              <a:t>EME</a:t>
            </a:r>
            <a:endParaRPr lang="es-ES" sz="900" b="1" i="0" u="none" strike="noStrike" kern="1200" cap="none" spc="0" baseline="0" dirty="0">
              <a:solidFill>
                <a:srgbClr val="000000"/>
              </a:solidFill>
              <a:highlight>
                <a:srgbClr val="FFFF00"/>
              </a:highlight>
              <a:uFillTx/>
              <a:latin typeface="Calibri"/>
            </a:endParaRPr>
          </a:p>
        </p:txBody>
      </p:sp>
      <p:pic>
        <p:nvPicPr>
          <p:cNvPr id="117" name="Picture 116">
            <a:extLst>
              <a:ext uri="{FF2B5EF4-FFF2-40B4-BE49-F238E27FC236}">
                <a16:creationId xmlns:a16="http://schemas.microsoft.com/office/drawing/2014/main" id="{C7D5403B-CF7B-D08D-AF9A-12B6C7FC0FED}"/>
              </a:ext>
            </a:extLst>
          </p:cNvPr>
          <p:cNvPicPr>
            <a:picLocks noChangeAspect="1"/>
          </p:cNvPicPr>
          <p:nvPr/>
        </p:nvPicPr>
        <p:blipFill>
          <a:blip r:embed="rId10"/>
          <a:stretch>
            <a:fillRect/>
          </a:stretch>
        </p:blipFill>
        <p:spPr>
          <a:xfrm>
            <a:off x="4792050" y="2171312"/>
            <a:ext cx="1849492" cy="279138"/>
          </a:xfrm>
          <a:prstGeom prst="rect">
            <a:avLst/>
          </a:prstGeom>
        </p:spPr>
      </p:pic>
      <p:pic>
        <p:nvPicPr>
          <p:cNvPr id="118" name="Picture 117">
            <a:extLst>
              <a:ext uri="{FF2B5EF4-FFF2-40B4-BE49-F238E27FC236}">
                <a16:creationId xmlns:a16="http://schemas.microsoft.com/office/drawing/2014/main" id="{B2FD9A04-37A4-E6E4-55BD-F399094CCD78}"/>
              </a:ext>
            </a:extLst>
          </p:cNvPr>
          <p:cNvPicPr>
            <a:picLocks noChangeAspect="1"/>
          </p:cNvPicPr>
          <p:nvPr/>
        </p:nvPicPr>
        <p:blipFill>
          <a:blip r:embed="rId10"/>
          <a:stretch>
            <a:fillRect/>
          </a:stretch>
        </p:blipFill>
        <p:spPr>
          <a:xfrm>
            <a:off x="6727897" y="2182545"/>
            <a:ext cx="1745416" cy="279138"/>
          </a:xfrm>
          <a:prstGeom prst="rect">
            <a:avLst/>
          </a:prstGeom>
        </p:spPr>
      </p:pic>
      <p:pic>
        <p:nvPicPr>
          <p:cNvPr id="119" name="Picture 118">
            <a:extLst>
              <a:ext uri="{FF2B5EF4-FFF2-40B4-BE49-F238E27FC236}">
                <a16:creationId xmlns:a16="http://schemas.microsoft.com/office/drawing/2014/main" id="{CFBFED3C-018F-83B9-1B82-F9EDB54AFEA5}"/>
              </a:ext>
            </a:extLst>
          </p:cNvPr>
          <p:cNvPicPr>
            <a:picLocks noChangeAspect="1"/>
          </p:cNvPicPr>
          <p:nvPr/>
        </p:nvPicPr>
        <p:blipFill>
          <a:blip r:embed="rId11"/>
          <a:stretch>
            <a:fillRect/>
          </a:stretch>
        </p:blipFill>
        <p:spPr>
          <a:xfrm>
            <a:off x="1601785" y="3191040"/>
            <a:ext cx="2024180" cy="263056"/>
          </a:xfrm>
          <a:prstGeom prst="rect">
            <a:avLst/>
          </a:prstGeom>
        </p:spPr>
      </p:pic>
      <p:sp>
        <p:nvSpPr>
          <p:cNvPr id="120" name="CuadroTexto 25">
            <a:extLst>
              <a:ext uri="{FF2B5EF4-FFF2-40B4-BE49-F238E27FC236}">
                <a16:creationId xmlns:a16="http://schemas.microsoft.com/office/drawing/2014/main" id="{BD5C9EF1-E65D-9A84-2A2F-28C6DE124392}"/>
              </a:ext>
            </a:extLst>
          </p:cNvPr>
          <p:cNvSpPr txBox="1"/>
          <p:nvPr/>
        </p:nvSpPr>
        <p:spPr>
          <a:xfrm>
            <a:off x="6181132" y="1775162"/>
            <a:ext cx="1804091" cy="246221"/>
          </a:xfrm>
          <a:prstGeom prst="rect">
            <a:avLst/>
          </a:prstGeom>
          <a:noFill/>
          <a:ln cap="flat">
            <a:noFill/>
          </a:ln>
        </p:spPr>
        <p:txBody>
          <a:bodyPr vert="horz" wrap="square" lIns="91440" tIns="45720" rIns="91440" bIns="45720" anchor="t" anchorCtr="1"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000" b="1" i="0" u="none" strike="noStrike" kern="0" cap="none" spc="0" baseline="0" dirty="0">
                <a:solidFill>
                  <a:srgbClr val="000000"/>
                </a:solidFill>
                <a:uFillTx/>
                <a:latin typeface="Calibri"/>
              </a:rPr>
              <a:t>Firewall 2</a:t>
            </a:r>
          </a:p>
        </p:txBody>
      </p:sp>
      <p:cxnSp>
        <p:nvCxnSpPr>
          <p:cNvPr id="132" name="Conector recto 6">
            <a:extLst>
              <a:ext uri="{FF2B5EF4-FFF2-40B4-BE49-F238E27FC236}">
                <a16:creationId xmlns:a16="http://schemas.microsoft.com/office/drawing/2014/main" id="{96ED251E-4F82-335D-97AC-B8A6A8EE68FE}"/>
              </a:ext>
            </a:extLst>
          </p:cNvPr>
          <p:cNvCxnSpPr>
            <a:cxnSpLocks/>
          </p:cNvCxnSpPr>
          <p:nvPr/>
        </p:nvCxnSpPr>
        <p:spPr>
          <a:xfrm>
            <a:off x="7928499" y="2903535"/>
            <a:ext cx="0" cy="624171"/>
          </a:xfrm>
          <a:prstGeom prst="straightConnector1">
            <a:avLst/>
          </a:prstGeom>
          <a:noFill/>
          <a:ln w="6345" cap="flat">
            <a:solidFill>
              <a:srgbClr val="4472C4"/>
            </a:solidFill>
            <a:prstDash val="solid"/>
            <a:miter/>
          </a:ln>
        </p:spPr>
      </p:cxnSp>
      <p:pic>
        <p:nvPicPr>
          <p:cNvPr id="136" name="Imagen 222">
            <a:extLst>
              <a:ext uri="{FF2B5EF4-FFF2-40B4-BE49-F238E27FC236}">
                <a16:creationId xmlns:a16="http://schemas.microsoft.com/office/drawing/2014/main" id="{21C12BBB-1EF5-B393-03E8-782CBF3CF876}"/>
              </a:ext>
            </a:extLst>
          </p:cNvPr>
          <p:cNvPicPr>
            <a:picLocks noChangeAspect="1"/>
          </p:cNvPicPr>
          <p:nvPr/>
        </p:nvPicPr>
        <p:blipFill>
          <a:blip r:embed="rId3"/>
          <a:stretch>
            <a:fillRect/>
          </a:stretch>
        </p:blipFill>
        <p:spPr>
          <a:xfrm>
            <a:off x="2025940" y="1919653"/>
            <a:ext cx="645567" cy="645567"/>
          </a:xfrm>
          <a:prstGeom prst="rect">
            <a:avLst/>
          </a:prstGeom>
          <a:noFill/>
          <a:ln cap="flat">
            <a:noFill/>
          </a:ln>
        </p:spPr>
      </p:pic>
      <p:cxnSp>
        <p:nvCxnSpPr>
          <p:cNvPr id="140" name="Conector recto 6">
            <a:extLst>
              <a:ext uri="{FF2B5EF4-FFF2-40B4-BE49-F238E27FC236}">
                <a16:creationId xmlns:a16="http://schemas.microsoft.com/office/drawing/2014/main" id="{8B97F713-C708-2DFE-70ED-8C6B2DA32274}"/>
              </a:ext>
            </a:extLst>
          </p:cNvPr>
          <p:cNvCxnSpPr>
            <a:cxnSpLocks/>
          </p:cNvCxnSpPr>
          <p:nvPr/>
        </p:nvCxnSpPr>
        <p:spPr>
          <a:xfrm flipV="1">
            <a:off x="3043692" y="2479173"/>
            <a:ext cx="0" cy="355132"/>
          </a:xfrm>
          <a:prstGeom prst="straightConnector1">
            <a:avLst/>
          </a:prstGeom>
          <a:noFill/>
          <a:ln w="6345" cap="flat">
            <a:solidFill>
              <a:srgbClr val="4472C4"/>
            </a:solidFill>
            <a:prstDash val="solid"/>
            <a:miter/>
          </a:ln>
        </p:spPr>
      </p:cxnSp>
      <p:sp>
        <p:nvSpPr>
          <p:cNvPr id="142" name="CuadroTexto 26">
            <a:extLst>
              <a:ext uri="{FF2B5EF4-FFF2-40B4-BE49-F238E27FC236}">
                <a16:creationId xmlns:a16="http://schemas.microsoft.com/office/drawing/2014/main" id="{32E2ECDB-4297-973D-284A-AF904548D11B}"/>
              </a:ext>
            </a:extLst>
          </p:cNvPr>
          <p:cNvSpPr txBox="1"/>
          <p:nvPr/>
        </p:nvSpPr>
        <p:spPr>
          <a:xfrm>
            <a:off x="1974289" y="1681780"/>
            <a:ext cx="761747"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000" b="1" dirty="0">
                <a:solidFill>
                  <a:srgbClr val="000000"/>
                </a:solidFill>
                <a:latin typeface="Calibri"/>
              </a:rPr>
              <a:t>Other </a:t>
            </a:r>
            <a:r>
              <a:rPr lang="es-ES" sz="1000" b="1" dirty="0" err="1">
                <a:solidFill>
                  <a:srgbClr val="000000"/>
                </a:solidFill>
                <a:latin typeface="Calibri"/>
              </a:rPr>
              <a:t>VMs</a:t>
            </a:r>
            <a:endParaRPr lang="es-ES" sz="1000" b="1" i="0" u="none" strike="noStrike" kern="1200" cap="none" spc="0" baseline="0" dirty="0">
              <a:solidFill>
                <a:srgbClr val="000000"/>
              </a:solidFill>
              <a:uFillTx/>
              <a:latin typeface="Calibri"/>
            </a:endParaRPr>
          </a:p>
        </p:txBody>
      </p:sp>
      <p:sp>
        <p:nvSpPr>
          <p:cNvPr id="143" name="Rectangle 142">
            <a:extLst>
              <a:ext uri="{FF2B5EF4-FFF2-40B4-BE49-F238E27FC236}">
                <a16:creationId xmlns:a16="http://schemas.microsoft.com/office/drawing/2014/main" id="{C41EC309-331D-E395-6B00-8FFA842C44F4}"/>
              </a:ext>
            </a:extLst>
          </p:cNvPr>
          <p:cNvSpPr/>
          <p:nvPr/>
        </p:nvSpPr>
        <p:spPr>
          <a:xfrm>
            <a:off x="259978" y="650635"/>
            <a:ext cx="4174879" cy="2076208"/>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CuadroTexto 26">
            <a:extLst>
              <a:ext uri="{FF2B5EF4-FFF2-40B4-BE49-F238E27FC236}">
                <a16:creationId xmlns:a16="http://schemas.microsoft.com/office/drawing/2014/main" id="{6AA65511-76AF-03AD-51D8-4232816A500D}"/>
              </a:ext>
            </a:extLst>
          </p:cNvPr>
          <p:cNvSpPr txBox="1"/>
          <p:nvPr/>
        </p:nvSpPr>
        <p:spPr>
          <a:xfrm>
            <a:off x="358574" y="737554"/>
            <a:ext cx="797013" cy="253916"/>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050" b="1" dirty="0">
                <a:solidFill>
                  <a:srgbClr val="000000"/>
                </a:solidFill>
                <a:latin typeface="Calibri"/>
              </a:rPr>
              <a:t>UCS Server</a:t>
            </a:r>
          </a:p>
        </p:txBody>
      </p:sp>
      <p:sp>
        <p:nvSpPr>
          <p:cNvPr id="146" name="Rectangle 145">
            <a:extLst>
              <a:ext uri="{FF2B5EF4-FFF2-40B4-BE49-F238E27FC236}">
                <a16:creationId xmlns:a16="http://schemas.microsoft.com/office/drawing/2014/main" id="{F3CAC367-F89A-B247-0378-EA69637FE629}"/>
              </a:ext>
            </a:extLst>
          </p:cNvPr>
          <p:cNvSpPr/>
          <p:nvPr/>
        </p:nvSpPr>
        <p:spPr>
          <a:xfrm>
            <a:off x="4603719" y="1308497"/>
            <a:ext cx="3945788" cy="1448409"/>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&lt;</a:t>
            </a:r>
            <a:endParaRPr lang="en-US" dirty="0"/>
          </a:p>
        </p:txBody>
      </p:sp>
      <p:grpSp>
        <p:nvGrpSpPr>
          <p:cNvPr id="161" name="Group 160">
            <a:extLst>
              <a:ext uri="{FF2B5EF4-FFF2-40B4-BE49-F238E27FC236}">
                <a16:creationId xmlns:a16="http://schemas.microsoft.com/office/drawing/2014/main" id="{0FDBA084-7E56-6E5F-CD9D-2F968E4550D1}"/>
              </a:ext>
            </a:extLst>
          </p:cNvPr>
          <p:cNvGrpSpPr/>
          <p:nvPr/>
        </p:nvGrpSpPr>
        <p:grpSpPr>
          <a:xfrm>
            <a:off x="8404895" y="1565424"/>
            <a:ext cx="1175064" cy="1219590"/>
            <a:chOff x="115064" y="1385943"/>
            <a:chExt cx="1555113" cy="1709081"/>
          </a:xfrm>
        </p:grpSpPr>
        <p:pic>
          <p:nvPicPr>
            <p:cNvPr id="162" name="Picture 2" descr="Outdoor Smart Security Camera | Varifocal Camera | MV72 | Cisco Meraki">
              <a:extLst>
                <a:ext uri="{FF2B5EF4-FFF2-40B4-BE49-F238E27FC236}">
                  <a16:creationId xmlns:a16="http://schemas.microsoft.com/office/drawing/2014/main" id="{2A5F4CA1-A8E8-D967-FA15-1CDADCAEC3AB}"/>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foregroundMark x1="44910" y1="49669" x2="44910" y2="49669"/>
                          <a14:foregroundMark x1="51497" y1="35762" x2="51497" y2="30464"/>
                          <a14:foregroundMark x1="33533" y1="19868" x2="33533" y2="19868"/>
                          <a14:foregroundMark x1="49701" y1="55629" x2="49701" y2="55629"/>
                          <a14:foregroundMark x1="30240" y1="33775" x2="30240" y2="33775"/>
                          <a14:foregroundMark x1="45808" y1="54305" x2="45808" y2="54305"/>
                          <a14:foregroundMark x1="53593" y1="74834" x2="53593" y2="74834"/>
                        </a14:backgroundRemoval>
                      </a14:imgEffect>
                    </a14:imgLayer>
                  </a14:imgProps>
                </a:ext>
                <a:ext uri="{28A0092B-C50C-407E-A947-70E740481C1C}">
                  <a14:useLocalDpi xmlns:a14="http://schemas.microsoft.com/office/drawing/2010/main" val="0"/>
                </a:ext>
              </a:extLst>
            </a:blip>
            <a:srcRect/>
            <a:stretch>
              <a:fillRect/>
            </a:stretch>
          </p:blipFill>
          <p:spPr bwMode="auto">
            <a:xfrm flipV="1">
              <a:off x="115064" y="2109138"/>
              <a:ext cx="1351807" cy="587462"/>
            </a:xfrm>
            <a:prstGeom prst="rect">
              <a:avLst/>
            </a:prstGeom>
            <a:noFill/>
            <a:extLst>
              <a:ext uri="{909E8E84-426E-40DD-AFC4-6F175D3DCCD1}">
                <a14:hiddenFill xmlns:a14="http://schemas.microsoft.com/office/drawing/2010/main">
                  <a:solidFill>
                    <a:srgbClr val="FFFFFF"/>
                  </a:solidFill>
                </a14:hiddenFill>
              </a:ext>
            </a:extLst>
          </p:spPr>
        </p:pic>
        <p:cxnSp>
          <p:nvCxnSpPr>
            <p:cNvPr id="163" name="Straight Connector 162">
              <a:extLst>
                <a:ext uri="{FF2B5EF4-FFF2-40B4-BE49-F238E27FC236}">
                  <a16:creationId xmlns:a16="http://schemas.microsoft.com/office/drawing/2014/main" id="{07BE7F32-E1E4-3615-62D3-142C6C827E78}"/>
                </a:ext>
              </a:extLst>
            </p:cNvPr>
            <p:cNvCxnSpPr>
              <a:cxnSpLocks/>
              <a:stCxn id="162" idx="0"/>
            </p:cNvCxnSpPr>
            <p:nvPr/>
          </p:nvCxnSpPr>
          <p:spPr>
            <a:xfrm flipH="1">
              <a:off x="781018" y="2696600"/>
              <a:ext cx="9950" cy="398424"/>
            </a:xfrm>
            <a:prstGeom prst="line">
              <a:avLst/>
            </a:prstGeom>
          </p:spPr>
          <p:style>
            <a:lnRef idx="1">
              <a:schemeClr val="accent1"/>
            </a:lnRef>
            <a:fillRef idx="0">
              <a:schemeClr val="accent1"/>
            </a:fillRef>
            <a:effectRef idx="0">
              <a:schemeClr val="accent1"/>
            </a:effectRef>
            <a:fontRef idx="minor">
              <a:schemeClr val="tx1"/>
            </a:fontRef>
          </p:style>
        </p:cxnSp>
        <p:sp>
          <p:nvSpPr>
            <p:cNvPr id="164" name="TextBox 163">
              <a:extLst>
                <a:ext uri="{FF2B5EF4-FFF2-40B4-BE49-F238E27FC236}">
                  <a16:creationId xmlns:a16="http://schemas.microsoft.com/office/drawing/2014/main" id="{F3112C38-73F2-E2B8-1394-D2C40F403C38}"/>
                </a:ext>
              </a:extLst>
            </p:cNvPr>
            <p:cNvSpPr txBox="1"/>
            <p:nvPr/>
          </p:nvSpPr>
          <p:spPr>
            <a:xfrm>
              <a:off x="435856" y="1385943"/>
              <a:ext cx="1234321" cy="560697"/>
            </a:xfrm>
            <a:prstGeom prst="rect">
              <a:avLst/>
            </a:prstGeom>
            <a:noFill/>
          </p:spPr>
          <p:txBody>
            <a:bodyPr wrap="square" rtlCol="0">
              <a:spAutoFit/>
            </a:bodyPr>
            <a:lstStyle/>
            <a:p>
              <a:r>
                <a:rPr lang="en-US" sz="1000" b="1" dirty="0"/>
                <a:t>Camera - Tram</a:t>
              </a:r>
              <a:endParaRPr lang="en-US" sz="900" b="1" dirty="0"/>
            </a:p>
          </p:txBody>
        </p:sp>
      </p:grpSp>
      <p:sp>
        <p:nvSpPr>
          <p:cNvPr id="170" name="TextBox 169">
            <a:extLst>
              <a:ext uri="{FF2B5EF4-FFF2-40B4-BE49-F238E27FC236}">
                <a16:creationId xmlns:a16="http://schemas.microsoft.com/office/drawing/2014/main" id="{69153CC2-A08B-7015-A350-69EE845F1ADB}"/>
              </a:ext>
            </a:extLst>
          </p:cNvPr>
          <p:cNvSpPr txBox="1"/>
          <p:nvPr/>
        </p:nvSpPr>
        <p:spPr>
          <a:xfrm>
            <a:off x="4685136" y="4199207"/>
            <a:ext cx="1720973" cy="261610"/>
          </a:xfrm>
          <a:prstGeom prst="rect">
            <a:avLst/>
          </a:prstGeom>
          <a:noFill/>
        </p:spPr>
        <p:txBody>
          <a:bodyPr wrap="square" rtlCol="0">
            <a:spAutoFit/>
          </a:bodyPr>
          <a:lstStyle/>
          <a:p>
            <a:pPr algn="r"/>
            <a:r>
              <a:rPr lang="en-US" sz="1100" b="1" i="1" dirty="0">
                <a:solidFill>
                  <a:srgbClr val="002060"/>
                </a:solidFill>
              </a:rPr>
              <a:t>Tram Station “TRAM”</a:t>
            </a:r>
          </a:p>
        </p:txBody>
      </p:sp>
      <p:sp>
        <p:nvSpPr>
          <p:cNvPr id="178" name="TextBox 177">
            <a:extLst>
              <a:ext uri="{FF2B5EF4-FFF2-40B4-BE49-F238E27FC236}">
                <a16:creationId xmlns:a16="http://schemas.microsoft.com/office/drawing/2014/main" id="{E35D74E5-55CB-2F12-BC91-3D484B00A316}"/>
              </a:ext>
            </a:extLst>
          </p:cNvPr>
          <p:cNvSpPr txBox="1"/>
          <p:nvPr/>
        </p:nvSpPr>
        <p:spPr>
          <a:xfrm>
            <a:off x="7823772" y="695652"/>
            <a:ext cx="2635566" cy="307777"/>
          </a:xfrm>
          <a:prstGeom prst="rect">
            <a:avLst/>
          </a:prstGeom>
          <a:noFill/>
        </p:spPr>
        <p:txBody>
          <a:bodyPr wrap="square" rtlCol="0">
            <a:spAutoFit/>
          </a:bodyPr>
          <a:lstStyle/>
          <a:p>
            <a:pPr algn="r"/>
            <a:r>
              <a:rPr lang="en-US" sz="1400" b="1" i="1" dirty="0">
                <a:solidFill>
                  <a:srgbClr val="002060"/>
                </a:solidFill>
              </a:rPr>
              <a:t>Datacenter “Ca </a:t>
            </a:r>
            <a:r>
              <a:rPr lang="en-US" sz="1400" b="1" i="1" dirty="0" err="1">
                <a:solidFill>
                  <a:srgbClr val="002060"/>
                </a:solidFill>
              </a:rPr>
              <a:t>l’Alier</a:t>
            </a:r>
            <a:r>
              <a:rPr lang="en-US" sz="1400" b="1" i="1" dirty="0">
                <a:solidFill>
                  <a:srgbClr val="002060"/>
                </a:solidFill>
              </a:rPr>
              <a:t>”</a:t>
            </a:r>
          </a:p>
        </p:txBody>
      </p:sp>
      <p:sp>
        <p:nvSpPr>
          <p:cNvPr id="179" name="CuadroTexto 26">
            <a:extLst>
              <a:ext uri="{FF2B5EF4-FFF2-40B4-BE49-F238E27FC236}">
                <a16:creationId xmlns:a16="http://schemas.microsoft.com/office/drawing/2014/main" id="{D09877E0-1C3F-2C7B-F033-10A44E3B1078}"/>
              </a:ext>
            </a:extLst>
          </p:cNvPr>
          <p:cNvSpPr txBox="1"/>
          <p:nvPr/>
        </p:nvSpPr>
        <p:spPr>
          <a:xfrm>
            <a:off x="3690968" y="4811762"/>
            <a:ext cx="943212" cy="50783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i="0" u="none" strike="noStrike" kern="0" cap="none" spc="0" baseline="0" dirty="0">
                <a:uFillTx/>
              </a:rPr>
              <a:t>Switch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i="0" u="none" strike="noStrike" kern="0" cap="none" spc="0" baseline="0" dirty="0">
                <a:uFillTx/>
              </a:rPr>
              <a:t>IE3200 #2</a:t>
            </a:r>
          </a:p>
          <a:p>
            <a:pPr algn="ctr">
              <a:defRPr sz="1800" b="0" i="0" u="none" strike="noStrike" kern="0" cap="none" spc="0" baseline="0">
                <a:solidFill>
                  <a:srgbClr val="000000"/>
                </a:solidFill>
                <a:uFillTx/>
              </a:defRPr>
            </a:pPr>
            <a:endParaRPr lang="en-US" sz="900" i="0" dirty="0">
              <a:effectLst/>
            </a:endParaRPr>
          </a:p>
        </p:txBody>
      </p:sp>
      <p:sp>
        <p:nvSpPr>
          <p:cNvPr id="181" name="CuadroTexto 26">
            <a:extLst>
              <a:ext uri="{FF2B5EF4-FFF2-40B4-BE49-F238E27FC236}">
                <a16:creationId xmlns:a16="http://schemas.microsoft.com/office/drawing/2014/main" id="{9BB7BAF9-8696-CEF0-672D-CF2A048FE572}"/>
              </a:ext>
            </a:extLst>
          </p:cNvPr>
          <p:cNvSpPr txBox="1"/>
          <p:nvPr/>
        </p:nvSpPr>
        <p:spPr>
          <a:xfrm>
            <a:off x="826305" y="4896843"/>
            <a:ext cx="943212" cy="36933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i="0" u="none" strike="noStrike" kern="0" cap="none" spc="0" baseline="0" dirty="0">
                <a:uFillTx/>
              </a:rPr>
              <a:t>Switch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i="0" u="none" strike="noStrike" kern="0" cap="none" spc="0" baseline="0" dirty="0">
                <a:uFillTx/>
              </a:rPr>
              <a:t>IE3200 #1</a:t>
            </a:r>
            <a:endParaRPr lang="en-US" sz="900" i="0" dirty="0">
              <a:effectLst/>
            </a:endParaRPr>
          </a:p>
        </p:txBody>
      </p:sp>
      <p:sp>
        <p:nvSpPr>
          <p:cNvPr id="182" name="TextBox 64">
            <a:extLst>
              <a:ext uri="{FF2B5EF4-FFF2-40B4-BE49-F238E27FC236}">
                <a16:creationId xmlns:a16="http://schemas.microsoft.com/office/drawing/2014/main" id="{C7EC21B3-A253-859B-AEF2-D5C23C828584}"/>
              </a:ext>
            </a:extLst>
          </p:cNvPr>
          <p:cNvSpPr txBox="1"/>
          <p:nvPr/>
        </p:nvSpPr>
        <p:spPr>
          <a:xfrm>
            <a:off x="8442459" y="4160343"/>
            <a:ext cx="2565232" cy="26161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100" b="1" i="0" u="none" strike="noStrike" kern="1200" cap="none" spc="0" baseline="0" dirty="0">
                <a:uFillTx/>
                <a:latin typeface="Calibri"/>
              </a:rPr>
              <a:t>OMEGA DC @i2CAT – PLEDGER PROJECT</a:t>
            </a:r>
          </a:p>
        </p:txBody>
      </p:sp>
      <p:sp>
        <p:nvSpPr>
          <p:cNvPr id="183" name="Rectangle 63">
            <a:extLst>
              <a:ext uri="{FF2B5EF4-FFF2-40B4-BE49-F238E27FC236}">
                <a16:creationId xmlns:a16="http://schemas.microsoft.com/office/drawing/2014/main" id="{5DD238BE-C035-B83A-52DF-A7E59E483DEE}"/>
              </a:ext>
            </a:extLst>
          </p:cNvPr>
          <p:cNvSpPr/>
          <p:nvPr/>
        </p:nvSpPr>
        <p:spPr>
          <a:xfrm>
            <a:off x="10013997" y="4740306"/>
            <a:ext cx="1410654" cy="265779"/>
          </a:xfrm>
          <a:prstGeom prst="rect">
            <a:avLst/>
          </a:prstGeom>
          <a:solidFill>
            <a:srgbClr val="FFFFFF"/>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1" i="0" u="none" strike="noStrike" kern="1200" cap="none" spc="0" baseline="0" dirty="0" err="1">
                <a:solidFill>
                  <a:srgbClr val="000000"/>
                </a:solidFill>
                <a:uFillTx/>
                <a:latin typeface="Calibri"/>
              </a:rPr>
              <a:t>Openstack</a:t>
            </a:r>
            <a:endParaRPr lang="en-US" sz="900" b="1" i="0" u="none" strike="noStrike" kern="1200" cap="none" spc="0" baseline="0" dirty="0">
              <a:solidFill>
                <a:srgbClr val="000000"/>
              </a:solidFill>
              <a:uFillTx/>
              <a:latin typeface="Calibri"/>
            </a:endParaRPr>
          </a:p>
        </p:txBody>
      </p:sp>
      <p:sp>
        <p:nvSpPr>
          <p:cNvPr id="184" name="Rectangle 63">
            <a:extLst>
              <a:ext uri="{FF2B5EF4-FFF2-40B4-BE49-F238E27FC236}">
                <a16:creationId xmlns:a16="http://schemas.microsoft.com/office/drawing/2014/main" id="{639924D4-92FB-C631-9248-37DCA2D41B71}"/>
              </a:ext>
            </a:extLst>
          </p:cNvPr>
          <p:cNvSpPr/>
          <p:nvPr/>
        </p:nvSpPr>
        <p:spPr>
          <a:xfrm>
            <a:off x="10007505" y="5044322"/>
            <a:ext cx="1410654" cy="265779"/>
          </a:xfrm>
          <a:prstGeom prst="rect">
            <a:avLst/>
          </a:prstGeom>
          <a:solidFill>
            <a:srgbClr val="FFFFFF"/>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1" i="0" u="none" strike="noStrike" kern="1200" cap="none" spc="0" baseline="0" dirty="0" err="1">
                <a:solidFill>
                  <a:srgbClr val="000000"/>
                </a:solidFill>
                <a:uFillTx/>
                <a:latin typeface="Calibri"/>
              </a:rPr>
              <a:t>Openstack</a:t>
            </a:r>
            <a:endParaRPr lang="en-US" sz="900" b="1" i="0" u="none" strike="noStrike" kern="1200" cap="none" spc="0" baseline="0" dirty="0">
              <a:solidFill>
                <a:srgbClr val="000000"/>
              </a:solidFill>
              <a:uFillTx/>
              <a:latin typeface="Calibri"/>
            </a:endParaRPr>
          </a:p>
        </p:txBody>
      </p:sp>
      <p:sp>
        <p:nvSpPr>
          <p:cNvPr id="185" name="Rectangle 63">
            <a:extLst>
              <a:ext uri="{FF2B5EF4-FFF2-40B4-BE49-F238E27FC236}">
                <a16:creationId xmlns:a16="http://schemas.microsoft.com/office/drawing/2014/main" id="{78F1A6D2-C936-185F-992A-8794BCA4A583}"/>
              </a:ext>
            </a:extLst>
          </p:cNvPr>
          <p:cNvSpPr/>
          <p:nvPr/>
        </p:nvSpPr>
        <p:spPr>
          <a:xfrm>
            <a:off x="10018536" y="5370788"/>
            <a:ext cx="1410654" cy="265779"/>
          </a:xfrm>
          <a:prstGeom prst="rect">
            <a:avLst/>
          </a:prstGeom>
          <a:solidFill>
            <a:srgbClr val="FFFFFF"/>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1" i="0" u="none" strike="noStrike" kern="1200" cap="none" spc="0" baseline="0" dirty="0" err="1">
                <a:solidFill>
                  <a:srgbClr val="000000"/>
                </a:solidFill>
                <a:uFillTx/>
                <a:latin typeface="Calibri"/>
              </a:rPr>
              <a:t>Openstack</a:t>
            </a:r>
            <a:endParaRPr lang="en-US" sz="900" b="1" i="0" u="none" strike="noStrike" kern="1200" cap="none" spc="0" baseline="0" dirty="0">
              <a:solidFill>
                <a:srgbClr val="000000"/>
              </a:solidFill>
              <a:uFillTx/>
              <a:latin typeface="Calibri"/>
            </a:endParaRPr>
          </a:p>
        </p:txBody>
      </p:sp>
      <p:sp>
        <p:nvSpPr>
          <p:cNvPr id="186" name="Rectangle 63">
            <a:extLst>
              <a:ext uri="{FF2B5EF4-FFF2-40B4-BE49-F238E27FC236}">
                <a16:creationId xmlns:a16="http://schemas.microsoft.com/office/drawing/2014/main" id="{7B980060-829A-5CA7-263E-41F4691ADC9F}"/>
              </a:ext>
            </a:extLst>
          </p:cNvPr>
          <p:cNvSpPr/>
          <p:nvPr/>
        </p:nvSpPr>
        <p:spPr>
          <a:xfrm>
            <a:off x="10013997" y="5691018"/>
            <a:ext cx="1410654" cy="265779"/>
          </a:xfrm>
          <a:prstGeom prst="rect">
            <a:avLst/>
          </a:prstGeom>
          <a:solidFill>
            <a:srgbClr val="FFFFFF"/>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1" i="0" u="none" strike="noStrike" kern="1200" cap="none" spc="0" baseline="0" dirty="0" err="1">
                <a:solidFill>
                  <a:srgbClr val="000000"/>
                </a:solidFill>
                <a:uFillTx/>
                <a:latin typeface="Calibri"/>
              </a:rPr>
              <a:t>Openstack</a:t>
            </a:r>
            <a:endParaRPr lang="en-US" sz="900" b="1" i="0" u="none" strike="noStrike" kern="1200" cap="none" spc="0" baseline="0" dirty="0">
              <a:solidFill>
                <a:srgbClr val="000000"/>
              </a:solidFill>
              <a:uFillTx/>
              <a:latin typeface="Calibri"/>
            </a:endParaRPr>
          </a:p>
        </p:txBody>
      </p:sp>
      <p:sp>
        <p:nvSpPr>
          <p:cNvPr id="187" name="TextBox 64">
            <a:extLst>
              <a:ext uri="{FF2B5EF4-FFF2-40B4-BE49-F238E27FC236}">
                <a16:creationId xmlns:a16="http://schemas.microsoft.com/office/drawing/2014/main" id="{74AC2245-CF7D-5D87-C52F-A14D4ACC2E8E}"/>
              </a:ext>
            </a:extLst>
          </p:cNvPr>
          <p:cNvSpPr txBox="1"/>
          <p:nvPr/>
        </p:nvSpPr>
        <p:spPr>
          <a:xfrm>
            <a:off x="10190969" y="4492639"/>
            <a:ext cx="1266367" cy="24622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1" i="0" u="none" strike="noStrike" kern="1200" cap="none" spc="0" baseline="0" dirty="0">
                <a:uFillTx/>
                <a:latin typeface="Calibri"/>
              </a:rPr>
              <a:t>i2CAT Monitoring</a:t>
            </a:r>
          </a:p>
        </p:txBody>
      </p:sp>
      <p:pic>
        <p:nvPicPr>
          <p:cNvPr id="3" name="Picture 2">
            <a:extLst>
              <a:ext uri="{FF2B5EF4-FFF2-40B4-BE49-F238E27FC236}">
                <a16:creationId xmlns:a16="http://schemas.microsoft.com/office/drawing/2014/main" id="{FB977BCE-B8AA-7BC3-155F-30B86E228C32}"/>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10484545" y="1973776"/>
            <a:ext cx="606201" cy="555684"/>
          </a:xfrm>
          <a:prstGeom prst="rect">
            <a:avLst/>
          </a:prstGeom>
          <a:ln>
            <a:noFill/>
          </a:ln>
        </p:spPr>
      </p:pic>
      <p:cxnSp>
        <p:nvCxnSpPr>
          <p:cNvPr id="7" name="Straight Connector 6">
            <a:extLst>
              <a:ext uri="{FF2B5EF4-FFF2-40B4-BE49-F238E27FC236}">
                <a16:creationId xmlns:a16="http://schemas.microsoft.com/office/drawing/2014/main" id="{0913C525-5CC9-B366-BA49-54E7C66D1247}"/>
              </a:ext>
            </a:extLst>
          </p:cNvPr>
          <p:cNvCxnSpPr>
            <a:cxnSpLocks/>
          </p:cNvCxnSpPr>
          <p:nvPr/>
        </p:nvCxnSpPr>
        <p:spPr>
          <a:xfrm flipH="1">
            <a:off x="10770282" y="2509199"/>
            <a:ext cx="7518" cy="284313"/>
          </a:xfrm>
          <a:prstGeom prst="line">
            <a:avLst/>
          </a:prstGeom>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35DE6453-1624-E42C-61F0-2FD7DD433933}"/>
              </a:ext>
            </a:extLst>
          </p:cNvPr>
          <p:cNvGrpSpPr/>
          <p:nvPr/>
        </p:nvGrpSpPr>
        <p:grpSpPr>
          <a:xfrm>
            <a:off x="9352397" y="1543177"/>
            <a:ext cx="1307210" cy="1250990"/>
            <a:chOff x="115064" y="1341940"/>
            <a:chExt cx="1730000" cy="1753084"/>
          </a:xfrm>
        </p:grpSpPr>
        <p:pic>
          <p:nvPicPr>
            <p:cNvPr id="13" name="Picture 2" descr="Outdoor Smart Security Camera | Varifocal Camera | MV72 | Cisco Meraki">
              <a:extLst>
                <a:ext uri="{FF2B5EF4-FFF2-40B4-BE49-F238E27FC236}">
                  <a16:creationId xmlns:a16="http://schemas.microsoft.com/office/drawing/2014/main" id="{FD7E3812-B751-8489-6063-836CA51B5DAF}"/>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foregroundMark x1="44910" y1="49669" x2="44910" y2="49669"/>
                          <a14:foregroundMark x1="51497" y1="35762" x2="51497" y2="30464"/>
                          <a14:foregroundMark x1="33533" y1="19868" x2="33533" y2="19868"/>
                          <a14:foregroundMark x1="49701" y1="55629" x2="49701" y2="55629"/>
                          <a14:foregroundMark x1="30240" y1="33775" x2="30240" y2="33775"/>
                          <a14:foregroundMark x1="45808" y1="54305" x2="45808" y2="54305"/>
                          <a14:foregroundMark x1="53593" y1="74834" x2="53593" y2="74834"/>
                        </a14:backgroundRemoval>
                      </a14:imgEffect>
                    </a14:imgLayer>
                  </a14:imgProps>
                </a:ext>
                <a:ext uri="{28A0092B-C50C-407E-A947-70E740481C1C}">
                  <a14:useLocalDpi xmlns:a14="http://schemas.microsoft.com/office/drawing/2010/main" val="0"/>
                </a:ext>
              </a:extLst>
            </a:blip>
            <a:srcRect/>
            <a:stretch>
              <a:fillRect/>
            </a:stretch>
          </p:blipFill>
          <p:spPr bwMode="auto">
            <a:xfrm flipV="1">
              <a:off x="115064" y="2109138"/>
              <a:ext cx="1351807" cy="587462"/>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EE7D2966-2A43-983A-A348-599A4EF68136}"/>
                </a:ext>
              </a:extLst>
            </p:cNvPr>
            <p:cNvCxnSpPr>
              <a:cxnSpLocks/>
              <a:stCxn id="13" idx="0"/>
            </p:cNvCxnSpPr>
            <p:nvPr/>
          </p:nvCxnSpPr>
          <p:spPr>
            <a:xfrm flipH="1">
              <a:off x="781018" y="2696600"/>
              <a:ext cx="9950" cy="398424"/>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484FD7A-5C4E-8CB6-4AFC-03B3AB00B54D}"/>
                </a:ext>
              </a:extLst>
            </p:cNvPr>
            <p:cNvSpPr txBox="1"/>
            <p:nvPr/>
          </p:nvSpPr>
          <p:spPr>
            <a:xfrm>
              <a:off x="399559" y="1341940"/>
              <a:ext cx="1445505" cy="754784"/>
            </a:xfrm>
            <a:prstGeom prst="rect">
              <a:avLst/>
            </a:prstGeom>
            <a:noFill/>
          </p:spPr>
          <p:txBody>
            <a:bodyPr wrap="square" rtlCol="0">
              <a:spAutoFit/>
            </a:bodyPr>
            <a:lstStyle/>
            <a:p>
              <a:r>
                <a:rPr lang="en-US" sz="1000" b="1" dirty="0"/>
                <a:t>Camera - Diagonal</a:t>
              </a:r>
              <a:endParaRPr lang="en-US" sz="900" b="1" dirty="0"/>
            </a:p>
            <a:p>
              <a:endParaRPr lang="en-US" sz="900" dirty="0"/>
            </a:p>
          </p:txBody>
        </p:sp>
      </p:grpSp>
      <p:sp>
        <p:nvSpPr>
          <p:cNvPr id="16" name="TextBox 15">
            <a:extLst>
              <a:ext uri="{FF2B5EF4-FFF2-40B4-BE49-F238E27FC236}">
                <a16:creationId xmlns:a16="http://schemas.microsoft.com/office/drawing/2014/main" id="{91372618-B010-F00D-0CBC-5090D2EA0232}"/>
              </a:ext>
            </a:extLst>
          </p:cNvPr>
          <p:cNvSpPr txBox="1"/>
          <p:nvPr/>
        </p:nvSpPr>
        <p:spPr>
          <a:xfrm>
            <a:off x="10469519" y="1563298"/>
            <a:ext cx="1092242" cy="400110"/>
          </a:xfrm>
          <a:prstGeom prst="rect">
            <a:avLst/>
          </a:prstGeom>
          <a:noFill/>
        </p:spPr>
        <p:txBody>
          <a:bodyPr wrap="square" rtlCol="0">
            <a:spAutoFit/>
          </a:bodyPr>
          <a:lstStyle/>
          <a:p>
            <a:r>
              <a:rPr lang="en-US" sz="1000" b="1" dirty="0"/>
              <a:t>Ambient – </a:t>
            </a:r>
          </a:p>
          <a:p>
            <a:r>
              <a:rPr lang="en-US" sz="1000" b="1" dirty="0"/>
              <a:t>Sensor</a:t>
            </a:r>
            <a:endParaRPr lang="en-US" sz="900" b="1" dirty="0"/>
          </a:p>
        </p:txBody>
      </p:sp>
      <p:pic>
        <p:nvPicPr>
          <p:cNvPr id="10" name="Imagen 39">
            <a:extLst>
              <a:ext uri="{FF2B5EF4-FFF2-40B4-BE49-F238E27FC236}">
                <a16:creationId xmlns:a16="http://schemas.microsoft.com/office/drawing/2014/main" id="{3D0559A7-0CF7-9E4F-7311-D932DA0BF7D1}"/>
              </a:ext>
            </a:extLst>
          </p:cNvPr>
          <p:cNvPicPr>
            <a:picLocks noChangeAspect="1"/>
          </p:cNvPicPr>
          <p:nvPr/>
        </p:nvPicPr>
        <p:blipFill>
          <a:blip r:embed="rId3"/>
          <a:stretch>
            <a:fillRect/>
          </a:stretch>
        </p:blipFill>
        <p:spPr>
          <a:xfrm>
            <a:off x="3030058" y="1914444"/>
            <a:ext cx="395041" cy="395041"/>
          </a:xfrm>
          <a:prstGeom prst="rect">
            <a:avLst/>
          </a:prstGeom>
          <a:noFill/>
          <a:ln cap="flat">
            <a:noFill/>
          </a:ln>
        </p:spPr>
      </p:pic>
      <p:cxnSp>
        <p:nvCxnSpPr>
          <p:cNvPr id="19" name="Conector recto 6">
            <a:extLst>
              <a:ext uri="{FF2B5EF4-FFF2-40B4-BE49-F238E27FC236}">
                <a16:creationId xmlns:a16="http://schemas.microsoft.com/office/drawing/2014/main" id="{C41CAC0E-6004-2A2A-8F9F-B7C7A28CC062}"/>
              </a:ext>
            </a:extLst>
          </p:cNvPr>
          <p:cNvCxnSpPr>
            <a:cxnSpLocks/>
          </p:cNvCxnSpPr>
          <p:nvPr/>
        </p:nvCxnSpPr>
        <p:spPr>
          <a:xfrm flipV="1">
            <a:off x="3394928" y="2502843"/>
            <a:ext cx="0" cy="331462"/>
          </a:xfrm>
          <a:prstGeom prst="straightConnector1">
            <a:avLst/>
          </a:prstGeom>
          <a:noFill/>
          <a:ln w="6345" cap="flat">
            <a:solidFill>
              <a:srgbClr val="4472C4"/>
            </a:solidFill>
            <a:prstDash val="solid"/>
            <a:miter/>
          </a:ln>
        </p:spPr>
      </p:cxnSp>
      <p:sp>
        <p:nvSpPr>
          <p:cNvPr id="22" name="CuadroTexto 26">
            <a:extLst>
              <a:ext uri="{FF2B5EF4-FFF2-40B4-BE49-F238E27FC236}">
                <a16:creationId xmlns:a16="http://schemas.microsoft.com/office/drawing/2014/main" id="{6E035846-E42C-70FF-8243-2F16E70B503A}"/>
              </a:ext>
            </a:extLst>
          </p:cNvPr>
          <p:cNvSpPr txBox="1"/>
          <p:nvPr/>
        </p:nvSpPr>
        <p:spPr>
          <a:xfrm>
            <a:off x="1147822" y="1681985"/>
            <a:ext cx="805029"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000" b="1" dirty="0" err="1">
                <a:solidFill>
                  <a:srgbClr val="000000"/>
                </a:solidFill>
                <a:latin typeface="Calibri"/>
              </a:rPr>
              <a:t>Cybervision</a:t>
            </a:r>
            <a:endParaRPr lang="es-ES" sz="1000" b="1" i="0" u="none" strike="noStrike" kern="1200" cap="none" spc="0" baseline="0" dirty="0">
              <a:solidFill>
                <a:srgbClr val="000000"/>
              </a:solidFill>
              <a:uFillTx/>
              <a:latin typeface="Calibri"/>
            </a:endParaRPr>
          </a:p>
        </p:txBody>
      </p:sp>
      <p:pic>
        <p:nvPicPr>
          <p:cNvPr id="40" name="Imagen 39">
            <a:extLst>
              <a:ext uri="{FF2B5EF4-FFF2-40B4-BE49-F238E27FC236}">
                <a16:creationId xmlns:a16="http://schemas.microsoft.com/office/drawing/2014/main" id="{B17F6A8E-9803-D7A3-9D28-931AB3328899}"/>
              </a:ext>
            </a:extLst>
          </p:cNvPr>
          <p:cNvPicPr>
            <a:picLocks noChangeAspect="1"/>
          </p:cNvPicPr>
          <p:nvPr/>
        </p:nvPicPr>
        <p:blipFill>
          <a:blip r:embed="rId3"/>
          <a:stretch>
            <a:fillRect/>
          </a:stretch>
        </p:blipFill>
        <p:spPr>
          <a:xfrm>
            <a:off x="3274070" y="2292717"/>
            <a:ext cx="395041" cy="395041"/>
          </a:xfrm>
          <a:prstGeom prst="rect">
            <a:avLst/>
          </a:prstGeom>
          <a:noFill/>
          <a:ln cap="flat">
            <a:noFill/>
          </a:ln>
        </p:spPr>
      </p:pic>
      <p:pic>
        <p:nvPicPr>
          <p:cNvPr id="44" name="Imagen 39">
            <a:extLst>
              <a:ext uri="{FF2B5EF4-FFF2-40B4-BE49-F238E27FC236}">
                <a16:creationId xmlns:a16="http://schemas.microsoft.com/office/drawing/2014/main" id="{54DA1CA0-5AD9-0EB1-82AB-034FC22D9B40}"/>
              </a:ext>
            </a:extLst>
          </p:cNvPr>
          <p:cNvPicPr>
            <a:picLocks noChangeAspect="1"/>
          </p:cNvPicPr>
          <p:nvPr/>
        </p:nvPicPr>
        <p:blipFill>
          <a:blip r:embed="rId3"/>
          <a:stretch>
            <a:fillRect/>
          </a:stretch>
        </p:blipFill>
        <p:spPr>
          <a:xfrm>
            <a:off x="3471590" y="1918063"/>
            <a:ext cx="395041" cy="395041"/>
          </a:xfrm>
          <a:prstGeom prst="rect">
            <a:avLst/>
          </a:prstGeom>
          <a:solidFill>
            <a:srgbClr val="FFFF00"/>
          </a:solidFill>
          <a:ln cap="flat">
            <a:noFill/>
          </a:ln>
        </p:spPr>
      </p:pic>
      <p:pic>
        <p:nvPicPr>
          <p:cNvPr id="50" name="Picture 49">
            <a:extLst>
              <a:ext uri="{FF2B5EF4-FFF2-40B4-BE49-F238E27FC236}">
                <a16:creationId xmlns:a16="http://schemas.microsoft.com/office/drawing/2014/main" id="{D6A643D6-CA75-42B7-62FF-961F4A124C97}"/>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1071516" y="1"/>
            <a:ext cx="1183309" cy="1131683"/>
          </a:xfrm>
          <a:prstGeom prst="rect">
            <a:avLst/>
          </a:prstGeom>
        </p:spPr>
      </p:pic>
      <p:cxnSp>
        <p:nvCxnSpPr>
          <p:cNvPr id="51" name="Conector recto 6">
            <a:extLst>
              <a:ext uri="{FF2B5EF4-FFF2-40B4-BE49-F238E27FC236}">
                <a16:creationId xmlns:a16="http://schemas.microsoft.com/office/drawing/2014/main" id="{5EBC7A2C-19A1-FCCB-6F05-205C9596069F}"/>
              </a:ext>
            </a:extLst>
          </p:cNvPr>
          <p:cNvCxnSpPr>
            <a:cxnSpLocks/>
          </p:cNvCxnSpPr>
          <p:nvPr/>
        </p:nvCxnSpPr>
        <p:spPr>
          <a:xfrm flipV="1">
            <a:off x="3902548" y="2461683"/>
            <a:ext cx="0" cy="355132"/>
          </a:xfrm>
          <a:prstGeom prst="straightConnector1">
            <a:avLst/>
          </a:prstGeom>
          <a:noFill/>
          <a:ln w="6345" cap="flat">
            <a:solidFill>
              <a:srgbClr val="4472C4"/>
            </a:solidFill>
            <a:prstDash val="solid"/>
            <a:miter/>
          </a:ln>
        </p:spPr>
      </p:cxnSp>
      <p:pic>
        <p:nvPicPr>
          <p:cNvPr id="45" name="Imagen 39">
            <a:extLst>
              <a:ext uri="{FF2B5EF4-FFF2-40B4-BE49-F238E27FC236}">
                <a16:creationId xmlns:a16="http://schemas.microsoft.com/office/drawing/2014/main" id="{7135490A-4236-FDA5-BB1F-9946BBE99ACC}"/>
              </a:ext>
            </a:extLst>
          </p:cNvPr>
          <p:cNvPicPr>
            <a:picLocks noChangeAspect="1"/>
          </p:cNvPicPr>
          <p:nvPr/>
        </p:nvPicPr>
        <p:blipFill>
          <a:blip r:embed="rId3"/>
          <a:stretch>
            <a:fillRect/>
          </a:stretch>
        </p:blipFill>
        <p:spPr>
          <a:xfrm>
            <a:off x="3701392" y="2270185"/>
            <a:ext cx="395041" cy="395041"/>
          </a:xfrm>
          <a:prstGeom prst="rect">
            <a:avLst/>
          </a:prstGeom>
          <a:solidFill>
            <a:srgbClr val="FFFF00"/>
          </a:solidFill>
          <a:ln cap="flat">
            <a:noFill/>
          </a:ln>
        </p:spPr>
      </p:pic>
      <p:pic>
        <p:nvPicPr>
          <p:cNvPr id="39" name="Imagen 39">
            <a:extLst>
              <a:ext uri="{FF2B5EF4-FFF2-40B4-BE49-F238E27FC236}">
                <a16:creationId xmlns:a16="http://schemas.microsoft.com/office/drawing/2014/main" id="{59366F44-8BBA-9730-D6D6-823A7AFD3008}"/>
              </a:ext>
            </a:extLst>
          </p:cNvPr>
          <p:cNvPicPr>
            <a:picLocks noChangeAspect="1"/>
          </p:cNvPicPr>
          <p:nvPr/>
        </p:nvPicPr>
        <p:blipFill>
          <a:blip r:embed="rId3"/>
          <a:stretch>
            <a:fillRect/>
          </a:stretch>
        </p:blipFill>
        <p:spPr>
          <a:xfrm>
            <a:off x="2818336" y="2281506"/>
            <a:ext cx="395041" cy="395041"/>
          </a:xfrm>
          <a:prstGeom prst="rect">
            <a:avLst/>
          </a:prstGeom>
          <a:solidFill>
            <a:srgbClr val="FFFF00"/>
          </a:solidFill>
          <a:ln cap="flat">
            <a:noFill/>
          </a:ln>
        </p:spPr>
      </p:pic>
      <p:pic>
        <p:nvPicPr>
          <p:cNvPr id="122" name="Picture 4" descr="Product image for Cisco UCS X-Series Modular System">
            <a:extLst>
              <a:ext uri="{FF2B5EF4-FFF2-40B4-BE49-F238E27FC236}">
                <a16:creationId xmlns:a16="http://schemas.microsoft.com/office/drawing/2014/main" id="{BB437B73-38FA-75AE-2FEE-D1C83EE256C5}"/>
              </a:ext>
            </a:extLst>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9705" b="89030" l="7973" r="95135">
                        <a14:foregroundMark x1="7973" y1="25738" x2="7973" y2="25738"/>
                        <a14:foregroundMark x1="51486" y1="13924" x2="51486" y2="13924"/>
                        <a14:foregroundMark x1="94054" y1="68354" x2="92027" y2="69620"/>
                        <a14:foregroundMark x1="24189" y1="89030" x2="24189" y2="89030"/>
                        <a14:foregroundMark x1="93108" y1="83122" x2="93108" y2="83122"/>
                        <a14:foregroundMark x1="95135" y1="86076" x2="95135" y2="86076"/>
                      </a14:backgroundRemoval>
                    </a14:imgEffect>
                  </a14:imgLayer>
                </a14:imgProps>
              </a:ext>
              <a:ext uri="{28A0092B-C50C-407E-A947-70E740481C1C}">
                <a14:useLocalDpi xmlns:a14="http://schemas.microsoft.com/office/drawing/2010/main" val="0"/>
              </a:ext>
            </a:extLst>
          </a:blip>
          <a:srcRect/>
          <a:stretch>
            <a:fillRect/>
          </a:stretch>
        </p:blipFill>
        <p:spPr bwMode="auto">
          <a:xfrm>
            <a:off x="7492534" y="3127242"/>
            <a:ext cx="1502680" cy="518199"/>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23" name="Conector recto 6">
            <a:extLst>
              <a:ext uri="{FF2B5EF4-FFF2-40B4-BE49-F238E27FC236}">
                <a16:creationId xmlns:a16="http://schemas.microsoft.com/office/drawing/2014/main" id="{90672B8A-7662-3869-6C8A-57DA1B046578}"/>
              </a:ext>
            </a:extLst>
          </p:cNvPr>
          <p:cNvCxnSpPr>
            <a:cxnSpLocks/>
          </p:cNvCxnSpPr>
          <p:nvPr/>
        </p:nvCxnSpPr>
        <p:spPr>
          <a:xfrm flipV="1">
            <a:off x="10401294" y="2962558"/>
            <a:ext cx="0" cy="1153281"/>
          </a:xfrm>
          <a:prstGeom prst="straightConnector1">
            <a:avLst/>
          </a:prstGeom>
          <a:noFill/>
          <a:ln w="6345" cap="flat">
            <a:solidFill>
              <a:srgbClr val="4472C4"/>
            </a:solidFill>
            <a:prstDash val="solid"/>
            <a:miter/>
          </a:ln>
        </p:spPr>
      </p:cxnSp>
      <p:pic>
        <p:nvPicPr>
          <p:cNvPr id="24" name="Picture 4" descr="Product image for Cisco UCS X-Series Modular System">
            <a:extLst>
              <a:ext uri="{FF2B5EF4-FFF2-40B4-BE49-F238E27FC236}">
                <a16:creationId xmlns:a16="http://schemas.microsoft.com/office/drawing/2014/main" id="{B68F778A-33A2-87EF-72AC-CFD0408CE0DC}"/>
              </a:ext>
            </a:extLst>
          </p:cNvPr>
          <p:cNvPicPr>
            <a:picLocks noChangeAspect="1" noChangeArrowheads="1"/>
          </p:cNvPicPr>
          <p:nvPr/>
        </p:nvPicPr>
        <p:blipFill>
          <a:blip r:embed="rId19" cstate="print">
            <a:extLst>
              <a:ext uri="{BEBA8EAE-BF5A-486C-A8C5-ECC9F3942E4B}">
                <a14:imgProps xmlns:a14="http://schemas.microsoft.com/office/drawing/2010/main">
                  <a14:imgLayer r:embed="rId18">
                    <a14:imgEffect>
                      <a14:backgroundRemoval t="9705" b="89030" l="4730" r="94595">
                        <a14:foregroundMark x1="7297" y1="18565" x2="7297" y2="18565"/>
                        <a14:foregroundMark x1="49865" y1="13924" x2="49865" y2="13924"/>
                        <a14:foregroundMark x1="92027" y1="64135" x2="92027" y2="64135"/>
                        <a14:foregroundMark x1="94054" y1="75949" x2="94054" y2="75949"/>
                        <a14:foregroundMark x1="24595" y1="89030" x2="24595" y2="89030"/>
                        <a14:foregroundMark x1="94595" y1="81857" x2="94595" y2="81857"/>
                        <a14:foregroundMark x1="4730" y1="22785" x2="4730" y2="22785"/>
                      </a14:backgroundRemoval>
                    </a14:imgEffect>
                  </a14:imgLayer>
                </a14:imgProps>
              </a:ext>
              <a:ext uri="{28A0092B-C50C-407E-A947-70E740481C1C}">
                <a14:useLocalDpi xmlns:a14="http://schemas.microsoft.com/office/drawing/2010/main" val="0"/>
              </a:ext>
            </a:extLst>
          </a:blip>
          <a:srcRect/>
          <a:stretch>
            <a:fillRect/>
          </a:stretch>
        </p:blipFill>
        <p:spPr bwMode="auto">
          <a:xfrm>
            <a:off x="466231" y="1036068"/>
            <a:ext cx="1502680" cy="51819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2" name="Rectangle 51">
            <a:extLst>
              <a:ext uri="{FF2B5EF4-FFF2-40B4-BE49-F238E27FC236}">
                <a16:creationId xmlns:a16="http://schemas.microsoft.com/office/drawing/2014/main" id="{A8AAC141-986C-F3F7-5629-652C66CF41EC}"/>
              </a:ext>
            </a:extLst>
          </p:cNvPr>
          <p:cNvSpPr/>
          <p:nvPr/>
        </p:nvSpPr>
        <p:spPr>
          <a:xfrm>
            <a:off x="2736182" y="1342886"/>
            <a:ext cx="1526017" cy="1328534"/>
          </a:xfrm>
          <a:prstGeom prst="rect">
            <a:avLst/>
          </a:prstGeom>
          <a:solidFill>
            <a:schemeClr val="accent1">
              <a:alpha val="3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Oval 106">
            <a:extLst>
              <a:ext uri="{FF2B5EF4-FFF2-40B4-BE49-F238E27FC236}">
                <a16:creationId xmlns:a16="http://schemas.microsoft.com/office/drawing/2014/main" id="{5CD97924-8D4B-4A1E-82C2-66E945F7FB70}"/>
              </a:ext>
            </a:extLst>
          </p:cNvPr>
          <p:cNvSpPr/>
          <p:nvPr/>
        </p:nvSpPr>
        <p:spPr>
          <a:xfrm>
            <a:off x="2346604" y="4843746"/>
            <a:ext cx="981318" cy="1491515"/>
          </a:xfrm>
          <a:prstGeom prst="ellipse">
            <a:avLst/>
          </a:prstGeom>
          <a:solidFill>
            <a:srgbClr val="DF3131">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pic>
        <p:nvPicPr>
          <p:cNvPr id="108" name="Picture 107">
            <a:extLst>
              <a:ext uri="{FF2B5EF4-FFF2-40B4-BE49-F238E27FC236}">
                <a16:creationId xmlns:a16="http://schemas.microsoft.com/office/drawing/2014/main" id="{F5BA4E98-1BE6-4201-B984-3B5A71E19FBF}"/>
              </a:ext>
            </a:extLst>
          </p:cNvPr>
          <p:cNvPicPr/>
          <p:nvPr/>
        </p:nvPicPr>
        <p:blipFill>
          <a:blip r:embed="rId20"/>
          <a:stretch/>
        </p:blipFill>
        <p:spPr>
          <a:xfrm>
            <a:off x="440344" y="1921244"/>
            <a:ext cx="654933" cy="674047"/>
          </a:xfrm>
          <a:prstGeom prst="rect">
            <a:avLst/>
          </a:prstGeom>
          <a:ln w="0">
            <a:solidFill>
              <a:srgbClr val="000000"/>
            </a:solidFill>
          </a:ln>
        </p:spPr>
      </p:pic>
      <p:cxnSp>
        <p:nvCxnSpPr>
          <p:cNvPr id="110" name="Connector: Curved 109">
            <a:extLst>
              <a:ext uri="{FF2B5EF4-FFF2-40B4-BE49-F238E27FC236}">
                <a16:creationId xmlns:a16="http://schemas.microsoft.com/office/drawing/2014/main" id="{C7D3F0D7-ACE3-4C8D-A3EB-ED3D7C397528}"/>
              </a:ext>
            </a:extLst>
          </p:cNvPr>
          <p:cNvCxnSpPr>
            <a:cxnSpLocks/>
            <a:stCxn id="108" idx="3"/>
            <a:endCxn id="107" idx="2"/>
          </p:cNvCxnSpPr>
          <p:nvPr/>
        </p:nvCxnSpPr>
        <p:spPr>
          <a:xfrm>
            <a:off x="1095277" y="2258268"/>
            <a:ext cx="1251327" cy="3331236"/>
          </a:xfrm>
          <a:prstGeom prst="curvedConnector3">
            <a:avLst>
              <a:gd name="adj1" fmla="val 50000"/>
            </a:avLst>
          </a:prstGeom>
          <a:ln w="38100" cap="flat" cmpd="sng" algn="ctr">
            <a:solidFill>
              <a:srgbClr val="FF0000"/>
            </a:solidFill>
            <a:prstDash val="dash"/>
            <a:round/>
            <a:headEnd type="none" w="med" len="med"/>
            <a:tailEnd type="stealth" w="lg" len="med"/>
          </a:ln>
        </p:spPr>
        <p:style>
          <a:lnRef idx="0">
            <a:scrgbClr r="0" g="0" b="0"/>
          </a:lnRef>
          <a:fillRef idx="0">
            <a:scrgbClr r="0" g="0" b="0"/>
          </a:fillRef>
          <a:effectRef idx="0">
            <a:scrgbClr r="0" g="0" b="0"/>
          </a:effectRef>
          <a:fontRef idx="minor">
            <a:schemeClr val="tx1"/>
          </a:fontRef>
        </p:style>
      </p:cxnSp>
      <p:sp>
        <p:nvSpPr>
          <p:cNvPr id="111" name="TextBox 110">
            <a:extLst>
              <a:ext uri="{FF2B5EF4-FFF2-40B4-BE49-F238E27FC236}">
                <a16:creationId xmlns:a16="http://schemas.microsoft.com/office/drawing/2014/main" id="{53F96A47-4769-4A62-942F-F732FD595A9E}"/>
              </a:ext>
            </a:extLst>
          </p:cNvPr>
          <p:cNvSpPr txBox="1"/>
          <p:nvPr/>
        </p:nvSpPr>
        <p:spPr>
          <a:xfrm>
            <a:off x="1817113" y="3483684"/>
            <a:ext cx="1306768" cy="338554"/>
          </a:xfrm>
          <a:prstGeom prst="rect">
            <a:avLst/>
          </a:prstGeom>
          <a:noFill/>
        </p:spPr>
        <p:txBody>
          <a:bodyPr wrap="none" rtlCol="0">
            <a:spAutoFit/>
          </a:bodyPr>
          <a:lstStyle/>
          <a:p>
            <a:r>
              <a:rPr lang="en-US" sz="1600" b="1" dirty="0">
                <a:solidFill>
                  <a:srgbClr val="FF0000"/>
                </a:solidFill>
              </a:rPr>
              <a:t>DoS Attack</a:t>
            </a:r>
            <a:endParaRPr lang="ca-ES" sz="1600" b="1" dirty="0">
              <a:solidFill>
                <a:srgbClr val="FF0000"/>
              </a:solidFill>
            </a:endParaRPr>
          </a:p>
        </p:txBody>
      </p:sp>
      <p:sp>
        <p:nvSpPr>
          <p:cNvPr id="114" name="Oval 113">
            <a:extLst>
              <a:ext uri="{FF2B5EF4-FFF2-40B4-BE49-F238E27FC236}">
                <a16:creationId xmlns:a16="http://schemas.microsoft.com/office/drawing/2014/main" id="{8DC6AF15-B43A-4999-A214-E8BE0AB33B54}"/>
              </a:ext>
            </a:extLst>
          </p:cNvPr>
          <p:cNvSpPr/>
          <p:nvPr/>
        </p:nvSpPr>
        <p:spPr>
          <a:xfrm>
            <a:off x="2604346" y="1280293"/>
            <a:ext cx="1798055" cy="1491515"/>
          </a:xfrm>
          <a:prstGeom prst="ellipse">
            <a:avLst/>
          </a:prstGeom>
          <a:solidFill>
            <a:srgbClr val="00B050">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Tree>
    <p:extLst>
      <p:ext uri="{BB962C8B-B14F-4D97-AF65-F5344CB8AC3E}">
        <p14:creationId xmlns:p14="http://schemas.microsoft.com/office/powerpoint/2010/main" val="307644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500"/>
                                        <p:tgtEl>
                                          <p:spTgt spid="10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0"/>
                                        </p:tgtEl>
                                        <p:attrNameLst>
                                          <p:attrName>style.visibility</p:attrName>
                                        </p:attrNameLst>
                                      </p:cBhvr>
                                      <p:to>
                                        <p:strVal val="visible"/>
                                      </p:to>
                                    </p:set>
                                    <p:animEffect transition="in" filter="fade">
                                      <p:cBhvr>
                                        <p:cTn id="11" dur="500"/>
                                        <p:tgtEl>
                                          <p:spTgt spid="1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7"/>
                                        </p:tgtEl>
                                        <p:attrNameLst>
                                          <p:attrName>style.visibility</p:attrName>
                                        </p:attrNameLst>
                                      </p:cBhvr>
                                      <p:to>
                                        <p:strVal val="visible"/>
                                      </p:to>
                                    </p:set>
                                    <p:animEffect transition="in" filter="fade">
                                      <p:cBhvr>
                                        <p:cTn id="15" dur="500"/>
                                        <p:tgtEl>
                                          <p:spTgt spid="10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1"/>
                                        </p:tgtEl>
                                        <p:attrNameLst>
                                          <p:attrName>style.visibility</p:attrName>
                                        </p:attrNameLst>
                                      </p:cBhvr>
                                      <p:to>
                                        <p:strVal val="visible"/>
                                      </p:to>
                                    </p:set>
                                    <p:animEffect transition="in" filter="fade">
                                      <p:cBhvr>
                                        <p:cTn id="19" dur="500"/>
                                        <p:tgtEl>
                                          <p:spTgt spid="1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4"/>
                                        </p:tgtEl>
                                        <p:attrNameLst>
                                          <p:attrName>style.visibility</p:attrName>
                                        </p:attrNameLst>
                                      </p:cBhvr>
                                      <p:to>
                                        <p:strVal val="visible"/>
                                      </p:to>
                                    </p:set>
                                    <p:animEffect transition="in" filter="fade">
                                      <p:cBhvr>
                                        <p:cTn id="24"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11" grpId="0"/>
      <p:bldP spid="11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9FF8C-0CC9-7089-39B9-A500BFA7C0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286E36-EA8A-C5B6-42B5-0AA06EFA9F5C}"/>
              </a:ext>
            </a:extLst>
          </p:cNvPr>
          <p:cNvSpPr>
            <a:spLocks noGrp="1"/>
          </p:cNvSpPr>
          <p:nvPr>
            <p:ph type="title"/>
          </p:nvPr>
        </p:nvSpPr>
        <p:spPr>
          <a:xfrm>
            <a:off x="800100" y="1381760"/>
            <a:ext cx="10515600" cy="2047240"/>
          </a:xfrm>
        </p:spPr>
        <p:txBody>
          <a:bodyPr/>
          <a:lstStyle/>
          <a:p>
            <a:r>
              <a:rPr lang="en-US" dirty="0"/>
              <a:t>User story 2 Functional Workflow</a:t>
            </a:r>
          </a:p>
        </p:txBody>
      </p:sp>
      <p:sp>
        <p:nvSpPr>
          <p:cNvPr id="4" name="Text Placeholder 3">
            <a:extLst>
              <a:ext uri="{FF2B5EF4-FFF2-40B4-BE49-F238E27FC236}">
                <a16:creationId xmlns:a16="http://schemas.microsoft.com/office/drawing/2014/main" id="{D5A4599B-2BEA-9101-86ED-639A5EC6A33C}"/>
              </a:ext>
            </a:extLst>
          </p:cNvPr>
          <p:cNvSpPr>
            <a:spLocks noGrp="1"/>
          </p:cNvSpPr>
          <p:nvPr>
            <p:ph type="body" sz="quarter" idx="13"/>
          </p:nvPr>
        </p:nvSpPr>
        <p:spPr/>
        <p:txBody>
          <a:bodyPr/>
          <a:lstStyle/>
          <a:p>
            <a:r>
              <a:rPr lang="en-US" dirty="0"/>
              <a:t>PUC1| 07/03/2024 </a:t>
            </a:r>
          </a:p>
        </p:txBody>
      </p:sp>
    </p:spTree>
    <p:extLst>
      <p:ext uri="{BB962C8B-B14F-4D97-AF65-F5344CB8AC3E}">
        <p14:creationId xmlns:p14="http://schemas.microsoft.com/office/powerpoint/2010/main" val="1518384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A39CA-88EB-4E13-E640-5AA22D87FF5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C14443F-D919-D206-FAB4-6CA05C033FF4}"/>
              </a:ext>
            </a:extLst>
          </p:cNvPr>
          <p:cNvSpPr>
            <a:spLocks noGrp="1"/>
          </p:cNvSpPr>
          <p:nvPr>
            <p:ph type="title"/>
          </p:nvPr>
        </p:nvSpPr>
        <p:spPr>
          <a:xfrm>
            <a:off x="861950" y="182172"/>
            <a:ext cx="8686800" cy="1035050"/>
          </a:xfrm>
        </p:spPr>
        <p:txBody>
          <a:bodyPr/>
          <a:lstStyle/>
          <a:p>
            <a:r>
              <a:rPr lang="en-US" dirty="0"/>
              <a:t>Nightwatch Functional Workflow</a:t>
            </a:r>
            <a:endParaRPr lang="en-GB" dirty="0"/>
          </a:p>
        </p:txBody>
      </p:sp>
      <p:pic>
        <p:nvPicPr>
          <p:cNvPr id="4" name="Picture 3" descr="A screenshot of a computer screen&#10;&#10;Description automatically generated">
            <a:extLst>
              <a:ext uri="{FF2B5EF4-FFF2-40B4-BE49-F238E27FC236}">
                <a16:creationId xmlns:a16="http://schemas.microsoft.com/office/drawing/2014/main" id="{1582E7F1-FAB5-1471-3067-1DF8ED3EEB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198" y="1045028"/>
            <a:ext cx="9400270" cy="4944707"/>
          </a:xfrm>
          <a:prstGeom prst="rect">
            <a:avLst/>
          </a:prstGeom>
        </p:spPr>
      </p:pic>
    </p:spTree>
    <p:extLst>
      <p:ext uri="{BB962C8B-B14F-4D97-AF65-F5344CB8AC3E}">
        <p14:creationId xmlns:p14="http://schemas.microsoft.com/office/powerpoint/2010/main" val="30167902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ACDFE-F509-BEE2-DA46-9C48A67768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96B945-154B-97ED-0A64-BF29F72127B5}"/>
              </a:ext>
            </a:extLst>
          </p:cNvPr>
          <p:cNvSpPr>
            <a:spLocks noGrp="1"/>
          </p:cNvSpPr>
          <p:nvPr>
            <p:ph type="title"/>
          </p:nvPr>
        </p:nvSpPr>
        <p:spPr>
          <a:xfrm>
            <a:off x="800100" y="1381760"/>
            <a:ext cx="10515600" cy="2047240"/>
          </a:xfrm>
        </p:spPr>
        <p:txBody>
          <a:bodyPr/>
          <a:lstStyle/>
          <a:p>
            <a:r>
              <a:rPr lang="en-US" dirty="0"/>
              <a:t>User story 2 Orchestrator workflows</a:t>
            </a:r>
          </a:p>
        </p:txBody>
      </p:sp>
      <p:sp>
        <p:nvSpPr>
          <p:cNvPr id="4" name="Text Placeholder 3">
            <a:extLst>
              <a:ext uri="{FF2B5EF4-FFF2-40B4-BE49-F238E27FC236}">
                <a16:creationId xmlns:a16="http://schemas.microsoft.com/office/drawing/2014/main" id="{CC78124F-AC97-BBBF-11D7-505BA7D800D8}"/>
              </a:ext>
            </a:extLst>
          </p:cNvPr>
          <p:cNvSpPr>
            <a:spLocks noGrp="1"/>
          </p:cNvSpPr>
          <p:nvPr>
            <p:ph type="body" sz="quarter" idx="13"/>
          </p:nvPr>
        </p:nvSpPr>
        <p:spPr/>
        <p:txBody>
          <a:bodyPr/>
          <a:lstStyle/>
          <a:p>
            <a:r>
              <a:rPr lang="en-US" dirty="0"/>
              <a:t>PUC1| 07/03/2024 </a:t>
            </a:r>
          </a:p>
        </p:txBody>
      </p:sp>
    </p:spTree>
    <p:extLst>
      <p:ext uri="{BB962C8B-B14F-4D97-AF65-F5344CB8AC3E}">
        <p14:creationId xmlns:p14="http://schemas.microsoft.com/office/powerpoint/2010/main" val="21178568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0B981-5D4F-4EFA-A52B-253A805016BB}"/>
              </a:ext>
            </a:extLst>
          </p:cNvPr>
          <p:cNvSpPr>
            <a:spLocks noGrp="1"/>
          </p:cNvSpPr>
          <p:nvPr>
            <p:ph type="title"/>
          </p:nvPr>
        </p:nvSpPr>
        <p:spPr/>
        <p:txBody>
          <a:bodyPr>
            <a:normAutofit fontScale="90000"/>
          </a:bodyPr>
          <a:lstStyle/>
          <a:p>
            <a:r>
              <a:rPr lang="en-US" dirty="0"/>
              <a:t>Workflow Categories and Scenario 2</a:t>
            </a:r>
            <a:endParaRPr lang="en-GB" dirty="0"/>
          </a:p>
        </p:txBody>
      </p:sp>
      <p:sp>
        <p:nvSpPr>
          <p:cNvPr id="3" name="Content Placeholder 2">
            <a:extLst>
              <a:ext uri="{FF2B5EF4-FFF2-40B4-BE49-F238E27FC236}">
                <a16:creationId xmlns:a16="http://schemas.microsoft.com/office/drawing/2014/main" id="{6A26B4E2-0D03-4A2C-BD90-4DDE9E5B4E1D}"/>
              </a:ext>
            </a:extLst>
          </p:cNvPr>
          <p:cNvSpPr>
            <a:spLocks noGrp="1"/>
          </p:cNvSpPr>
          <p:nvPr>
            <p:ph idx="1"/>
          </p:nvPr>
        </p:nvSpPr>
        <p:spPr/>
        <p:txBody>
          <a:bodyPr/>
          <a:lstStyle/>
          <a:p>
            <a:r>
              <a:rPr lang="en-US" dirty="0"/>
              <a:t>IRIS workflows categories are five (5) and can be found below:  </a:t>
            </a:r>
            <a:endParaRPr lang="en-GB" dirty="0"/>
          </a:p>
          <a:p>
            <a:pPr lvl="0"/>
            <a:r>
              <a:rPr lang="en-GB" dirty="0">
                <a:highlight>
                  <a:srgbClr val="ECE9F0"/>
                </a:highlight>
              </a:rPr>
              <a:t>Cyber incident detection Workflow</a:t>
            </a:r>
          </a:p>
          <a:p>
            <a:pPr lvl="0"/>
            <a:r>
              <a:rPr lang="en-GB" dirty="0">
                <a:highlight>
                  <a:srgbClr val="ECE9F0"/>
                </a:highlight>
              </a:rPr>
              <a:t>Threat response Workflow</a:t>
            </a:r>
          </a:p>
          <a:p>
            <a:pPr lvl="0"/>
            <a:r>
              <a:rPr lang="en-GB" dirty="0"/>
              <a:t>Incident recovery Workflow</a:t>
            </a:r>
          </a:p>
          <a:p>
            <a:pPr lvl="0"/>
            <a:r>
              <a:rPr lang="en-GB" dirty="0">
                <a:highlight>
                  <a:srgbClr val="ECE9F0"/>
                </a:highlight>
              </a:rPr>
              <a:t>Sharing Workflow</a:t>
            </a:r>
          </a:p>
          <a:p>
            <a:pPr lvl="0"/>
            <a:r>
              <a:rPr lang="en-GB" dirty="0">
                <a:highlight>
                  <a:srgbClr val="ECE9F0"/>
                </a:highlight>
              </a:rPr>
              <a:t>Reporting Workflow</a:t>
            </a:r>
          </a:p>
          <a:p>
            <a:endParaRPr lang="en-GB" dirty="0"/>
          </a:p>
        </p:txBody>
      </p:sp>
      <p:sp>
        <p:nvSpPr>
          <p:cNvPr id="4" name="Slide Number Placeholder 3">
            <a:extLst>
              <a:ext uri="{FF2B5EF4-FFF2-40B4-BE49-F238E27FC236}">
                <a16:creationId xmlns:a16="http://schemas.microsoft.com/office/drawing/2014/main" id="{49ED0ABB-CDE4-4C27-A769-0A715A10E6AB}"/>
              </a:ext>
            </a:extLst>
          </p:cNvPr>
          <p:cNvSpPr>
            <a:spLocks noGrp="1"/>
          </p:cNvSpPr>
          <p:nvPr>
            <p:ph type="sldNum" sz="quarter" idx="12"/>
          </p:nvPr>
        </p:nvSpPr>
        <p:spPr/>
        <p:txBody>
          <a:bodyPr/>
          <a:lstStyle/>
          <a:p>
            <a:fld id="{57AC0E79-F531-4290-B37F-533038CC23F5}" type="slidenum">
              <a:rPr lang="en-US" smtClean="0"/>
              <a:pPr/>
              <a:t>87</a:t>
            </a:fld>
            <a:endParaRPr lang="en-US" dirty="0"/>
          </a:p>
        </p:txBody>
      </p:sp>
      <p:sp>
        <p:nvSpPr>
          <p:cNvPr id="5" name="Right Brace 4">
            <a:extLst>
              <a:ext uri="{FF2B5EF4-FFF2-40B4-BE49-F238E27FC236}">
                <a16:creationId xmlns:a16="http://schemas.microsoft.com/office/drawing/2014/main" id="{F8E75A7C-20F7-4A60-BA23-6DC78A872BA1}"/>
              </a:ext>
            </a:extLst>
          </p:cNvPr>
          <p:cNvSpPr/>
          <p:nvPr/>
        </p:nvSpPr>
        <p:spPr>
          <a:xfrm>
            <a:off x="7063530" y="2382472"/>
            <a:ext cx="302004" cy="2491531"/>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TextBox 6">
            <a:extLst>
              <a:ext uri="{FF2B5EF4-FFF2-40B4-BE49-F238E27FC236}">
                <a16:creationId xmlns:a16="http://schemas.microsoft.com/office/drawing/2014/main" id="{82CFFB52-B85C-45B5-B474-28B7C8F90D4F}"/>
              </a:ext>
            </a:extLst>
          </p:cNvPr>
          <p:cNvSpPr txBox="1"/>
          <p:nvPr/>
        </p:nvSpPr>
        <p:spPr>
          <a:xfrm>
            <a:off x="7631960" y="3207066"/>
            <a:ext cx="2390862" cy="923330"/>
          </a:xfrm>
          <a:prstGeom prst="rect">
            <a:avLst/>
          </a:prstGeom>
          <a:noFill/>
        </p:spPr>
        <p:txBody>
          <a:bodyPr wrap="square" rtlCol="0">
            <a:spAutoFit/>
          </a:bodyPr>
          <a:lstStyle/>
          <a:p>
            <a:r>
              <a:rPr lang="en-US" dirty="0">
                <a:solidFill>
                  <a:srgbClr val="7F4F9F"/>
                </a:solidFill>
              </a:rPr>
              <a:t>Simultaneously and sequential workflows execution </a:t>
            </a:r>
            <a:endParaRPr lang="en-GB" dirty="0">
              <a:solidFill>
                <a:srgbClr val="7F4F9F"/>
              </a:solidFill>
            </a:endParaRPr>
          </a:p>
        </p:txBody>
      </p:sp>
    </p:spTree>
    <p:extLst>
      <p:ext uri="{BB962C8B-B14F-4D97-AF65-F5344CB8AC3E}">
        <p14:creationId xmlns:p14="http://schemas.microsoft.com/office/powerpoint/2010/main" val="21953378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C92A2-E8CD-49FC-AC6F-5B2388EEA509}"/>
              </a:ext>
            </a:extLst>
          </p:cNvPr>
          <p:cNvSpPr>
            <a:spLocks noGrp="1"/>
          </p:cNvSpPr>
          <p:nvPr>
            <p:ph type="title"/>
          </p:nvPr>
        </p:nvSpPr>
        <p:spPr/>
        <p:txBody>
          <a:bodyPr>
            <a:normAutofit fontScale="90000"/>
          </a:bodyPr>
          <a:lstStyle/>
          <a:p>
            <a:r>
              <a:rPr lang="en-US" dirty="0"/>
              <a:t>Action bar and status of execution steps</a:t>
            </a:r>
            <a:endParaRPr lang="en-GB" dirty="0"/>
          </a:p>
        </p:txBody>
      </p:sp>
      <p:pic>
        <p:nvPicPr>
          <p:cNvPr id="6" name="Content Placeholder 5">
            <a:extLst>
              <a:ext uri="{FF2B5EF4-FFF2-40B4-BE49-F238E27FC236}">
                <a16:creationId xmlns:a16="http://schemas.microsoft.com/office/drawing/2014/main" id="{3C6C3D2E-CD27-402B-BA47-DBA6F81C3B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6878" y="1745143"/>
            <a:ext cx="6034081" cy="4351338"/>
          </a:xfrm>
        </p:spPr>
      </p:pic>
      <p:sp>
        <p:nvSpPr>
          <p:cNvPr id="4" name="Slide Number Placeholder 3">
            <a:extLst>
              <a:ext uri="{FF2B5EF4-FFF2-40B4-BE49-F238E27FC236}">
                <a16:creationId xmlns:a16="http://schemas.microsoft.com/office/drawing/2014/main" id="{1447FECE-6865-4428-8376-10B2BFA868D8}"/>
              </a:ext>
            </a:extLst>
          </p:cNvPr>
          <p:cNvSpPr>
            <a:spLocks noGrp="1"/>
          </p:cNvSpPr>
          <p:nvPr>
            <p:ph type="sldNum" sz="quarter" idx="12"/>
          </p:nvPr>
        </p:nvSpPr>
        <p:spPr/>
        <p:txBody>
          <a:bodyPr/>
          <a:lstStyle/>
          <a:p>
            <a:fld id="{57AC0E79-F531-4290-B37F-533038CC23F5}" type="slidenum">
              <a:rPr lang="en-US" smtClean="0"/>
              <a:pPr/>
              <a:t>88</a:t>
            </a:fld>
            <a:endParaRPr lang="en-US" dirty="0"/>
          </a:p>
        </p:txBody>
      </p:sp>
      <p:pic>
        <p:nvPicPr>
          <p:cNvPr id="7" name="Picture 6">
            <a:extLst>
              <a:ext uri="{FF2B5EF4-FFF2-40B4-BE49-F238E27FC236}">
                <a16:creationId xmlns:a16="http://schemas.microsoft.com/office/drawing/2014/main" id="{72F07F08-D314-46AC-A41B-68B158A4E558}"/>
              </a:ext>
            </a:extLst>
          </p:cNvPr>
          <p:cNvPicPr/>
          <p:nvPr/>
        </p:nvPicPr>
        <p:blipFill>
          <a:blip r:embed="rId3">
            <a:extLst>
              <a:ext uri="{28A0092B-C50C-407E-A947-70E740481C1C}">
                <a14:useLocalDpi xmlns:a14="http://schemas.microsoft.com/office/drawing/2010/main" val="0"/>
              </a:ext>
            </a:extLst>
          </a:blip>
          <a:stretch>
            <a:fillRect/>
          </a:stretch>
        </p:blipFill>
        <p:spPr>
          <a:xfrm>
            <a:off x="7739584" y="1308683"/>
            <a:ext cx="1865810" cy="4781725"/>
          </a:xfrm>
          <a:prstGeom prst="rect">
            <a:avLst/>
          </a:prstGeom>
        </p:spPr>
      </p:pic>
    </p:spTree>
    <p:extLst>
      <p:ext uri="{BB962C8B-B14F-4D97-AF65-F5344CB8AC3E}">
        <p14:creationId xmlns:p14="http://schemas.microsoft.com/office/powerpoint/2010/main" val="146523165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C92A2-E8CD-49FC-AC6F-5B2388EEA509}"/>
              </a:ext>
            </a:extLst>
          </p:cNvPr>
          <p:cNvSpPr>
            <a:spLocks noGrp="1"/>
          </p:cNvSpPr>
          <p:nvPr>
            <p:ph type="title"/>
          </p:nvPr>
        </p:nvSpPr>
        <p:spPr/>
        <p:txBody>
          <a:bodyPr/>
          <a:lstStyle/>
          <a:p>
            <a:r>
              <a:rPr lang="en-US" dirty="0"/>
              <a:t>NIGHTWATCH triggered workflow</a:t>
            </a:r>
            <a:endParaRPr lang="en-GB" dirty="0"/>
          </a:p>
        </p:txBody>
      </p:sp>
      <p:sp>
        <p:nvSpPr>
          <p:cNvPr id="4" name="Slide Number Placeholder 3">
            <a:extLst>
              <a:ext uri="{FF2B5EF4-FFF2-40B4-BE49-F238E27FC236}">
                <a16:creationId xmlns:a16="http://schemas.microsoft.com/office/drawing/2014/main" id="{1447FECE-6865-4428-8376-10B2BFA868D8}"/>
              </a:ext>
            </a:extLst>
          </p:cNvPr>
          <p:cNvSpPr>
            <a:spLocks noGrp="1"/>
          </p:cNvSpPr>
          <p:nvPr>
            <p:ph type="sldNum" sz="quarter" idx="12"/>
          </p:nvPr>
        </p:nvSpPr>
        <p:spPr/>
        <p:txBody>
          <a:bodyPr/>
          <a:lstStyle/>
          <a:p>
            <a:fld id="{57AC0E79-F531-4290-B37F-533038CC23F5}" type="slidenum">
              <a:rPr lang="en-US" smtClean="0"/>
              <a:pPr/>
              <a:t>89</a:t>
            </a:fld>
            <a:endParaRPr lang="en-US" dirty="0"/>
          </a:p>
        </p:txBody>
      </p:sp>
      <p:pic>
        <p:nvPicPr>
          <p:cNvPr id="8" name="Content Placeholder 7">
            <a:extLst>
              <a:ext uri="{FF2B5EF4-FFF2-40B4-BE49-F238E27FC236}">
                <a16:creationId xmlns:a16="http://schemas.microsoft.com/office/drawing/2014/main" id="{3BA7EEBD-943C-4A39-8ACE-B4268C2D20D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39861" y="1332916"/>
            <a:ext cx="6964959" cy="4822288"/>
          </a:xfrm>
        </p:spPr>
      </p:pic>
    </p:spTree>
    <p:extLst>
      <p:ext uri="{BB962C8B-B14F-4D97-AF65-F5344CB8AC3E}">
        <p14:creationId xmlns:p14="http://schemas.microsoft.com/office/powerpoint/2010/main" val="443006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5"/>
          <p:cNvSpPr txBox="1">
            <a:spLocks noGrp="1"/>
          </p:cNvSpPr>
          <p:nvPr>
            <p:ph type="sldNum" idx="12"/>
          </p:nvPr>
        </p:nvSpPr>
        <p:spPr>
          <a:xfrm>
            <a:off x="11049001" y="6273800"/>
            <a:ext cx="457199"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it-IT"/>
              <a:t>9</a:t>
            </a:fld>
            <a:endParaRPr/>
          </a:p>
        </p:txBody>
      </p:sp>
      <p:graphicFrame>
        <p:nvGraphicFramePr>
          <p:cNvPr id="2" name="Diagram 1">
            <a:extLst>
              <a:ext uri="{FF2B5EF4-FFF2-40B4-BE49-F238E27FC236}">
                <a16:creationId xmlns:a16="http://schemas.microsoft.com/office/drawing/2014/main" id="{8E6041E8-42EA-2945-B9D4-C61C3BA57019}"/>
              </a:ext>
            </a:extLst>
          </p:cNvPr>
          <p:cNvGraphicFramePr/>
          <p:nvPr/>
        </p:nvGraphicFramePr>
        <p:xfrm>
          <a:off x="1794510" y="1485900"/>
          <a:ext cx="8774157" cy="46033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3F543-9AFD-41DB-83AE-4BED3549C7F4}"/>
              </a:ext>
            </a:extLst>
          </p:cNvPr>
          <p:cNvSpPr>
            <a:spLocks noGrp="1"/>
          </p:cNvSpPr>
          <p:nvPr>
            <p:ph type="title"/>
          </p:nvPr>
        </p:nvSpPr>
        <p:spPr/>
        <p:txBody>
          <a:bodyPr/>
          <a:lstStyle/>
          <a:p>
            <a:r>
              <a:rPr lang="en-US" dirty="0"/>
              <a:t>Sub-flow RRR triggered workflow </a:t>
            </a:r>
            <a:endParaRPr lang="en-GB" dirty="0"/>
          </a:p>
        </p:txBody>
      </p:sp>
      <p:sp>
        <p:nvSpPr>
          <p:cNvPr id="4" name="Slide Number Placeholder 3">
            <a:extLst>
              <a:ext uri="{FF2B5EF4-FFF2-40B4-BE49-F238E27FC236}">
                <a16:creationId xmlns:a16="http://schemas.microsoft.com/office/drawing/2014/main" id="{56889B7E-AA0B-4C82-BE5F-41E195486B88}"/>
              </a:ext>
            </a:extLst>
          </p:cNvPr>
          <p:cNvSpPr>
            <a:spLocks noGrp="1"/>
          </p:cNvSpPr>
          <p:nvPr>
            <p:ph type="sldNum" sz="quarter" idx="12"/>
          </p:nvPr>
        </p:nvSpPr>
        <p:spPr/>
        <p:txBody>
          <a:bodyPr/>
          <a:lstStyle/>
          <a:p>
            <a:fld id="{57AC0E79-F531-4290-B37F-533038CC23F5}" type="slidenum">
              <a:rPr lang="en-US" smtClean="0"/>
              <a:pPr/>
              <a:t>90</a:t>
            </a:fld>
            <a:endParaRPr lang="en-US" dirty="0"/>
          </a:p>
        </p:txBody>
      </p:sp>
      <p:pic>
        <p:nvPicPr>
          <p:cNvPr id="5" name="Content Placeholder 4">
            <a:extLst>
              <a:ext uri="{FF2B5EF4-FFF2-40B4-BE49-F238E27FC236}">
                <a16:creationId xmlns:a16="http://schemas.microsoft.com/office/drawing/2014/main" id="{931CE9D2-60AB-4EBE-B2F8-81D48A4880F6}"/>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62112" y="2229644"/>
            <a:ext cx="8867775" cy="3600450"/>
          </a:xfrm>
          <a:prstGeom prst="rect">
            <a:avLst/>
          </a:prstGeom>
          <a:noFill/>
          <a:ln>
            <a:noFill/>
          </a:ln>
        </p:spPr>
      </p:pic>
    </p:spTree>
    <p:extLst>
      <p:ext uri="{BB962C8B-B14F-4D97-AF65-F5344CB8AC3E}">
        <p14:creationId xmlns:p14="http://schemas.microsoft.com/office/powerpoint/2010/main" val="141744780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2"/>
          <p:cNvSpPr txBox="1">
            <a:spLocks noGrp="1"/>
          </p:cNvSpPr>
          <p:nvPr>
            <p:ph type="title"/>
          </p:nvPr>
        </p:nvSpPr>
        <p:spPr>
          <a:xfrm>
            <a:off x="805542" y="865650"/>
            <a:ext cx="8686800" cy="10350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626265"/>
              </a:buClr>
              <a:buSzPts val="4000"/>
              <a:buFont typeface="Open Sans"/>
              <a:buNone/>
            </a:pPr>
            <a:r>
              <a:rPr lang="it-IT" b="1" dirty="0">
                <a:solidFill>
                  <a:srgbClr val="626265"/>
                </a:solidFill>
              </a:rPr>
              <a:t>   Social </a:t>
            </a:r>
            <a:r>
              <a:rPr lang="it-IT" b="1" dirty="0" err="1">
                <a:solidFill>
                  <a:srgbClr val="626265"/>
                </a:solidFill>
              </a:rPr>
              <a:t>Acceptance</a:t>
            </a:r>
            <a:r>
              <a:rPr lang="it-IT" b="1" dirty="0">
                <a:solidFill>
                  <a:srgbClr val="626265"/>
                </a:solidFill>
              </a:rPr>
              <a:t> </a:t>
            </a:r>
            <a:r>
              <a:rPr lang="it-IT" b="1" dirty="0" err="1">
                <a:solidFill>
                  <a:srgbClr val="626265"/>
                </a:solidFill>
              </a:rPr>
              <a:t>Assessment</a:t>
            </a:r>
            <a:endParaRPr b="1" dirty="0">
              <a:solidFill>
                <a:srgbClr val="626265"/>
              </a:solidFill>
            </a:endParaRPr>
          </a:p>
        </p:txBody>
      </p:sp>
      <p:sp>
        <p:nvSpPr>
          <p:cNvPr id="88" name="Google Shape;88;p2"/>
          <p:cNvSpPr txBox="1">
            <a:spLocks noGrp="1"/>
          </p:cNvSpPr>
          <p:nvPr>
            <p:ph type="body" idx="1"/>
          </p:nvPr>
        </p:nvSpPr>
        <p:spPr>
          <a:xfrm>
            <a:off x="4935709" y="1900700"/>
            <a:ext cx="6575936" cy="3961257"/>
          </a:xfrm>
          <a:prstGeom prst="rect">
            <a:avLst/>
          </a:prstGeom>
          <a:noFill/>
          <a:ln>
            <a:noFill/>
          </a:ln>
        </p:spPr>
        <p:txBody>
          <a:bodyPr spcFirstLastPara="1" wrap="square" lIns="91425" tIns="45700" rIns="91425" bIns="45700" anchor="t" anchorCtr="0">
            <a:normAutofit fontScale="85000" lnSpcReduction="10000"/>
          </a:bodyPr>
          <a:lstStyle/>
          <a:p>
            <a:pPr marL="228600" lvl="0" indent="-228600" algn="just" rtl="0">
              <a:lnSpc>
                <a:spcPct val="100000"/>
              </a:lnSpc>
              <a:spcBef>
                <a:spcPts val="0"/>
              </a:spcBef>
              <a:spcAft>
                <a:spcPts val="0"/>
              </a:spcAft>
              <a:buClr>
                <a:srgbClr val="626265"/>
              </a:buClr>
              <a:buSzPct val="100000"/>
              <a:buFont typeface="Noto Sans Symbols"/>
              <a:buChar char="✔"/>
            </a:pPr>
            <a:r>
              <a:rPr lang="it-IT" sz="2800" dirty="0" err="1">
                <a:solidFill>
                  <a:srgbClr val="626265"/>
                </a:solidFill>
              </a:rPr>
              <a:t>This</a:t>
            </a:r>
            <a:r>
              <a:rPr lang="it-IT" sz="2800" dirty="0">
                <a:solidFill>
                  <a:srgbClr val="626265"/>
                </a:solidFill>
              </a:rPr>
              <a:t> session </a:t>
            </a:r>
            <a:r>
              <a:rPr lang="it-IT" sz="2800" dirty="0" err="1">
                <a:solidFill>
                  <a:srgbClr val="626265"/>
                </a:solidFill>
              </a:rPr>
              <a:t>is</a:t>
            </a:r>
            <a:r>
              <a:rPr lang="it-IT" sz="2800" dirty="0">
                <a:solidFill>
                  <a:srgbClr val="626265"/>
                </a:solidFill>
              </a:rPr>
              <a:t> </a:t>
            </a:r>
            <a:r>
              <a:rPr lang="it-IT" sz="2800" dirty="0" err="1">
                <a:solidFill>
                  <a:srgbClr val="626265"/>
                </a:solidFill>
              </a:rPr>
              <a:t>also</a:t>
            </a:r>
            <a:r>
              <a:rPr lang="it-IT" sz="2800" dirty="0">
                <a:solidFill>
                  <a:srgbClr val="626265"/>
                </a:solidFill>
              </a:rPr>
              <a:t> part of </a:t>
            </a:r>
            <a:r>
              <a:rPr lang="it-IT" sz="2800" dirty="0" err="1">
                <a:solidFill>
                  <a:srgbClr val="626265"/>
                </a:solidFill>
              </a:rPr>
              <a:t>our</a:t>
            </a:r>
            <a:r>
              <a:rPr lang="it-IT" sz="2800" dirty="0">
                <a:solidFill>
                  <a:srgbClr val="626265"/>
                </a:solidFill>
              </a:rPr>
              <a:t> </a:t>
            </a:r>
            <a:r>
              <a:rPr lang="it-IT" sz="2800" dirty="0" err="1">
                <a:solidFill>
                  <a:srgbClr val="626265"/>
                </a:solidFill>
              </a:rPr>
              <a:t>research</a:t>
            </a:r>
            <a:r>
              <a:rPr lang="it-IT" sz="2800" dirty="0">
                <a:solidFill>
                  <a:srgbClr val="626265"/>
                </a:solidFill>
              </a:rPr>
              <a:t> on the social </a:t>
            </a:r>
            <a:r>
              <a:rPr lang="it-IT" sz="2800" dirty="0" err="1">
                <a:solidFill>
                  <a:srgbClr val="626265"/>
                </a:solidFill>
              </a:rPr>
              <a:t>acceptance</a:t>
            </a:r>
            <a:r>
              <a:rPr lang="it-IT" sz="2800" dirty="0">
                <a:solidFill>
                  <a:srgbClr val="626265"/>
                </a:solidFill>
              </a:rPr>
              <a:t> of IRIS </a:t>
            </a:r>
            <a:r>
              <a:rPr lang="it-IT" sz="2800" dirty="0" err="1">
                <a:solidFill>
                  <a:srgbClr val="626265"/>
                </a:solidFill>
              </a:rPr>
              <a:t>project</a:t>
            </a:r>
            <a:endParaRPr dirty="0"/>
          </a:p>
          <a:p>
            <a:pPr marL="0" lvl="0" indent="0" algn="just" rtl="0">
              <a:lnSpc>
                <a:spcPct val="100000"/>
              </a:lnSpc>
              <a:spcBef>
                <a:spcPts val="1000"/>
              </a:spcBef>
              <a:spcAft>
                <a:spcPts val="0"/>
              </a:spcAft>
              <a:buClr>
                <a:srgbClr val="838487"/>
              </a:buClr>
              <a:buSzPct val="100000"/>
              <a:buNone/>
            </a:pPr>
            <a:endParaRPr sz="2800" dirty="0">
              <a:solidFill>
                <a:srgbClr val="626265"/>
              </a:solidFill>
            </a:endParaRPr>
          </a:p>
          <a:p>
            <a:pPr marL="228600" indent="-228600" algn="just">
              <a:lnSpc>
                <a:spcPct val="100000"/>
              </a:lnSpc>
              <a:buClr>
                <a:srgbClr val="626265"/>
              </a:buClr>
              <a:buSzPct val="100000"/>
              <a:buFont typeface="Noto Sans Symbols"/>
              <a:buChar char="✔"/>
            </a:pPr>
            <a:r>
              <a:rPr lang="it-IT" sz="2800" dirty="0">
                <a:solidFill>
                  <a:srgbClr val="626265"/>
                </a:solidFill>
              </a:rPr>
              <a:t>The </a:t>
            </a:r>
            <a:r>
              <a:rPr lang="it-IT" sz="2800" dirty="0" err="1">
                <a:solidFill>
                  <a:srgbClr val="626265"/>
                </a:solidFill>
              </a:rPr>
              <a:t>aim</a:t>
            </a:r>
            <a:r>
              <a:rPr lang="it-IT" sz="2800" dirty="0">
                <a:solidFill>
                  <a:srgbClr val="626265"/>
                </a:solidFill>
              </a:rPr>
              <a:t> </a:t>
            </a:r>
            <a:r>
              <a:rPr lang="it-IT" sz="2800" dirty="0" err="1">
                <a:solidFill>
                  <a:srgbClr val="626265"/>
                </a:solidFill>
              </a:rPr>
              <a:t>is</a:t>
            </a:r>
            <a:r>
              <a:rPr lang="it-IT" sz="2800" dirty="0">
                <a:solidFill>
                  <a:srgbClr val="626265"/>
                </a:solidFill>
              </a:rPr>
              <a:t> to </a:t>
            </a:r>
            <a:r>
              <a:rPr lang="it-IT" sz="2800" dirty="0" err="1">
                <a:solidFill>
                  <a:srgbClr val="626265"/>
                </a:solidFill>
              </a:rPr>
              <a:t>get</a:t>
            </a:r>
            <a:r>
              <a:rPr lang="it-IT" sz="2800" dirty="0">
                <a:solidFill>
                  <a:srgbClr val="626265"/>
                </a:solidFill>
              </a:rPr>
              <a:t> a feedback on the </a:t>
            </a:r>
            <a:r>
              <a:rPr lang="it-IT" sz="2800" dirty="0" err="1">
                <a:solidFill>
                  <a:srgbClr val="626265"/>
                </a:solidFill>
              </a:rPr>
              <a:t>demonstration</a:t>
            </a:r>
            <a:r>
              <a:rPr lang="it-IT" sz="2800" dirty="0">
                <a:solidFill>
                  <a:srgbClr val="626265"/>
                </a:solidFill>
              </a:rPr>
              <a:t> </a:t>
            </a:r>
            <a:r>
              <a:rPr lang="it-IT" sz="2800" dirty="0" err="1">
                <a:solidFill>
                  <a:srgbClr val="626265"/>
                </a:solidFill>
              </a:rPr>
              <a:t>based</a:t>
            </a:r>
            <a:r>
              <a:rPr lang="it-IT" sz="2800" dirty="0">
                <a:solidFill>
                  <a:srgbClr val="626265"/>
                </a:solidFill>
              </a:rPr>
              <a:t> on </a:t>
            </a:r>
            <a:r>
              <a:rPr lang="it-IT" sz="2800" dirty="0" err="1">
                <a:solidFill>
                  <a:srgbClr val="626265"/>
                </a:solidFill>
              </a:rPr>
              <a:t>your</a:t>
            </a:r>
            <a:r>
              <a:rPr lang="it-IT" sz="2800" dirty="0">
                <a:solidFill>
                  <a:srgbClr val="626265"/>
                </a:solidFill>
              </a:rPr>
              <a:t> </a:t>
            </a:r>
            <a:r>
              <a:rPr lang="it-IT" sz="2800" dirty="0" err="1">
                <a:solidFill>
                  <a:srgbClr val="626265"/>
                </a:solidFill>
              </a:rPr>
              <a:t>perceptions</a:t>
            </a:r>
            <a:endParaRPr lang="it-IT" sz="2800" dirty="0">
              <a:solidFill>
                <a:srgbClr val="626265"/>
              </a:solidFill>
            </a:endParaRPr>
          </a:p>
          <a:p>
            <a:pPr marL="228600" indent="-228600" algn="just">
              <a:lnSpc>
                <a:spcPct val="100000"/>
              </a:lnSpc>
              <a:buClr>
                <a:srgbClr val="626265"/>
              </a:buClr>
              <a:buSzPct val="100000"/>
              <a:buFont typeface="Noto Sans Symbols"/>
              <a:buChar char="✔"/>
            </a:pPr>
            <a:endParaRPr lang="it-IT" sz="2800" dirty="0">
              <a:solidFill>
                <a:srgbClr val="626265"/>
              </a:solidFill>
            </a:endParaRPr>
          </a:p>
          <a:p>
            <a:pPr marL="228600" indent="-228600" algn="just">
              <a:lnSpc>
                <a:spcPct val="100000"/>
              </a:lnSpc>
              <a:buClr>
                <a:srgbClr val="626265"/>
              </a:buClr>
              <a:buSzPct val="100000"/>
              <a:buFont typeface="Noto Sans Symbols"/>
              <a:buChar char="✔"/>
            </a:pPr>
            <a:r>
              <a:rPr lang="it-IT" sz="2800" dirty="0">
                <a:solidFill>
                  <a:srgbClr val="626265"/>
                </a:solidFill>
              </a:rPr>
              <a:t>First </a:t>
            </a:r>
            <a:r>
              <a:rPr lang="it-IT" sz="2800" dirty="0" err="1">
                <a:solidFill>
                  <a:srgbClr val="626265"/>
                </a:solidFill>
              </a:rPr>
              <a:t>you</a:t>
            </a:r>
            <a:r>
              <a:rPr lang="it-IT" sz="2800" dirty="0">
                <a:solidFill>
                  <a:srgbClr val="626265"/>
                </a:solidFill>
              </a:rPr>
              <a:t> </a:t>
            </a:r>
            <a:r>
              <a:rPr lang="it-IT" sz="2800" dirty="0" err="1">
                <a:solidFill>
                  <a:srgbClr val="626265"/>
                </a:solidFill>
              </a:rPr>
              <a:t>will</a:t>
            </a:r>
            <a:r>
              <a:rPr lang="it-IT" sz="2800" dirty="0">
                <a:solidFill>
                  <a:srgbClr val="626265"/>
                </a:solidFill>
              </a:rPr>
              <a:t> </a:t>
            </a:r>
            <a:r>
              <a:rPr lang="it-IT" sz="2800" dirty="0" err="1">
                <a:solidFill>
                  <a:srgbClr val="626265"/>
                </a:solidFill>
              </a:rPr>
              <a:t>see</a:t>
            </a:r>
            <a:r>
              <a:rPr lang="it-IT" sz="2800" dirty="0">
                <a:solidFill>
                  <a:srgbClr val="626265"/>
                </a:solidFill>
              </a:rPr>
              <a:t> the </a:t>
            </a:r>
            <a:r>
              <a:rPr lang="it-IT" sz="2800" dirty="0" err="1">
                <a:solidFill>
                  <a:srgbClr val="626265"/>
                </a:solidFill>
              </a:rPr>
              <a:t>demonstrations</a:t>
            </a:r>
            <a:r>
              <a:rPr lang="it-IT" sz="2800" dirty="0">
                <a:solidFill>
                  <a:srgbClr val="626265"/>
                </a:solidFill>
              </a:rPr>
              <a:t> </a:t>
            </a:r>
            <a:r>
              <a:rPr lang="it-IT" sz="2800" dirty="0" err="1">
                <a:solidFill>
                  <a:srgbClr val="626265"/>
                </a:solidFill>
              </a:rPr>
              <a:t>then</a:t>
            </a:r>
            <a:r>
              <a:rPr lang="it-IT" sz="2800" dirty="0">
                <a:solidFill>
                  <a:srgbClr val="626265"/>
                </a:solidFill>
              </a:rPr>
              <a:t> </a:t>
            </a:r>
            <a:r>
              <a:rPr lang="it-IT" sz="2800" dirty="0" err="1">
                <a:solidFill>
                  <a:srgbClr val="626265"/>
                </a:solidFill>
              </a:rPr>
              <a:t>you</a:t>
            </a:r>
            <a:r>
              <a:rPr lang="it-IT" sz="2800" dirty="0">
                <a:solidFill>
                  <a:srgbClr val="626265"/>
                </a:solidFill>
              </a:rPr>
              <a:t> </a:t>
            </a:r>
            <a:r>
              <a:rPr lang="it-IT" sz="2800" dirty="0" err="1">
                <a:solidFill>
                  <a:srgbClr val="626265"/>
                </a:solidFill>
              </a:rPr>
              <a:t>will</a:t>
            </a:r>
            <a:r>
              <a:rPr lang="it-IT" sz="2800" dirty="0">
                <a:solidFill>
                  <a:srgbClr val="626265"/>
                </a:solidFill>
              </a:rPr>
              <a:t> </a:t>
            </a:r>
            <a:r>
              <a:rPr lang="it-IT" sz="2800" dirty="0" err="1">
                <a:solidFill>
                  <a:srgbClr val="626265"/>
                </a:solidFill>
              </a:rPr>
              <a:t>participate</a:t>
            </a:r>
            <a:r>
              <a:rPr lang="it-IT" sz="2800" dirty="0">
                <a:solidFill>
                  <a:srgbClr val="626265"/>
                </a:solidFill>
              </a:rPr>
              <a:t> in a </a:t>
            </a:r>
            <a:r>
              <a:rPr lang="it-IT" sz="2800" dirty="0" err="1">
                <a:solidFill>
                  <a:srgbClr val="626265"/>
                </a:solidFill>
              </a:rPr>
              <a:t>survey</a:t>
            </a:r>
            <a:r>
              <a:rPr lang="it-IT" sz="2800" dirty="0">
                <a:solidFill>
                  <a:srgbClr val="626265"/>
                </a:solidFill>
              </a:rPr>
              <a:t> and </a:t>
            </a:r>
            <a:r>
              <a:rPr lang="it-IT" sz="2800" dirty="0" err="1">
                <a:solidFill>
                  <a:srgbClr val="626265"/>
                </a:solidFill>
              </a:rPr>
              <a:t>then</a:t>
            </a:r>
            <a:r>
              <a:rPr lang="it-IT" sz="2800" dirty="0">
                <a:solidFill>
                  <a:srgbClr val="626265"/>
                </a:solidFill>
              </a:rPr>
              <a:t> in a small focus </a:t>
            </a:r>
            <a:r>
              <a:rPr lang="it-IT" sz="2800" dirty="0" err="1">
                <a:solidFill>
                  <a:srgbClr val="626265"/>
                </a:solidFill>
              </a:rPr>
              <a:t>group</a:t>
            </a:r>
            <a:endParaRPr lang="it-IT" sz="2800" dirty="0">
              <a:solidFill>
                <a:srgbClr val="626265"/>
              </a:solidFill>
            </a:endParaRPr>
          </a:p>
          <a:p>
            <a:pPr marL="228600" lvl="0" indent="-228600" algn="just" rtl="0">
              <a:lnSpc>
                <a:spcPct val="100000"/>
              </a:lnSpc>
              <a:spcBef>
                <a:spcPts val="1000"/>
              </a:spcBef>
              <a:spcAft>
                <a:spcPts val="0"/>
              </a:spcAft>
              <a:buClr>
                <a:srgbClr val="626265"/>
              </a:buClr>
              <a:buSzPct val="100000"/>
              <a:buFont typeface="Noto Sans Symbols"/>
              <a:buChar char="✔"/>
            </a:pPr>
            <a:endParaRPr lang="it-IT" sz="2800" dirty="0">
              <a:solidFill>
                <a:srgbClr val="626265"/>
              </a:solidFill>
            </a:endParaRPr>
          </a:p>
          <a:p>
            <a:pPr marL="228600" lvl="0" indent="-228600" algn="just" rtl="0">
              <a:lnSpc>
                <a:spcPct val="100000"/>
              </a:lnSpc>
              <a:spcBef>
                <a:spcPts val="1000"/>
              </a:spcBef>
              <a:spcAft>
                <a:spcPts val="0"/>
              </a:spcAft>
              <a:buClr>
                <a:srgbClr val="626265"/>
              </a:buClr>
              <a:buSzPct val="100000"/>
              <a:buFont typeface="Noto Sans Symbols"/>
              <a:buChar char="✔"/>
            </a:pPr>
            <a:endParaRPr dirty="0"/>
          </a:p>
          <a:p>
            <a:pPr marL="228600" lvl="0" indent="-64135" algn="just" rtl="0">
              <a:lnSpc>
                <a:spcPct val="100000"/>
              </a:lnSpc>
              <a:spcBef>
                <a:spcPts val="1000"/>
              </a:spcBef>
              <a:spcAft>
                <a:spcPts val="0"/>
              </a:spcAft>
              <a:buClr>
                <a:srgbClr val="838487"/>
              </a:buClr>
              <a:buSzPct val="100000"/>
              <a:buFont typeface="Noto Sans Symbols"/>
              <a:buNone/>
            </a:pPr>
            <a:endParaRPr sz="2800" dirty="0">
              <a:solidFill>
                <a:srgbClr val="626265"/>
              </a:solidFill>
            </a:endParaRPr>
          </a:p>
          <a:p>
            <a:pPr marL="228600" lvl="0" indent="-228600" algn="just" rtl="0">
              <a:lnSpc>
                <a:spcPct val="100000"/>
              </a:lnSpc>
              <a:spcBef>
                <a:spcPts val="1000"/>
              </a:spcBef>
              <a:spcAft>
                <a:spcPts val="0"/>
              </a:spcAft>
              <a:buClr>
                <a:srgbClr val="626265"/>
              </a:buClr>
              <a:buSzPct val="100000"/>
              <a:buFont typeface="Noto Sans Symbols"/>
              <a:buChar char="✔"/>
            </a:pPr>
            <a:endParaRPr sz="1800" dirty="0"/>
          </a:p>
        </p:txBody>
      </p:sp>
      <p:sp>
        <p:nvSpPr>
          <p:cNvPr id="89" name="Google Shape;89;p2"/>
          <p:cNvSpPr txBox="1">
            <a:spLocks noGrp="1"/>
          </p:cNvSpPr>
          <p:nvPr>
            <p:ph type="sldNum" idx="12"/>
          </p:nvPr>
        </p:nvSpPr>
        <p:spPr>
          <a:xfrm>
            <a:off x="11049001" y="6273800"/>
            <a:ext cx="457199"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it-IT"/>
              <a:t>91</a:t>
            </a:fld>
            <a:endParaRPr/>
          </a:p>
        </p:txBody>
      </p:sp>
      <p:pic>
        <p:nvPicPr>
          <p:cNvPr id="90" name="Google Shape;90;p2"/>
          <p:cNvPicPr preferRelativeResize="0"/>
          <p:nvPr/>
        </p:nvPicPr>
        <p:blipFill rotWithShape="1">
          <a:blip r:embed="rId3">
            <a:alphaModFix/>
          </a:blip>
          <a:srcRect/>
          <a:stretch/>
        </p:blipFill>
        <p:spPr>
          <a:xfrm>
            <a:off x="935453" y="2311290"/>
            <a:ext cx="3266433" cy="3130332"/>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3"/>
          <p:cNvSpPr txBox="1">
            <a:spLocks noGrp="1"/>
          </p:cNvSpPr>
          <p:nvPr>
            <p:ph type="title"/>
          </p:nvPr>
        </p:nvSpPr>
        <p:spPr>
          <a:xfrm>
            <a:off x="838200" y="336551"/>
            <a:ext cx="8686800" cy="103505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626265"/>
              </a:buClr>
              <a:buSzPct val="100000"/>
              <a:buFont typeface="Open Sans"/>
              <a:buNone/>
            </a:pPr>
            <a:r>
              <a:rPr lang="it-IT" dirty="0">
                <a:solidFill>
                  <a:srgbClr val="626265"/>
                </a:solidFill>
              </a:rPr>
              <a:t>Social </a:t>
            </a:r>
            <a:r>
              <a:rPr lang="it-IT" dirty="0" err="1">
                <a:solidFill>
                  <a:srgbClr val="626265"/>
                </a:solidFill>
              </a:rPr>
              <a:t>Acceptance</a:t>
            </a:r>
            <a:r>
              <a:rPr lang="it-IT" dirty="0">
                <a:solidFill>
                  <a:srgbClr val="626265"/>
                </a:solidFill>
              </a:rPr>
              <a:t> of Technology</a:t>
            </a:r>
            <a:br>
              <a:rPr lang="it-IT" dirty="0">
                <a:solidFill>
                  <a:srgbClr val="626265"/>
                </a:solidFill>
              </a:rPr>
            </a:br>
            <a:r>
              <a:rPr lang="it-IT" dirty="0">
                <a:solidFill>
                  <a:srgbClr val="626265"/>
                </a:solidFill>
              </a:rPr>
              <a:t>IRIS model</a:t>
            </a:r>
            <a:endParaRPr dirty="0">
              <a:solidFill>
                <a:srgbClr val="626265"/>
              </a:solidFill>
            </a:endParaRPr>
          </a:p>
        </p:txBody>
      </p:sp>
      <p:sp>
        <p:nvSpPr>
          <p:cNvPr id="97" name="Google Shape;97;p3"/>
          <p:cNvSpPr txBox="1">
            <a:spLocks noGrp="1"/>
          </p:cNvSpPr>
          <p:nvPr>
            <p:ph type="sldNum" idx="12"/>
          </p:nvPr>
        </p:nvSpPr>
        <p:spPr>
          <a:xfrm>
            <a:off x="11049001" y="6273800"/>
            <a:ext cx="457199"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it-IT"/>
              <a:t>92</a:t>
            </a:fld>
            <a:endParaRPr/>
          </a:p>
        </p:txBody>
      </p:sp>
      <p:sp>
        <p:nvSpPr>
          <p:cNvPr id="98" name="Google Shape;98;p3"/>
          <p:cNvSpPr txBox="1"/>
          <p:nvPr/>
        </p:nvSpPr>
        <p:spPr>
          <a:xfrm>
            <a:off x="5519057" y="1747157"/>
            <a:ext cx="5323115" cy="4700092"/>
          </a:xfrm>
          <a:prstGeom prst="rect">
            <a:avLst/>
          </a:prstGeom>
          <a:noFill/>
          <a:ln>
            <a:noFill/>
          </a:ln>
        </p:spPr>
        <p:txBody>
          <a:bodyPr spcFirstLastPara="1" wrap="square" lIns="91425" tIns="45700" rIns="91425" bIns="45700" anchor="t" anchorCtr="0">
            <a:spAutoFit/>
          </a:bodyPr>
          <a:lstStyle/>
          <a:p>
            <a:pPr marL="0" marR="0" lvl="0" indent="0" algn="just" rtl="0">
              <a:lnSpc>
                <a:spcPct val="107000"/>
              </a:lnSpc>
              <a:spcBef>
                <a:spcPts val="0"/>
              </a:spcBef>
              <a:spcAft>
                <a:spcPts val="0"/>
              </a:spcAft>
              <a:buNone/>
            </a:pPr>
            <a:r>
              <a:rPr lang="it-IT" sz="2000" b="1" dirty="0">
                <a:solidFill>
                  <a:schemeClr val="accent1"/>
                </a:solidFill>
                <a:latin typeface="Open Sans"/>
                <a:ea typeface="Open Sans"/>
                <a:cs typeface="Open Sans"/>
                <a:sym typeface="Open Sans"/>
              </a:rPr>
              <a:t>BASED ON 3 PRINCIPLES</a:t>
            </a:r>
            <a:endParaRPr dirty="0"/>
          </a:p>
          <a:p>
            <a:pPr marL="342900" marR="0" lvl="0" indent="-342900" algn="just" rtl="0">
              <a:lnSpc>
                <a:spcPct val="107000"/>
              </a:lnSpc>
              <a:spcBef>
                <a:spcPts val="800"/>
              </a:spcBef>
              <a:spcAft>
                <a:spcPts val="0"/>
              </a:spcAft>
              <a:buClr>
                <a:srgbClr val="626265"/>
              </a:buClr>
              <a:buSzPts val="2000"/>
              <a:buFont typeface="Noto Sans Symbols"/>
              <a:buChar char="✔"/>
            </a:pPr>
            <a:r>
              <a:rPr lang="it-IT" sz="2000" b="1" dirty="0">
                <a:solidFill>
                  <a:srgbClr val="626265"/>
                </a:solidFill>
                <a:latin typeface="Open Sans"/>
                <a:ea typeface="Open Sans"/>
                <a:cs typeface="Open Sans"/>
                <a:sym typeface="Open Sans"/>
              </a:rPr>
              <a:t>Human </a:t>
            </a:r>
            <a:r>
              <a:rPr lang="it-IT" sz="2000" b="1" dirty="0" err="1">
                <a:solidFill>
                  <a:srgbClr val="626265"/>
                </a:solidFill>
                <a:latin typeface="Open Sans"/>
                <a:ea typeface="Open Sans"/>
                <a:cs typeface="Open Sans"/>
                <a:sym typeface="Open Sans"/>
              </a:rPr>
              <a:t>centredness</a:t>
            </a:r>
            <a:r>
              <a:rPr lang="it-IT" sz="2000" b="1" dirty="0">
                <a:solidFill>
                  <a:srgbClr val="626265"/>
                </a:solidFill>
                <a:latin typeface="Open Sans"/>
                <a:ea typeface="Open Sans"/>
                <a:cs typeface="Open Sans"/>
                <a:sym typeface="Open Sans"/>
              </a:rPr>
              <a:t>, </a:t>
            </a:r>
            <a:endParaRPr dirty="0"/>
          </a:p>
          <a:p>
            <a:pPr marL="342900" marR="0" lvl="0" indent="-342900" algn="just" rtl="0">
              <a:lnSpc>
                <a:spcPct val="107000"/>
              </a:lnSpc>
              <a:spcBef>
                <a:spcPts val="800"/>
              </a:spcBef>
              <a:spcAft>
                <a:spcPts val="0"/>
              </a:spcAft>
              <a:buClr>
                <a:srgbClr val="626265"/>
              </a:buClr>
              <a:buSzPts val="2000"/>
              <a:buFont typeface="Noto Sans Symbols"/>
              <a:buChar char="✔"/>
            </a:pPr>
            <a:r>
              <a:rPr lang="it-IT" sz="2000" b="1" dirty="0" err="1">
                <a:solidFill>
                  <a:srgbClr val="626265"/>
                </a:solidFill>
                <a:latin typeface="Open Sans"/>
                <a:ea typeface="Open Sans"/>
                <a:cs typeface="Open Sans"/>
                <a:sym typeface="Open Sans"/>
              </a:rPr>
              <a:t>Leave</a:t>
            </a:r>
            <a:r>
              <a:rPr lang="it-IT" sz="2000" b="1" dirty="0">
                <a:solidFill>
                  <a:srgbClr val="626265"/>
                </a:solidFill>
                <a:latin typeface="Open Sans"/>
                <a:ea typeface="Open Sans"/>
                <a:cs typeface="Open Sans"/>
                <a:sym typeface="Open Sans"/>
              </a:rPr>
              <a:t> no </a:t>
            </a:r>
            <a:r>
              <a:rPr lang="it-IT" sz="2000" b="1" dirty="0" err="1">
                <a:solidFill>
                  <a:srgbClr val="626265"/>
                </a:solidFill>
                <a:latin typeface="Open Sans"/>
                <a:ea typeface="Open Sans"/>
                <a:cs typeface="Open Sans"/>
                <a:sym typeface="Open Sans"/>
              </a:rPr>
              <a:t>one</a:t>
            </a:r>
            <a:r>
              <a:rPr lang="it-IT" sz="2000" b="1" dirty="0">
                <a:solidFill>
                  <a:srgbClr val="626265"/>
                </a:solidFill>
                <a:latin typeface="Open Sans"/>
                <a:ea typeface="Open Sans"/>
                <a:cs typeface="Open Sans"/>
                <a:sym typeface="Open Sans"/>
              </a:rPr>
              <a:t> </a:t>
            </a:r>
            <a:r>
              <a:rPr lang="it-IT" sz="2000" b="1" dirty="0" err="1">
                <a:solidFill>
                  <a:srgbClr val="626265"/>
                </a:solidFill>
                <a:latin typeface="Open Sans"/>
                <a:ea typeface="Open Sans"/>
                <a:cs typeface="Open Sans"/>
                <a:sym typeface="Open Sans"/>
              </a:rPr>
              <a:t>behind</a:t>
            </a:r>
            <a:endParaRPr dirty="0"/>
          </a:p>
          <a:p>
            <a:pPr marL="342900" marR="0" lvl="0" indent="-342900" algn="just" rtl="0">
              <a:lnSpc>
                <a:spcPct val="107000"/>
              </a:lnSpc>
              <a:spcBef>
                <a:spcPts val="800"/>
              </a:spcBef>
              <a:spcAft>
                <a:spcPts val="0"/>
              </a:spcAft>
              <a:buClr>
                <a:srgbClr val="626265"/>
              </a:buClr>
              <a:buSzPts val="2000"/>
              <a:buFont typeface="Noto Sans Symbols"/>
              <a:buChar char="✔"/>
            </a:pPr>
            <a:r>
              <a:rPr lang="it-IT" sz="2000" b="1" dirty="0" err="1">
                <a:solidFill>
                  <a:srgbClr val="626265"/>
                </a:solidFill>
                <a:latin typeface="Open Sans"/>
                <a:ea typeface="Open Sans"/>
                <a:cs typeface="Open Sans"/>
                <a:sym typeface="Open Sans"/>
              </a:rPr>
              <a:t>Ethics</a:t>
            </a:r>
            <a:r>
              <a:rPr lang="it-IT" sz="2000" b="1" dirty="0">
                <a:solidFill>
                  <a:srgbClr val="626265"/>
                </a:solidFill>
                <a:latin typeface="Open Sans"/>
                <a:ea typeface="Open Sans"/>
                <a:cs typeface="Open Sans"/>
                <a:sym typeface="Open Sans"/>
              </a:rPr>
              <a:t>-by-design</a:t>
            </a:r>
            <a:endParaRPr dirty="0"/>
          </a:p>
          <a:p>
            <a:pPr marL="342900" marR="0" lvl="0" indent="-228600" algn="just" rtl="0">
              <a:lnSpc>
                <a:spcPct val="107000"/>
              </a:lnSpc>
              <a:spcBef>
                <a:spcPts val="800"/>
              </a:spcBef>
              <a:spcAft>
                <a:spcPts val="0"/>
              </a:spcAft>
              <a:buClr>
                <a:schemeClr val="dk1"/>
              </a:buClr>
              <a:buSzPts val="1800"/>
              <a:buFont typeface="Noto Sans Symbols"/>
              <a:buNone/>
            </a:pPr>
            <a:endParaRPr sz="1800" b="1" dirty="0">
              <a:solidFill>
                <a:srgbClr val="626265"/>
              </a:solidFill>
              <a:latin typeface="Open Sans"/>
              <a:ea typeface="Open Sans"/>
              <a:cs typeface="Open Sans"/>
              <a:sym typeface="Open Sans"/>
            </a:endParaRPr>
          </a:p>
          <a:p>
            <a:pPr marL="0" marR="0" lvl="0" indent="0" algn="just" rtl="0">
              <a:lnSpc>
                <a:spcPct val="107000"/>
              </a:lnSpc>
              <a:spcBef>
                <a:spcPts val="800"/>
              </a:spcBef>
              <a:spcAft>
                <a:spcPts val="0"/>
              </a:spcAft>
              <a:buNone/>
            </a:pPr>
            <a:r>
              <a:rPr lang="it-IT" sz="2000" b="1" dirty="0">
                <a:solidFill>
                  <a:schemeClr val="accent1"/>
                </a:solidFill>
                <a:latin typeface="Open Sans"/>
                <a:ea typeface="Open Sans"/>
                <a:cs typeface="Open Sans"/>
                <a:sym typeface="Open Sans"/>
              </a:rPr>
              <a:t>WHO</a:t>
            </a:r>
            <a:r>
              <a:rPr lang="it-IT" sz="1800" b="1" dirty="0">
                <a:solidFill>
                  <a:schemeClr val="accent1"/>
                </a:solidFill>
                <a:latin typeface="Open Sans"/>
                <a:ea typeface="Open Sans"/>
                <a:cs typeface="Open Sans"/>
                <a:sym typeface="Open Sans"/>
              </a:rPr>
              <a:t>:</a:t>
            </a:r>
            <a:r>
              <a:rPr lang="it-IT" sz="1800" b="1" dirty="0">
                <a:solidFill>
                  <a:schemeClr val="dk1"/>
                </a:solidFill>
                <a:latin typeface="Open Sans"/>
                <a:ea typeface="Open Sans"/>
                <a:cs typeface="Open Sans"/>
                <a:sym typeface="Open Sans"/>
              </a:rPr>
              <a:t> Smart Urban </a:t>
            </a:r>
            <a:r>
              <a:rPr lang="it-IT" sz="1800" b="1" dirty="0" err="1">
                <a:solidFill>
                  <a:schemeClr val="dk1"/>
                </a:solidFill>
                <a:latin typeface="Open Sans"/>
                <a:ea typeface="Open Sans"/>
                <a:cs typeface="Open Sans"/>
                <a:sym typeface="Open Sans"/>
              </a:rPr>
              <a:t>Transport</a:t>
            </a:r>
            <a:r>
              <a:rPr lang="it-IT" sz="1800" b="1" dirty="0">
                <a:solidFill>
                  <a:schemeClr val="dk1"/>
                </a:solidFill>
                <a:latin typeface="Open Sans"/>
                <a:ea typeface="Open Sans"/>
                <a:cs typeface="Open Sans"/>
                <a:sym typeface="Open Sans"/>
              </a:rPr>
              <a:t> </a:t>
            </a:r>
            <a:r>
              <a:rPr lang="it-IT" sz="1800" dirty="0" err="1">
                <a:solidFill>
                  <a:srgbClr val="626265"/>
                </a:solidFill>
                <a:latin typeface="Open Sans"/>
                <a:ea typeface="Open Sans"/>
                <a:cs typeface="Open Sans"/>
                <a:sym typeface="Open Sans"/>
              </a:rPr>
              <a:t>stakeholders</a:t>
            </a:r>
            <a:r>
              <a:rPr lang="it-IT" sz="1800" dirty="0">
                <a:solidFill>
                  <a:srgbClr val="626265"/>
                </a:solidFill>
                <a:latin typeface="Open Sans"/>
                <a:ea typeface="Open Sans"/>
                <a:cs typeface="Open Sans"/>
                <a:sym typeface="Open Sans"/>
              </a:rPr>
              <a:t> to </a:t>
            </a:r>
            <a:r>
              <a:rPr lang="it-IT" sz="1800" dirty="0" err="1">
                <a:solidFill>
                  <a:srgbClr val="626265"/>
                </a:solidFill>
                <a:latin typeface="Open Sans"/>
                <a:ea typeface="Open Sans"/>
                <a:cs typeface="Open Sans"/>
                <a:sym typeface="Open Sans"/>
              </a:rPr>
              <a:t>assess</a:t>
            </a:r>
            <a:r>
              <a:rPr lang="it-IT" sz="1800" dirty="0">
                <a:solidFill>
                  <a:srgbClr val="626265"/>
                </a:solidFill>
                <a:latin typeface="Open Sans"/>
                <a:ea typeface="Open Sans"/>
                <a:cs typeface="Open Sans"/>
                <a:sym typeface="Open Sans"/>
              </a:rPr>
              <a:t> the IRIS </a:t>
            </a:r>
            <a:r>
              <a:rPr lang="it-IT" sz="1800" dirty="0" err="1">
                <a:solidFill>
                  <a:srgbClr val="626265"/>
                </a:solidFill>
                <a:latin typeface="Open Sans"/>
                <a:ea typeface="Open Sans"/>
                <a:cs typeface="Open Sans"/>
                <a:sym typeface="Open Sans"/>
              </a:rPr>
              <a:t>technology</a:t>
            </a:r>
            <a:endParaRPr dirty="0"/>
          </a:p>
          <a:p>
            <a:pPr marL="0" marR="0" lvl="0" indent="0" algn="just" rtl="0">
              <a:lnSpc>
                <a:spcPct val="107000"/>
              </a:lnSpc>
              <a:spcBef>
                <a:spcPts val="800"/>
              </a:spcBef>
              <a:spcAft>
                <a:spcPts val="0"/>
              </a:spcAft>
              <a:buNone/>
            </a:pPr>
            <a:r>
              <a:rPr lang="it-IT" sz="2000" b="1" dirty="0">
                <a:solidFill>
                  <a:schemeClr val="accent1"/>
                </a:solidFill>
                <a:latin typeface="Open Sans"/>
                <a:ea typeface="Open Sans"/>
                <a:cs typeface="Open Sans"/>
                <a:sym typeface="Open Sans"/>
              </a:rPr>
              <a:t>WHAT</a:t>
            </a:r>
            <a:r>
              <a:rPr lang="it-IT" sz="1800" b="1" dirty="0">
                <a:solidFill>
                  <a:schemeClr val="accent1"/>
                </a:solidFill>
                <a:latin typeface="Open Sans"/>
                <a:ea typeface="Open Sans"/>
                <a:cs typeface="Open Sans"/>
                <a:sym typeface="Open Sans"/>
              </a:rPr>
              <a:t>:</a:t>
            </a:r>
            <a:r>
              <a:rPr lang="it-IT" sz="1800" b="1" dirty="0">
                <a:solidFill>
                  <a:schemeClr val="dk1"/>
                </a:solidFill>
                <a:latin typeface="Open Sans"/>
                <a:ea typeface="Open Sans"/>
                <a:cs typeface="Open Sans"/>
                <a:sym typeface="Open Sans"/>
              </a:rPr>
              <a:t> </a:t>
            </a:r>
            <a:r>
              <a:rPr lang="it-IT" sz="1800" b="1" dirty="0" err="1">
                <a:solidFill>
                  <a:srgbClr val="626265"/>
                </a:solidFill>
                <a:latin typeface="Open Sans"/>
                <a:ea typeface="Open Sans"/>
                <a:cs typeface="Open Sans"/>
                <a:sym typeface="Open Sans"/>
              </a:rPr>
              <a:t>perceptions</a:t>
            </a:r>
            <a:r>
              <a:rPr lang="it-IT" sz="1800" dirty="0">
                <a:solidFill>
                  <a:srgbClr val="626265"/>
                </a:solidFill>
                <a:latin typeface="Open Sans"/>
                <a:ea typeface="Open Sans"/>
                <a:cs typeface="Open Sans"/>
                <a:sym typeface="Open Sans"/>
              </a:rPr>
              <a:t> on the IRIS Platform.</a:t>
            </a:r>
            <a:endParaRPr dirty="0"/>
          </a:p>
          <a:p>
            <a:pPr marL="0" marR="0" lvl="0" indent="0" algn="just" rtl="0">
              <a:lnSpc>
                <a:spcPct val="107000"/>
              </a:lnSpc>
              <a:spcBef>
                <a:spcPts val="800"/>
              </a:spcBef>
              <a:spcAft>
                <a:spcPts val="0"/>
              </a:spcAft>
              <a:buNone/>
            </a:pPr>
            <a:r>
              <a:rPr lang="it-IT" sz="2000" b="1" dirty="0">
                <a:solidFill>
                  <a:schemeClr val="accent1"/>
                </a:solidFill>
                <a:latin typeface="Open Sans"/>
                <a:ea typeface="Open Sans"/>
                <a:cs typeface="Open Sans"/>
                <a:sym typeface="Open Sans"/>
              </a:rPr>
              <a:t>HOW</a:t>
            </a:r>
            <a:r>
              <a:rPr lang="it-IT" sz="1800" b="1" dirty="0">
                <a:solidFill>
                  <a:schemeClr val="accent1"/>
                </a:solidFill>
                <a:latin typeface="Open Sans"/>
                <a:ea typeface="Open Sans"/>
                <a:cs typeface="Open Sans"/>
                <a:sym typeface="Open Sans"/>
              </a:rPr>
              <a:t>: </a:t>
            </a:r>
            <a:r>
              <a:rPr lang="it-IT" sz="1800" b="1" dirty="0" err="1">
                <a:solidFill>
                  <a:srgbClr val="626265"/>
                </a:solidFill>
                <a:latin typeface="Open Sans"/>
                <a:ea typeface="Open Sans"/>
                <a:cs typeface="Open Sans"/>
                <a:sym typeface="Open Sans"/>
              </a:rPr>
              <a:t>demos</a:t>
            </a:r>
            <a:r>
              <a:rPr lang="it-IT" sz="1800" b="1" dirty="0">
                <a:solidFill>
                  <a:srgbClr val="626265"/>
                </a:solidFill>
                <a:latin typeface="Open Sans"/>
                <a:ea typeface="Open Sans"/>
                <a:cs typeface="Open Sans"/>
                <a:sym typeface="Open Sans"/>
              </a:rPr>
              <a:t> </a:t>
            </a:r>
            <a:r>
              <a:rPr lang="it-IT" sz="1800" dirty="0">
                <a:solidFill>
                  <a:srgbClr val="626265"/>
                </a:solidFill>
                <a:latin typeface="Open Sans"/>
                <a:ea typeface="Open Sans"/>
                <a:cs typeface="Open Sans"/>
                <a:sym typeface="Open Sans"/>
              </a:rPr>
              <a:t>+</a:t>
            </a:r>
            <a:r>
              <a:rPr lang="it-IT" sz="1800" b="1" dirty="0">
                <a:solidFill>
                  <a:srgbClr val="626265"/>
                </a:solidFill>
                <a:latin typeface="Open Sans"/>
                <a:ea typeface="Open Sans"/>
                <a:cs typeface="Open Sans"/>
                <a:sym typeface="Open Sans"/>
              </a:rPr>
              <a:t> </a:t>
            </a:r>
            <a:r>
              <a:rPr lang="it-IT" sz="1800" b="1" dirty="0" err="1">
                <a:solidFill>
                  <a:srgbClr val="626265"/>
                </a:solidFill>
                <a:latin typeface="Open Sans"/>
                <a:ea typeface="Open Sans"/>
                <a:cs typeface="Open Sans"/>
                <a:sym typeface="Open Sans"/>
              </a:rPr>
              <a:t>survey</a:t>
            </a:r>
            <a:r>
              <a:rPr lang="it-IT" sz="1800" b="1" dirty="0">
                <a:solidFill>
                  <a:srgbClr val="626265"/>
                </a:solidFill>
                <a:latin typeface="Open Sans"/>
                <a:ea typeface="Open Sans"/>
                <a:cs typeface="Open Sans"/>
                <a:sym typeface="Open Sans"/>
              </a:rPr>
              <a:t> </a:t>
            </a:r>
            <a:r>
              <a:rPr lang="it-IT" sz="1800" dirty="0">
                <a:solidFill>
                  <a:srgbClr val="626265"/>
                </a:solidFill>
                <a:latin typeface="Open Sans"/>
                <a:ea typeface="Open Sans"/>
                <a:cs typeface="Open Sans"/>
                <a:sym typeface="Open Sans"/>
              </a:rPr>
              <a:t>+</a:t>
            </a:r>
            <a:r>
              <a:rPr lang="it-IT" sz="1800" b="1" dirty="0">
                <a:solidFill>
                  <a:srgbClr val="626265"/>
                </a:solidFill>
                <a:latin typeface="Open Sans"/>
                <a:ea typeface="Open Sans"/>
                <a:cs typeface="Open Sans"/>
                <a:sym typeface="Open Sans"/>
              </a:rPr>
              <a:t> </a:t>
            </a:r>
            <a:r>
              <a:rPr lang="it-IT" sz="1800" b="1" dirty="0" err="1">
                <a:solidFill>
                  <a:srgbClr val="626265"/>
                </a:solidFill>
                <a:latin typeface="Open Sans"/>
                <a:ea typeface="Open Sans"/>
                <a:cs typeface="Open Sans"/>
                <a:sym typeface="Open Sans"/>
              </a:rPr>
              <a:t>discussion</a:t>
            </a:r>
            <a:r>
              <a:rPr lang="it-IT" sz="1800" b="1" dirty="0">
                <a:solidFill>
                  <a:srgbClr val="626265"/>
                </a:solidFill>
                <a:latin typeface="Open Sans"/>
                <a:ea typeface="Open Sans"/>
                <a:cs typeface="Open Sans"/>
                <a:sym typeface="Open Sans"/>
              </a:rPr>
              <a:t> </a:t>
            </a:r>
            <a:r>
              <a:rPr lang="it-IT" sz="1800" b="1" dirty="0" err="1">
                <a:solidFill>
                  <a:srgbClr val="626265"/>
                </a:solidFill>
                <a:latin typeface="Open Sans"/>
                <a:ea typeface="Open Sans"/>
                <a:cs typeface="Open Sans"/>
                <a:sym typeface="Open Sans"/>
              </a:rPr>
              <a:t>group</a:t>
            </a:r>
            <a:r>
              <a:rPr lang="it-IT" sz="1800" b="1" dirty="0">
                <a:solidFill>
                  <a:srgbClr val="626265"/>
                </a:solidFill>
                <a:latin typeface="Open Sans"/>
                <a:ea typeface="Open Sans"/>
                <a:cs typeface="Open Sans"/>
                <a:sym typeface="Open Sans"/>
              </a:rPr>
              <a:t> </a:t>
            </a:r>
            <a:r>
              <a:rPr lang="it-IT" sz="1800" dirty="0">
                <a:solidFill>
                  <a:srgbClr val="626265"/>
                </a:solidFill>
                <a:latin typeface="Open Sans"/>
                <a:ea typeface="Open Sans"/>
                <a:cs typeface="Open Sans"/>
                <a:sym typeface="Open Sans"/>
              </a:rPr>
              <a:t>to </a:t>
            </a:r>
            <a:r>
              <a:rPr lang="it-IT" sz="1800" dirty="0" err="1">
                <a:solidFill>
                  <a:srgbClr val="626265"/>
                </a:solidFill>
                <a:latin typeface="Open Sans"/>
                <a:ea typeface="Open Sans"/>
                <a:cs typeface="Open Sans"/>
                <a:sym typeface="Open Sans"/>
              </a:rPr>
              <a:t>assess</a:t>
            </a:r>
            <a:r>
              <a:rPr lang="it-IT" sz="1800" dirty="0">
                <a:solidFill>
                  <a:srgbClr val="626265"/>
                </a:solidFill>
                <a:latin typeface="Open Sans"/>
                <a:ea typeface="Open Sans"/>
                <a:cs typeface="Open Sans"/>
                <a:sym typeface="Open Sans"/>
              </a:rPr>
              <a:t> </a:t>
            </a:r>
            <a:r>
              <a:rPr lang="it-IT" sz="1800" dirty="0" err="1">
                <a:solidFill>
                  <a:srgbClr val="626265"/>
                </a:solidFill>
                <a:latin typeface="Open Sans"/>
                <a:ea typeface="Open Sans"/>
                <a:cs typeface="Open Sans"/>
                <a:sym typeface="Open Sans"/>
              </a:rPr>
              <a:t>different</a:t>
            </a:r>
            <a:r>
              <a:rPr lang="it-IT" sz="1800" dirty="0">
                <a:solidFill>
                  <a:srgbClr val="626265"/>
                </a:solidFill>
                <a:latin typeface="Open Sans"/>
                <a:ea typeface="Open Sans"/>
                <a:cs typeface="Open Sans"/>
                <a:sym typeface="Open Sans"/>
              </a:rPr>
              <a:t> </a:t>
            </a:r>
            <a:r>
              <a:rPr lang="it-IT" sz="1800" dirty="0" err="1">
                <a:solidFill>
                  <a:srgbClr val="626265"/>
                </a:solidFill>
                <a:latin typeface="Open Sans"/>
                <a:ea typeface="Open Sans"/>
                <a:cs typeface="Open Sans"/>
                <a:sym typeface="Open Sans"/>
              </a:rPr>
              <a:t>dimensions</a:t>
            </a:r>
            <a:r>
              <a:rPr lang="it-IT" sz="1800" dirty="0">
                <a:solidFill>
                  <a:srgbClr val="626265"/>
                </a:solidFill>
                <a:latin typeface="Open Sans"/>
                <a:ea typeface="Open Sans"/>
                <a:cs typeface="Open Sans"/>
                <a:sym typeface="Open Sans"/>
              </a:rPr>
              <a:t> of social </a:t>
            </a:r>
            <a:r>
              <a:rPr lang="it-IT" sz="1800" dirty="0" err="1">
                <a:solidFill>
                  <a:srgbClr val="626265"/>
                </a:solidFill>
                <a:latin typeface="Open Sans"/>
                <a:ea typeface="Open Sans"/>
                <a:cs typeface="Open Sans"/>
                <a:sym typeface="Open Sans"/>
              </a:rPr>
              <a:t>acceptance</a:t>
            </a:r>
            <a:endParaRPr dirty="0"/>
          </a:p>
          <a:p>
            <a:pPr marL="342900" marR="0" lvl="0" indent="-228600" algn="just" rtl="0">
              <a:lnSpc>
                <a:spcPct val="107000"/>
              </a:lnSpc>
              <a:spcBef>
                <a:spcPts val="800"/>
              </a:spcBef>
              <a:spcAft>
                <a:spcPts val="0"/>
              </a:spcAft>
              <a:buClr>
                <a:schemeClr val="dk1"/>
              </a:buClr>
              <a:buSzPts val="1800"/>
              <a:buFont typeface="Arial"/>
              <a:buNone/>
            </a:pPr>
            <a:endParaRPr sz="1800" dirty="0">
              <a:solidFill>
                <a:schemeClr val="dk1"/>
              </a:solidFill>
              <a:latin typeface="Open Sans"/>
              <a:ea typeface="Open Sans"/>
              <a:cs typeface="Open Sans"/>
              <a:sym typeface="Open Sans"/>
            </a:endParaRPr>
          </a:p>
        </p:txBody>
      </p:sp>
      <p:pic>
        <p:nvPicPr>
          <p:cNvPr id="99" name="Google Shape;99;p3"/>
          <p:cNvPicPr preferRelativeResize="0"/>
          <p:nvPr/>
        </p:nvPicPr>
        <p:blipFill rotWithShape="1">
          <a:blip r:embed="rId3">
            <a:alphaModFix/>
          </a:blip>
          <a:srcRect l="53629"/>
          <a:stretch/>
        </p:blipFill>
        <p:spPr>
          <a:xfrm>
            <a:off x="1072243" y="1747157"/>
            <a:ext cx="4109357" cy="4212772"/>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5"/>
          <p:cNvSpPr txBox="1">
            <a:spLocks noGrp="1"/>
          </p:cNvSpPr>
          <p:nvPr>
            <p:ph type="sldNum" idx="12"/>
          </p:nvPr>
        </p:nvSpPr>
        <p:spPr>
          <a:xfrm>
            <a:off x="11049001" y="6273800"/>
            <a:ext cx="457199"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it-IT"/>
              <a:t>93</a:t>
            </a:fld>
            <a:endParaRPr/>
          </a:p>
        </p:txBody>
      </p:sp>
      <p:graphicFrame>
        <p:nvGraphicFramePr>
          <p:cNvPr id="2" name="Diagram 1">
            <a:extLst>
              <a:ext uri="{FF2B5EF4-FFF2-40B4-BE49-F238E27FC236}">
                <a16:creationId xmlns:a16="http://schemas.microsoft.com/office/drawing/2014/main" id="{8E6041E8-42EA-2945-B9D4-C61C3BA57019}"/>
              </a:ext>
            </a:extLst>
          </p:cNvPr>
          <p:cNvGraphicFramePr/>
          <p:nvPr/>
        </p:nvGraphicFramePr>
        <p:xfrm>
          <a:off x="1794510" y="1485900"/>
          <a:ext cx="8774157" cy="46033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ADAC0-C9FF-F243-9DAA-409DF2E1DE9B}"/>
              </a:ext>
            </a:extLst>
          </p:cNvPr>
          <p:cNvSpPr>
            <a:spLocks noGrp="1"/>
          </p:cNvSpPr>
          <p:nvPr>
            <p:ph type="title"/>
          </p:nvPr>
        </p:nvSpPr>
        <p:spPr/>
        <p:txBody>
          <a:bodyPr/>
          <a:lstStyle/>
          <a:p>
            <a:r>
              <a:rPr lang="en-GB" dirty="0"/>
              <a:t>Indicators</a:t>
            </a:r>
          </a:p>
        </p:txBody>
      </p:sp>
      <p:sp>
        <p:nvSpPr>
          <p:cNvPr id="3" name="Text Placeholder 2">
            <a:extLst>
              <a:ext uri="{FF2B5EF4-FFF2-40B4-BE49-F238E27FC236}">
                <a16:creationId xmlns:a16="http://schemas.microsoft.com/office/drawing/2014/main" id="{E0CF29FF-C168-B94A-900F-C9FED18D03C0}"/>
              </a:ext>
            </a:extLst>
          </p:cNvPr>
          <p:cNvSpPr>
            <a:spLocks noGrp="1"/>
          </p:cNvSpPr>
          <p:nvPr>
            <p:ph type="body" idx="1"/>
          </p:nvPr>
        </p:nvSpPr>
        <p:spPr/>
        <p:txBody>
          <a:bodyPr>
            <a:normAutofit lnSpcReduction="10000"/>
          </a:bodyPr>
          <a:lstStyle/>
          <a:p>
            <a:pPr marL="114300" indent="0">
              <a:buNone/>
            </a:pPr>
            <a:r>
              <a:rPr lang="it-IT" u="sng" dirty="0"/>
              <a:t>UX</a:t>
            </a:r>
            <a:endParaRPr lang="it-IT" dirty="0"/>
          </a:p>
          <a:p>
            <a:pPr marL="114300" indent="0">
              <a:buNone/>
            </a:pPr>
            <a:r>
              <a:rPr lang="it-IT" dirty="0" err="1"/>
              <a:t>Usefulness</a:t>
            </a:r>
            <a:r>
              <a:rPr lang="it-IT" dirty="0"/>
              <a:t> </a:t>
            </a:r>
          </a:p>
          <a:p>
            <a:pPr marL="114300" indent="0">
              <a:buNone/>
            </a:pPr>
            <a:r>
              <a:rPr lang="it-IT" dirty="0" err="1"/>
              <a:t>Perceived</a:t>
            </a:r>
            <a:r>
              <a:rPr lang="it-IT" dirty="0"/>
              <a:t> </a:t>
            </a:r>
            <a:r>
              <a:rPr lang="it-IT" dirty="0" err="1"/>
              <a:t>Ease</a:t>
            </a:r>
            <a:r>
              <a:rPr lang="it-IT" dirty="0"/>
              <a:t> of Use </a:t>
            </a:r>
          </a:p>
          <a:p>
            <a:pPr marL="114300" indent="0">
              <a:buNone/>
            </a:pPr>
            <a:r>
              <a:rPr lang="it-IT" dirty="0" err="1"/>
              <a:t>Likeability</a:t>
            </a:r>
            <a:r>
              <a:rPr lang="it-IT" dirty="0"/>
              <a:t> </a:t>
            </a:r>
          </a:p>
          <a:p>
            <a:pPr marL="114300" indent="0">
              <a:buNone/>
            </a:pPr>
            <a:r>
              <a:rPr lang="it-IT" dirty="0"/>
              <a:t>Reliability </a:t>
            </a:r>
          </a:p>
          <a:p>
            <a:pPr marL="114300" indent="0">
              <a:buNone/>
            </a:pPr>
            <a:endParaRPr lang="it-IT" u="sng" dirty="0"/>
          </a:p>
          <a:p>
            <a:pPr marL="114300" indent="0">
              <a:buNone/>
            </a:pPr>
            <a:r>
              <a:rPr lang="it-IT" u="sng" dirty="0"/>
              <a:t>Value Impact</a:t>
            </a:r>
            <a:endParaRPr lang="it-IT" dirty="0"/>
          </a:p>
          <a:p>
            <a:pPr marL="114300" indent="0">
              <a:buNone/>
            </a:pPr>
            <a:r>
              <a:rPr lang="it-IT" dirty="0" err="1"/>
              <a:t>Perceived</a:t>
            </a:r>
            <a:r>
              <a:rPr lang="it-IT" dirty="0"/>
              <a:t> </a:t>
            </a:r>
            <a:r>
              <a:rPr lang="it-IT" dirty="0" err="1"/>
              <a:t>Behaviour</a:t>
            </a:r>
            <a:r>
              <a:rPr lang="it-IT" dirty="0"/>
              <a:t> Control </a:t>
            </a:r>
          </a:p>
          <a:p>
            <a:pPr marL="114300" indent="0">
              <a:buNone/>
            </a:pPr>
            <a:r>
              <a:rPr lang="it-IT" dirty="0" err="1"/>
              <a:t>Perceived</a:t>
            </a:r>
            <a:r>
              <a:rPr lang="it-IT" dirty="0"/>
              <a:t> </a:t>
            </a:r>
            <a:r>
              <a:rPr lang="it-IT" dirty="0" err="1"/>
              <a:t>Autonomy</a:t>
            </a:r>
            <a:r>
              <a:rPr lang="it-IT" dirty="0"/>
              <a:t>  </a:t>
            </a:r>
          </a:p>
          <a:p>
            <a:pPr marL="114300" indent="0">
              <a:buNone/>
            </a:pPr>
            <a:r>
              <a:rPr lang="it-IT" dirty="0" err="1"/>
              <a:t>Capacity</a:t>
            </a:r>
            <a:r>
              <a:rPr lang="it-IT" dirty="0"/>
              <a:t> </a:t>
            </a:r>
            <a:r>
              <a:rPr lang="it-IT" dirty="0" err="1"/>
              <a:t>Enabling</a:t>
            </a:r>
            <a:r>
              <a:rPr lang="it-IT" dirty="0"/>
              <a:t> </a:t>
            </a:r>
          </a:p>
          <a:p>
            <a:endParaRPr lang="en-GB" dirty="0"/>
          </a:p>
        </p:txBody>
      </p:sp>
      <p:sp>
        <p:nvSpPr>
          <p:cNvPr id="4" name="Slide Number Placeholder 3">
            <a:extLst>
              <a:ext uri="{FF2B5EF4-FFF2-40B4-BE49-F238E27FC236}">
                <a16:creationId xmlns:a16="http://schemas.microsoft.com/office/drawing/2014/main" id="{4698B16B-7FC6-9448-AD42-02513D084F3A}"/>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it-IT" smtClean="0"/>
              <a:t>94</a:t>
            </a:fld>
            <a:endParaRPr lang="it-IT"/>
          </a:p>
        </p:txBody>
      </p:sp>
    </p:spTree>
    <p:extLst>
      <p:ext uri="{BB962C8B-B14F-4D97-AF65-F5344CB8AC3E}">
        <p14:creationId xmlns:p14="http://schemas.microsoft.com/office/powerpoint/2010/main" val="160236666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F008C-D801-2744-97E5-1E2D1D6AC3ED}"/>
              </a:ext>
            </a:extLst>
          </p:cNvPr>
          <p:cNvSpPr>
            <a:spLocks noGrp="1"/>
          </p:cNvSpPr>
          <p:nvPr>
            <p:ph type="title"/>
          </p:nvPr>
        </p:nvSpPr>
        <p:spPr/>
        <p:txBody>
          <a:bodyPr/>
          <a:lstStyle/>
          <a:p>
            <a:r>
              <a:rPr lang="en-GB" dirty="0"/>
              <a:t>Indicators</a:t>
            </a:r>
          </a:p>
        </p:txBody>
      </p:sp>
      <p:sp>
        <p:nvSpPr>
          <p:cNvPr id="3" name="Text Placeholder 2">
            <a:extLst>
              <a:ext uri="{FF2B5EF4-FFF2-40B4-BE49-F238E27FC236}">
                <a16:creationId xmlns:a16="http://schemas.microsoft.com/office/drawing/2014/main" id="{7C2565FA-D3EC-6A46-AD57-12B1AC363E8A}"/>
              </a:ext>
            </a:extLst>
          </p:cNvPr>
          <p:cNvSpPr>
            <a:spLocks noGrp="1"/>
          </p:cNvSpPr>
          <p:nvPr>
            <p:ph type="body" idx="1"/>
          </p:nvPr>
        </p:nvSpPr>
        <p:spPr/>
        <p:txBody>
          <a:bodyPr/>
          <a:lstStyle/>
          <a:p>
            <a:pPr marL="114300" indent="0">
              <a:buNone/>
            </a:pPr>
            <a:r>
              <a:rPr lang="it-IT" u="sng" dirty="0"/>
              <a:t>TRUST</a:t>
            </a:r>
            <a:endParaRPr lang="it-IT" dirty="0"/>
          </a:p>
          <a:p>
            <a:pPr marL="114300" indent="0">
              <a:buNone/>
            </a:pPr>
            <a:r>
              <a:rPr lang="it-IT" dirty="0" err="1"/>
              <a:t>Transparency</a:t>
            </a:r>
            <a:r>
              <a:rPr lang="it-IT" dirty="0"/>
              <a:t> </a:t>
            </a:r>
          </a:p>
          <a:p>
            <a:pPr marL="114300" indent="0">
              <a:buNone/>
            </a:pPr>
            <a:r>
              <a:rPr lang="it-IT" dirty="0" err="1"/>
              <a:t>Perceived</a:t>
            </a:r>
            <a:r>
              <a:rPr lang="it-IT" dirty="0"/>
              <a:t> </a:t>
            </a:r>
            <a:r>
              <a:rPr lang="it-IT" dirty="0" err="1"/>
              <a:t>Certainty</a:t>
            </a:r>
            <a:r>
              <a:rPr lang="it-IT" dirty="0"/>
              <a:t> </a:t>
            </a:r>
          </a:p>
          <a:p>
            <a:pPr marL="114300" indent="0">
              <a:buNone/>
            </a:pPr>
            <a:r>
              <a:rPr lang="it-IT" dirty="0" err="1"/>
              <a:t>Perceived</a:t>
            </a:r>
            <a:r>
              <a:rPr lang="it-IT" dirty="0"/>
              <a:t> </a:t>
            </a:r>
            <a:r>
              <a:rPr lang="it-IT" dirty="0" err="1"/>
              <a:t>risk</a:t>
            </a:r>
            <a:r>
              <a:rPr lang="it-IT" dirty="0"/>
              <a:t> </a:t>
            </a:r>
          </a:p>
          <a:p>
            <a:pPr marL="114300" indent="0">
              <a:buNone/>
            </a:pPr>
            <a:r>
              <a:rPr lang="it-IT" dirty="0" err="1"/>
              <a:t>Institutional</a:t>
            </a:r>
            <a:r>
              <a:rPr lang="it-IT" dirty="0"/>
              <a:t> </a:t>
            </a:r>
            <a:r>
              <a:rPr lang="it-IT" dirty="0" err="1"/>
              <a:t>trustworthiness</a:t>
            </a:r>
            <a:r>
              <a:rPr lang="it-IT" dirty="0"/>
              <a:t> </a:t>
            </a:r>
          </a:p>
          <a:p>
            <a:pPr marL="114300" indent="0">
              <a:buNone/>
            </a:pPr>
            <a:endParaRPr lang="it-IT" dirty="0"/>
          </a:p>
          <a:p>
            <a:pPr marL="114300" indent="0">
              <a:buNone/>
            </a:pPr>
            <a:r>
              <a:rPr lang="it-IT" u="sng" dirty="0"/>
              <a:t>Social </a:t>
            </a:r>
            <a:r>
              <a:rPr lang="it-IT" u="sng" dirty="0" err="1"/>
              <a:t>Disruptiveness</a:t>
            </a:r>
            <a:r>
              <a:rPr lang="it-IT" u="sng" dirty="0"/>
              <a:t> </a:t>
            </a:r>
            <a:endParaRPr lang="it-IT" dirty="0"/>
          </a:p>
          <a:p>
            <a:pPr marL="114300" indent="0">
              <a:buNone/>
            </a:pPr>
            <a:r>
              <a:rPr lang="it-IT" dirty="0" err="1"/>
              <a:t>Perceived</a:t>
            </a:r>
            <a:r>
              <a:rPr lang="it-IT" dirty="0"/>
              <a:t> </a:t>
            </a:r>
            <a:r>
              <a:rPr lang="it-IT" dirty="0" err="1"/>
              <a:t>disruptiveness</a:t>
            </a:r>
            <a:r>
              <a:rPr lang="it-IT" dirty="0"/>
              <a:t> </a:t>
            </a:r>
          </a:p>
          <a:p>
            <a:endParaRPr lang="en-GB" dirty="0"/>
          </a:p>
        </p:txBody>
      </p:sp>
      <p:sp>
        <p:nvSpPr>
          <p:cNvPr id="4" name="Slide Number Placeholder 3">
            <a:extLst>
              <a:ext uri="{FF2B5EF4-FFF2-40B4-BE49-F238E27FC236}">
                <a16:creationId xmlns:a16="http://schemas.microsoft.com/office/drawing/2014/main" id="{2406FE59-8993-9644-885E-1655C10B3CBE}"/>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it-IT" smtClean="0"/>
              <a:t>95</a:t>
            </a:fld>
            <a:endParaRPr lang="it-IT"/>
          </a:p>
        </p:txBody>
      </p:sp>
    </p:spTree>
    <p:extLst>
      <p:ext uri="{BB962C8B-B14F-4D97-AF65-F5344CB8AC3E}">
        <p14:creationId xmlns:p14="http://schemas.microsoft.com/office/powerpoint/2010/main" val="194324195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9"/>
          <p:cNvSpPr txBox="1">
            <a:spLocks noGrp="1"/>
          </p:cNvSpPr>
          <p:nvPr>
            <p:ph type="title"/>
          </p:nvPr>
        </p:nvSpPr>
        <p:spPr>
          <a:xfrm>
            <a:off x="859033" y="190484"/>
            <a:ext cx="8686800" cy="10350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626265"/>
              </a:buClr>
              <a:buSzPts val="4000"/>
              <a:buFont typeface="Open Sans"/>
              <a:buNone/>
            </a:pPr>
            <a:r>
              <a:rPr lang="it-IT" dirty="0">
                <a:solidFill>
                  <a:srgbClr val="626265"/>
                </a:solidFill>
              </a:rPr>
              <a:t>First </a:t>
            </a:r>
            <a:r>
              <a:rPr lang="it-IT" dirty="0" err="1">
                <a:solidFill>
                  <a:srgbClr val="626265"/>
                </a:solidFill>
              </a:rPr>
              <a:t>step</a:t>
            </a:r>
            <a:r>
              <a:rPr lang="it-IT" dirty="0">
                <a:solidFill>
                  <a:srgbClr val="626265"/>
                </a:solidFill>
              </a:rPr>
              <a:t>…</a:t>
            </a:r>
            <a:endParaRPr dirty="0">
              <a:solidFill>
                <a:srgbClr val="626265"/>
              </a:solidFill>
            </a:endParaRPr>
          </a:p>
        </p:txBody>
      </p:sp>
      <p:sp>
        <p:nvSpPr>
          <p:cNvPr id="171" name="Google Shape;171;p9"/>
          <p:cNvSpPr txBox="1">
            <a:spLocks noGrp="1"/>
          </p:cNvSpPr>
          <p:nvPr>
            <p:ph type="sldNum" idx="12"/>
          </p:nvPr>
        </p:nvSpPr>
        <p:spPr>
          <a:xfrm>
            <a:off x="11049001" y="6273800"/>
            <a:ext cx="457199"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it-IT"/>
              <a:t>96</a:t>
            </a:fld>
            <a:endParaRPr/>
          </a:p>
        </p:txBody>
      </p:sp>
      <p:sp>
        <p:nvSpPr>
          <p:cNvPr id="172" name="Google Shape;172;p9"/>
          <p:cNvSpPr txBox="1"/>
          <p:nvPr/>
        </p:nvSpPr>
        <p:spPr>
          <a:xfrm>
            <a:off x="914399" y="1899165"/>
            <a:ext cx="10363201" cy="2910436"/>
          </a:xfrm>
          <a:prstGeom prst="rect">
            <a:avLst/>
          </a:prstGeom>
          <a:noFill/>
          <a:ln>
            <a:noFill/>
          </a:ln>
        </p:spPr>
        <p:txBody>
          <a:bodyPr spcFirstLastPara="1" wrap="square" lIns="91425" tIns="45700" rIns="91425" bIns="45700" anchor="t" anchorCtr="0">
            <a:spAutoFit/>
          </a:bodyPr>
          <a:lstStyle/>
          <a:p>
            <a:pPr marL="0" marR="0" lvl="0" indent="0" algn="just" rtl="0">
              <a:lnSpc>
                <a:spcPct val="107000"/>
              </a:lnSpc>
              <a:spcBef>
                <a:spcPts val="0"/>
              </a:spcBef>
              <a:spcAft>
                <a:spcPts val="0"/>
              </a:spcAft>
              <a:buNone/>
            </a:pPr>
            <a:r>
              <a:rPr lang="it-IT" sz="2400" b="1" dirty="0">
                <a:solidFill>
                  <a:schemeClr val="accent1"/>
                </a:solidFill>
                <a:latin typeface="Open Sans"/>
                <a:ea typeface="Open Sans"/>
                <a:cs typeface="Open Sans"/>
                <a:sym typeface="Open Sans"/>
              </a:rPr>
              <a:t>Social </a:t>
            </a:r>
            <a:r>
              <a:rPr lang="it-IT" sz="2400" b="1" dirty="0" err="1">
                <a:solidFill>
                  <a:schemeClr val="accent1"/>
                </a:solidFill>
                <a:latin typeface="Open Sans"/>
                <a:ea typeface="Open Sans"/>
                <a:cs typeface="Open Sans"/>
                <a:sym typeface="Open Sans"/>
              </a:rPr>
              <a:t>Acceptance</a:t>
            </a:r>
            <a:r>
              <a:rPr lang="it-IT" sz="2400" b="1" dirty="0">
                <a:solidFill>
                  <a:schemeClr val="accent1"/>
                </a:solidFill>
                <a:latin typeface="Open Sans"/>
                <a:ea typeface="Open Sans"/>
                <a:cs typeface="Open Sans"/>
                <a:sym typeface="Open Sans"/>
              </a:rPr>
              <a:t> </a:t>
            </a:r>
            <a:r>
              <a:rPr lang="it-IT" sz="2400" b="1" dirty="0" err="1">
                <a:solidFill>
                  <a:schemeClr val="accent1"/>
                </a:solidFill>
                <a:latin typeface="Open Sans"/>
                <a:ea typeface="Open Sans"/>
                <a:cs typeface="Open Sans"/>
                <a:sym typeface="Open Sans"/>
              </a:rPr>
              <a:t>Survey</a:t>
            </a:r>
            <a:endParaRPr dirty="0"/>
          </a:p>
          <a:p>
            <a:pPr marL="342900" marR="0" lvl="0" indent="-215900" algn="just" rtl="0">
              <a:lnSpc>
                <a:spcPct val="107000"/>
              </a:lnSpc>
              <a:spcBef>
                <a:spcPts val="800"/>
              </a:spcBef>
              <a:spcAft>
                <a:spcPts val="0"/>
              </a:spcAft>
              <a:buClr>
                <a:schemeClr val="dk1"/>
              </a:buClr>
              <a:buSzPts val="2000"/>
              <a:buFont typeface="Arial"/>
              <a:buNone/>
            </a:pPr>
            <a:endParaRPr sz="2000" dirty="0">
              <a:solidFill>
                <a:schemeClr val="dk1"/>
              </a:solidFill>
              <a:latin typeface="Open Sans"/>
              <a:ea typeface="Open Sans"/>
              <a:cs typeface="Open Sans"/>
              <a:sym typeface="Open Sans"/>
            </a:endParaRPr>
          </a:p>
          <a:p>
            <a:pPr marL="0" marR="0" lvl="0" indent="0" algn="l" rtl="0">
              <a:lnSpc>
                <a:spcPct val="107000"/>
              </a:lnSpc>
              <a:spcBef>
                <a:spcPts val="800"/>
              </a:spcBef>
              <a:spcAft>
                <a:spcPts val="0"/>
              </a:spcAft>
              <a:buNone/>
            </a:pPr>
            <a:r>
              <a:rPr lang="it-IT" sz="2000" dirty="0">
                <a:solidFill>
                  <a:schemeClr val="dk1"/>
                </a:solidFill>
                <a:latin typeface="Open Sans"/>
                <a:ea typeface="Open Sans"/>
                <a:cs typeface="Open Sans"/>
                <a:sym typeface="Open Sans"/>
              </a:rPr>
              <a:t>Direct Link or QR code to Google </a:t>
            </a:r>
            <a:r>
              <a:rPr lang="it-IT" sz="2000" dirty="0" err="1">
                <a:solidFill>
                  <a:schemeClr val="dk1"/>
                </a:solidFill>
                <a:latin typeface="Open Sans"/>
                <a:ea typeface="Open Sans"/>
                <a:cs typeface="Open Sans"/>
                <a:sym typeface="Open Sans"/>
              </a:rPr>
              <a:t>form</a:t>
            </a:r>
            <a:endParaRPr lang="it-IT" sz="2000" u="sng" dirty="0">
              <a:solidFill>
                <a:schemeClr val="dk1"/>
              </a:solidFill>
              <a:latin typeface="Open Sans"/>
              <a:ea typeface="Open Sans"/>
              <a:cs typeface="Open Sans"/>
              <a:sym typeface="Open Sans"/>
            </a:endParaRPr>
          </a:p>
          <a:p>
            <a:pPr lvl="0">
              <a:lnSpc>
                <a:spcPct val="107000"/>
              </a:lnSpc>
              <a:spcBef>
                <a:spcPts val="800"/>
              </a:spcBef>
            </a:pPr>
            <a:r>
              <a:rPr lang="it-IT" sz="2000" u="sng" dirty="0" err="1">
                <a:solidFill>
                  <a:srgbClr val="1155CC"/>
                </a:solidFill>
              </a:rPr>
              <a:t>https</a:t>
            </a:r>
            <a:r>
              <a:rPr lang="it-IT" sz="2000" u="sng" dirty="0">
                <a:solidFill>
                  <a:srgbClr val="1155CC"/>
                </a:solidFill>
              </a:rPr>
              <a:t>://</a:t>
            </a:r>
            <a:r>
              <a:rPr lang="it-IT" sz="2000" u="sng" dirty="0" err="1">
                <a:solidFill>
                  <a:srgbClr val="1155CC"/>
                </a:solidFill>
              </a:rPr>
              <a:t>docs.google.com</a:t>
            </a:r>
            <a:r>
              <a:rPr lang="it-IT" sz="2000" u="sng" dirty="0">
                <a:solidFill>
                  <a:srgbClr val="1155CC"/>
                </a:solidFill>
              </a:rPr>
              <a:t>/</a:t>
            </a:r>
            <a:r>
              <a:rPr lang="it-IT" sz="2000" u="sng" dirty="0" err="1">
                <a:solidFill>
                  <a:srgbClr val="1155CC"/>
                </a:solidFill>
              </a:rPr>
              <a:t>forms</a:t>
            </a:r>
            <a:r>
              <a:rPr lang="it-IT" sz="2000" u="sng" dirty="0">
                <a:solidFill>
                  <a:srgbClr val="1155CC"/>
                </a:solidFill>
              </a:rPr>
              <a:t>/d/e/1FAIpQLSchevleO9hOw5NZ5z-VEzItpkWCiO2Eh4Qhx286LhFp47pkHA/</a:t>
            </a:r>
            <a:r>
              <a:rPr lang="it-IT" sz="2000" u="sng" dirty="0" err="1">
                <a:solidFill>
                  <a:srgbClr val="1155CC"/>
                </a:solidFill>
              </a:rPr>
              <a:t>viewform?usp</a:t>
            </a:r>
            <a:r>
              <a:rPr lang="it-IT" sz="2000" u="sng" dirty="0">
                <a:solidFill>
                  <a:srgbClr val="1155CC"/>
                </a:solidFill>
              </a:rPr>
              <a:t>=</a:t>
            </a:r>
            <a:r>
              <a:rPr lang="it-IT" sz="2000" u="sng" dirty="0" err="1">
                <a:solidFill>
                  <a:srgbClr val="1155CC"/>
                </a:solidFill>
              </a:rPr>
              <a:t>sf_link</a:t>
            </a:r>
            <a:endParaRPr sz="2000" dirty="0">
              <a:solidFill>
                <a:schemeClr val="dk1"/>
              </a:solidFill>
              <a:latin typeface="Open Sans"/>
              <a:ea typeface="Open Sans"/>
              <a:cs typeface="Open Sans"/>
              <a:sym typeface="Open Sans"/>
            </a:endParaRPr>
          </a:p>
          <a:p>
            <a:pPr marL="342900" marR="0" lvl="0" indent="-228600" algn="just" rtl="0">
              <a:lnSpc>
                <a:spcPct val="107000"/>
              </a:lnSpc>
              <a:spcBef>
                <a:spcPts val="800"/>
              </a:spcBef>
              <a:spcAft>
                <a:spcPts val="0"/>
              </a:spcAft>
              <a:buClr>
                <a:schemeClr val="dk1"/>
              </a:buClr>
              <a:buSzPts val="1800"/>
              <a:buFont typeface="Arial"/>
              <a:buNone/>
            </a:pPr>
            <a:endParaRPr sz="1800" dirty="0">
              <a:solidFill>
                <a:schemeClr val="dk1"/>
              </a:solidFill>
              <a:latin typeface="Open Sans"/>
              <a:ea typeface="Open Sans"/>
              <a:cs typeface="Open Sans"/>
              <a:sym typeface="Open Sans"/>
            </a:endParaRPr>
          </a:p>
          <a:p>
            <a:pPr marL="342900" marR="0" lvl="0" indent="-228600" algn="just" rtl="0">
              <a:lnSpc>
                <a:spcPct val="107000"/>
              </a:lnSpc>
              <a:spcBef>
                <a:spcPts val="800"/>
              </a:spcBef>
              <a:spcAft>
                <a:spcPts val="0"/>
              </a:spcAft>
              <a:buClr>
                <a:schemeClr val="dk1"/>
              </a:buClr>
              <a:buSzPts val="1800"/>
              <a:buFont typeface="Arial"/>
              <a:buNone/>
            </a:pPr>
            <a:endParaRPr sz="1800" dirty="0">
              <a:solidFill>
                <a:schemeClr val="dk1"/>
              </a:solidFill>
              <a:latin typeface="Open Sans"/>
              <a:ea typeface="Open Sans"/>
              <a:cs typeface="Open Sans"/>
              <a:sym typeface="Open Sans"/>
            </a:endParaRPr>
          </a:p>
        </p:txBody>
      </p:sp>
      <p:pic>
        <p:nvPicPr>
          <p:cNvPr id="3" name="Picture 2">
            <a:extLst>
              <a:ext uri="{FF2B5EF4-FFF2-40B4-BE49-F238E27FC236}">
                <a16:creationId xmlns:a16="http://schemas.microsoft.com/office/drawing/2014/main" id="{F8EACC3B-A437-C643-9991-3B135B3BD2B6}"/>
              </a:ext>
            </a:extLst>
          </p:cNvPr>
          <p:cNvPicPr>
            <a:picLocks noChangeAspect="1"/>
          </p:cNvPicPr>
          <p:nvPr/>
        </p:nvPicPr>
        <p:blipFill>
          <a:blip r:embed="rId3"/>
          <a:stretch>
            <a:fillRect/>
          </a:stretch>
        </p:blipFill>
        <p:spPr>
          <a:xfrm>
            <a:off x="5383148" y="4241300"/>
            <a:ext cx="1878329" cy="1890768"/>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6"/>
          <p:cNvSpPr txBox="1">
            <a:spLocks noGrp="1"/>
          </p:cNvSpPr>
          <p:nvPr>
            <p:ph type="sldNum" idx="12"/>
          </p:nvPr>
        </p:nvSpPr>
        <p:spPr>
          <a:xfrm>
            <a:off x="11049001" y="6273800"/>
            <a:ext cx="457199"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it-IT"/>
              <a:t>97</a:t>
            </a:fld>
            <a:endParaRPr/>
          </a:p>
        </p:txBody>
      </p:sp>
      <p:sp>
        <p:nvSpPr>
          <p:cNvPr id="131" name="Google Shape;131;p6"/>
          <p:cNvSpPr/>
          <p:nvPr/>
        </p:nvSpPr>
        <p:spPr>
          <a:xfrm>
            <a:off x="1170683" y="1706586"/>
            <a:ext cx="2687833" cy="2608677"/>
          </a:xfrm>
          <a:prstGeom prst="ellipse">
            <a:avLst/>
          </a:prstGeom>
          <a:solidFill>
            <a:schemeClr val="accent1"/>
          </a:solidFill>
          <a:ln w="12700" cap="flat" cmpd="sng">
            <a:solidFill>
              <a:srgbClr val="5C39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2300" b="1">
                <a:solidFill>
                  <a:schemeClr val="lt1"/>
                </a:solidFill>
                <a:latin typeface="Open Sans"/>
                <a:ea typeface="Open Sans"/>
                <a:cs typeface="Open Sans"/>
                <a:sym typeface="Open Sans"/>
              </a:rPr>
              <a:t>Security</a:t>
            </a:r>
            <a:endParaRPr sz="2300" b="1">
              <a:solidFill>
                <a:schemeClr val="lt1"/>
              </a:solidFill>
              <a:latin typeface="Open Sans"/>
              <a:ea typeface="Open Sans"/>
              <a:cs typeface="Open Sans"/>
              <a:sym typeface="Open Sans"/>
            </a:endParaRPr>
          </a:p>
        </p:txBody>
      </p:sp>
      <p:sp>
        <p:nvSpPr>
          <p:cNvPr id="132" name="Google Shape;132;p6"/>
          <p:cNvSpPr/>
          <p:nvPr/>
        </p:nvSpPr>
        <p:spPr>
          <a:xfrm>
            <a:off x="5077718" y="376253"/>
            <a:ext cx="2687833" cy="2660666"/>
          </a:xfrm>
          <a:prstGeom prst="ellipse">
            <a:avLst/>
          </a:prstGeom>
          <a:solidFill>
            <a:schemeClr val="accent1"/>
          </a:solidFill>
          <a:ln w="12700" cap="flat" cmpd="sng">
            <a:solidFill>
              <a:srgbClr val="5C39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1800" b="1" dirty="0">
                <a:solidFill>
                  <a:schemeClr val="lt1"/>
                </a:solidFill>
                <a:latin typeface="Open Sans"/>
                <a:ea typeface="Open Sans"/>
                <a:cs typeface="Open Sans"/>
                <a:sym typeface="Open Sans"/>
              </a:rPr>
              <a:t>Accountability</a:t>
            </a:r>
            <a:endParaRPr sz="1800" b="1" dirty="0">
              <a:solidFill>
                <a:schemeClr val="lt1"/>
              </a:solidFill>
              <a:latin typeface="Open Sans"/>
              <a:ea typeface="Open Sans"/>
              <a:cs typeface="Open Sans"/>
              <a:sym typeface="Open Sans"/>
            </a:endParaRPr>
          </a:p>
        </p:txBody>
      </p:sp>
      <p:sp>
        <p:nvSpPr>
          <p:cNvPr id="133" name="Google Shape;133;p6"/>
          <p:cNvSpPr/>
          <p:nvPr/>
        </p:nvSpPr>
        <p:spPr>
          <a:xfrm>
            <a:off x="8077201" y="2282801"/>
            <a:ext cx="2687833" cy="2660666"/>
          </a:xfrm>
          <a:prstGeom prst="ellipse">
            <a:avLst/>
          </a:prstGeom>
          <a:solidFill>
            <a:schemeClr val="accent1"/>
          </a:solidFill>
          <a:ln w="12700" cap="flat" cmpd="sng">
            <a:solidFill>
              <a:srgbClr val="5C39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2300" b="1">
                <a:solidFill>
                  <a:schemeClr val="lt1"/>
                </a:solidFill>
                <a:latin typeface="Open Sans"/>
                <a:ea typeface="Open Sans"/>
                <a:cs typeface="Open Sans"/>
                <a:sym typeface="Open Sans"/>
              </a:rPr>
              <a:t>Fairness</a:t>
            </a:r>
            <a:endParaRPr sz="2300" b="1">
              <a:solidFill>
                <a:schemeClr val="lt1"/>
              </a:solidFill>
              <a:latin typeface="Open Sans"/>
              <a:ea typeface="Open Sans"/>
              <a:cs typeface="Open Sans"/>
              <a:sym typeface="Open Sans"/>
            </a:endParaRPr>
          </a:p>
        </p:txBody>
      </p:sp>
      <p:sp>
        <p:nvSpPr>
          <p:cNvPr id="134" name="Google Shape;134;p6"/>
          <p:cNvSpPr/>
          <p:nvPr/>
        </p:nvSpPr>
        <p:spPr>
          <a:xfrm>
            <a:off x="3858516" y="3613134"/>
            <a:ext cx="2687833" cy="2660666"/>
          </a:xfrm>
          <a:prstGeom prst="ellipse">
            <a:avLst/>
          </a:prstGeom>
          <a:solidFill>
            <a:schemeClr val="accent1"/>
          </a:solidFill>
          <a:ln w="12700" cap="flat" cmpd="sng">
            <a:solidFill>
              <a:srgbClr val="5C39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2300" b="1">
                <a:solidFill>
                  <a:schemeClr val="lt1"/>
                </a:solidFill>
                <a:latin typeface="Open Sans"/>
                <a:ea typeface="Open Sans"/>
                <a:cs typeface="Open Sans"/>
                <a:sym typeface="Open Sans"/>
              </a:rPr>
              <a:t>Privacy</a:t>
            </a:r>
            <a:r>
              <a:rPr lang="it-IT" sz="1800">
                <a:solidFill>
                  <a:schemeClr val="lt1"/>
                </a:solidFill>
                <a:latin typeface="Open Sans"/>
                <a:ea typeface="Open Sans"/>
                <a:cs typeface="Open Sans"/>
                <a:sym typeface="Open Sans"/>
              </a:rPr>
              <a:t> </a:t>
            </a:r>
            <a:endParaRPr sz="1800">
              <a:solidFill>
                <a:schemeClr val="lt1"/>
              </a:solidFill>
              <a:latin typeface="Open Sans"/>
              <a:ea typeface="Open Sans"/>
              <a:cs typeface="Open Sans"/>
              <a:sym typeface="Open Sans"/>
            </a:endParaRPr>
          </a:p>
        </p:txBody>
      </p:sp>
      <p:sp>
        <p:nvSpPr>
          <p:cNvPr id="135" name="Google Shape;135;p6"/>
          <p:cNvSpPr txBox="1"/>
          <p:nvPr/>
        </p:nvSpPr>
        <p:spPr>
          <a:xfrm>
            <a:off x="1011433" y="342884"/>
            <a:ext cx="8686800" cy="1035000"/>
          </a:xfrm>
          <a:prstGeom prst="rect">
            <a:avLst/>
          </a:prstGeom>
          <a:noFill/>
          <a:ln>
            <a:noFill/>
          </a:ln>
        </p:spPr>
        <p:txBody>
          <a:bodyPr spcFirstLastPara="1" wrap="square" lIns="91425" tIns="45700" rIns="91425" bIns="45700" anchor="ctr" anchorCtr="0">
            <a:normAutofit fontScale="92500" lnSpcReduction="10000"/>
          </a:bodyPr>
          <a:lstStyle/>
          <a:p>
            <a:pPr marL="0" marR="0" lvl="0" indent="0" algn="l" rtl="0">
              <a:lnSpc>
                <a:spcPct val="100000"/>
              </a:lnSpc>
              <a:spcBef>
                <a:spcPts val="0"/>
              </a:spcBef>
              <a:spcAft>
                <a:spcPts val="0"/>
              </a:spcAft>
              <a:buClr>
                <a:srgbClr val="626265"/>
              </a:buClr>
              <a:buSzPts val="4000"/>
              <a:buFont typeface="Open Sans"/>
              <a:buNone/>
            </a:pPr>
            <a:r>
              <a:rPr lang="it-IT" sz="3700" dirty="0" err="1">
                <a:solidFill>
                  <a:srgbClr val="626265"/>
                </a:solidFill>
                <a:latin typeface="Open Sans"/>
                <a:ea typeface="Open Sans"/>
                <a:cs typeface="Open Sans"/>
                <a:sym typeface="Open Sans"/>
              </a:rPr>
              <a:t>Values</a:t>
            </a:r>
            <a:r>
              <a:rPr lang="it-IT" sz="3700" dirty="0">
                <a:solidFill>
                  <a:srgbClr val="626265"/>
                </a:solidFill>
                <a:latin typeface="Open Sans"/>
                <a:ea typeface="Open Sans"/>
                <a:cs typeface="Open Sans"/>
                <a:sym typeface="Open Sans"/>
              </a:rPr>
              <a:t> </a:t>
            </a:r>
            <a:r>
              <a:rPr lang="it-IT" sz="3700" dirty="0" err="1">
                <a:solidFill>
                  <a:srgbClr val="626265"/>
                </a:solidFill>
                <a:latin typeface="Open Sans"/>
                <a:ea typeface="Open Sans"/>
                <a:cs typeface="Open Sans"/>
                <a:sym typeface="Open Sans"/>
              </a:rPr>
              <a:t>relevant</a:t>
            </a:r>
            <a:r>
              <a:rPr lang="it-IT" sz="3700" dirty="0">
                <a:solidFill>
                  <a:srgbClr val="626265"/>
                </a:solidFill>
                <a:latin typeface="Open Sans"/>
                <a:ea typeface="Open Sans"/>
                <a:cs typeface="Open Sans"/>
                <a:sym typeface="Open Sans"/>
              </a:rPr>
              <a:t> </a:t>
            </a:r>
            <a:endParaRPr sz="3700" dirty="0">
              <a:solidFill>
                <a:srgbClr val="626265"/>
              </a:solidFill>
              <a:latin typeface="Open Sans"/>
              <a:ea typeface="Open Sans"/>
              <a:cs typeface="Open Sans"/>
              <a:sym typeface="Open Sans"/>
            </a:endParaRPr>
          </a:p>
          <a:p>
            <a:pPr marL="0" marR="0" lvl="0" indent="0" algn="l" rtl="0">
              <a:lnSpc>
                <a:spcPct val="100000"/>
              </a:lnSpc>
              <a:spcBef>
                <a:spcPts val="0"/>
              </a:spcBef>
              <a:spcAft>
                <a:spcPts val="0"/>
              </a:spcAft>
              <a:buClr>
                <a:srgbClr val="626265"/>
              </a:buClr>
              <a:buSzPts val="4000"/>
              <a:buFont typeface="Open Sans"/>
              <a:buNone/>
            </a:pPr>
            <a:r>
              <a:rPr lang="it-IT" sz="3700" dirty="0">
                <a:solidFill>
                  <a:srgbClr val="626265"/>
                </a:solidFill>
                <a:latin typeface="Open Sans"/>
                <a:ea typeface="Open Sans"/>
                <a:cs typeface="Open Sans"/>
                <a:sym typeface="Open Sans"/>
              </a:rPr>
              <a:t>to </a:t>
            </a:r>
            <a:r>
              <a:rPr lang="it-IT" sz="3700" dirty="0" err="1">
                <a:solidFill>
                  <a:srgbClr val="626265"/>
                </a:solidFill>
                <a:latin typeface="Open Sans"/>
                <a:ea typeface="Open Sans"/>
                <a:cs typeface="Open Sans"/>
                <a:sym typeface="Open Sans"/>
              </a:rPr>
              <a:t>CyberSecurity</a:t>
            </a:r>
            <a:endParaRPr sz="3700" dirty="0">
              <a:solidFill>
                <a:srgbClr val="626265"/>
              </a:solidFill>
              <a:latin typeface="Open Sans"/>
              <a:ea typeface="Open Sans"/>
              <a:cs typeface="Open Sans"/>
              <a:sym typeface="Open Sans"/>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7"/>
          <p:cNvSpPr txBox="1">
            <a:spLocks noGrp="1"/>
          </p:cNvSpPr>
          <p:nvPr>
            <p:ph type="sldNum" idx="12"/>
          </p:nvPr>
        </p:nvSpPr>
        <p:spPr>
          <a:xfrm>
            <a:off x="11049001" y="6273800"/>
            <a:ext cx="457199"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GB" smtClean="0"/>
              <a:t>98</a:t>
            </a:fld>
            <a:endParaRPr lang="en-GB"/>
          </a:p>
        </p:txBody>
      </p:sp>
      <p:sp>
        <p:nvSpPr>
          <p:cNvPr id="142" name="Google Shape;142;p7"/>
          <p:cNvSpPr/>
          <p:nvPr/>
        </p:nvSpPr>
        <p:spPr>
          <a:xfrm>
            <a:off x="1937882" y="527165"/>
            <a:ext cx="3826329" cy="3740135"/>
          </a:xfrm>
          <a:prstGeom prst="ellipse">
            <a:avLst/>
          </a:prstGeom>
          <a:solidFill>
            <a:schemeClr val="accent1"/>
          </a:solidFill>
          <a:ln w="12700" cap="flat" cmpd="sng">
            <a:solidFill>
              <a:srgbClr val="5C39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Open Sans"/>
                <a:ea typeface="Open Sans"/>
                <a:cs typeface="Open Sans"/>
                <a:sym typeface="Open Sans"/>
              </a:rPr>
              <a:t>Security</a:t>
            </a:r>
            <a:endParaRPr lang="en-GB" sz="1800" dirty="0">
              <a:solidFill>
                <a:schemeClr val="lt1"/>
              </a:solidFill>
              <a:latin typeface="Open Sans"/>
              <a:ea typeface="Open Sans"/>
              <a:cs typeface="Open Sans"/>
              <a:sym typeface="Open Sans"/>
            </a:endParaRPr>
          </a:p>
          <a:p>
            <a:pPr marL="0" marR="0" lvl="0" indent="0" algn="ctr" rtl="0">
              <a:spcBef>
                <a:spcPts val="0"/>
              </a:spcBef>
              <a:spcAft>
                <a:spcPts val="0"/>
              </a:spcAft>
              <a:buNone/>
            </a:pPr>
            <a:r>
              <a:rPr lang="en-GB" sz="1800" dirty="0">
                <a:solidFill>
                  <a:schemeClr val="lt1"/>
                </a:solidFill>
                <a:latin typeface="Open Sans"/>
                <a:ea typeface="Open Sans"/>
                <a:cs typeface="Open Sans"/>
                <a:sym typeface="Open Sans"/>
              </a:rPr>
              <a:t>Cybersecurity </a:t>
            </a:r>
            <a:endParaRPr lang="en-GB" dirty="0"/>
          </a:p>
          <a:p>
            <a:pPr marL="0" marR="0" lvl="0" indent="0" algn="ctr" rtl="0">
              <a:spcBef>
                <a:spcPts val="0"/>
              </a:spcBef>
              <a:spcAft>
                <a:spcPts val="0"/>
              </a:spcAft>
              <a:buNone/>
            </a:pPr>
            <a:r>
              <a:rPr lang="en-GB" sz="1800" dirty="0">
                <a:solidFill>
                  <a:schemeClr val="lt1"/>
                </a:solidFill>
                <a:latin typeface="Open Sans"/>
                <a:ea typeface="Open Sans"/>
                <a:cs typeface="Open Sans"/>
                <a:sym typeface="Open Sans"/>
              </a:rPr>
              <a:t>Information Security</a:t>
            </a:r>
            <a:endParaRPr lang="en-GB" dirty="0"/>
          </a:p>
          <a:p>
            <a:pPr marL="0" marR="0" lvl="0" indent="0" algn="ctr" rtl="0">
              <a:spcBef>
                <a:spcPts val="0"/>
              </a:spcBef>
              <a:spcAft>
                <a:spcPts val="0"/>
              </a:spcAft>
              <a:buNone/>
            </a:pPr>
            <a:r>
              <a:rPr lang="en-GB" sz="1800" dirty="0">
                <a:solidFill>
                  <a:schemeClr val="lt1"/>
                </a:solidFill>
                <a:latin typeface="Open Sans"/>
                <a:ea typeface="Open Sans"/>
                <a:cs typeface="Open Sans"/>
                <a:sym typeface="Open Sans"/>
              </a:rPr>
              <a:t>Confidentiality</a:t>
            </a:r>
          </a:p>
          <a:p>
            <a:pPr marL="0" marR="0" lvl="0" indent="0" algn="ctr" rtl="0">
              <a:spcBef>
                <a:spcPts val="0"/>
              </a:spcBef>
              <a:spcAft>
                <a:spcPts val="0"/>
              </a:spcAft>
              <a:buNone/>
            </a:pPr>
            <a:r>
              <a:rPr lang="en-GB" sz="1800" dirty="0">
                <a:solidFill>
                  <a:schemeClr val="lt1"/>
                </a:solidFill>
                <a:latin typeface="Open Sans"/>
                <a:ea typeface="Open Sans"/>
                <a:cs typeface="Open Sans"/>
                <a:sym typeface="Open Sans"/>
              </a:rPr>
              <a:t>Data Integrity </a:t>
            </a:r>
            <a:endParaRPr lang="en-GB" dirty="0"/>
          </a:p>
          <a:p>
            <a:pPr marL="0" marR="0" lvl="0" indent="0" algn="ctr" rtl="0">
              <a:spcBef>
                <a:spcPts val="0"/>
              </a:spcBef>
              <a:spcAft>
                <a:spcPts val="0"/>
              </a:spcAft>
              <a:buNone/>
            </a:pPr>
            <a:r>
              <a:rPr lang="en-GB" sz="1800" dirty="0">
                <a:solidFill>
                  <a:schemeClr val="lt1"/>
                </a:solidFill>
                <a:latin typeface="Open Sans"/>
                <a:ea typeface="Open Sans"/>
                <a:cs typeface="Open Sans"/>
                <a:sym typeface="Open Sans"/>
              </a:rPr>
              <a:t>Data Availability</a:t>
            </a:r>
          </a:p>
        </p:txBody>
      </p:sp>
      <p:sp>
        <p:nvSpPr>
          <p:cNvPr id="143" name="Google Shape;143;p7"/>
          <p:cNvSpPr/>
          <p:nvPr/>
        </p:nvSpPr>
        <p:spPr>
          <a:xfrm>
            <a:off x="5072632" y="44904"/>
            <a:ext cx="3826329" cy="3791855"/>
          </a:xfrm>
          <a:prstGeom prst="ellipse">
            <a:avLst/>
          </a:prstGeom>
          <a:solidFill>
            <a:schemeClr val="accent1"/>
          </a:solidFill>
          <a:ln w="12700" cap="flat" cmpd="sng">
            <a:solidFill>
              <a:srgbClr val="5C39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Open Sans"/>
                <a:ea typeface="Open Sans"/>
                <a:cs typeface="Open Sans"/>
                <a:sym typeface="Open Sans"/>
              </a:rPr>
              <a:t>Accountability</a:t>
            </a:r>
            <a:endParaRPr lang="en-GB" sz="1800" dirty="0">
              <a:solidFill>
                <a:schemeClr val="lt1"/>
              </a:solidFill>
              <a:latin typeface="Open Sans"/>
              <a:ea typeface="Open Sans"/>
              <a:cs typeface="Open Sans"/>
              <a:sym typeface="Open Sans"/>
            </a:endParaRPr>
          </a:p>
          <a:p>
            <a:pPr marL="0" marR="0" lvl="0" indent="0" algn="ctr" rtl="0">
              <a:spcBef>
                <a:spcPts val="0"/>
              </a:spcBef>
              <a:spcAft>
                <a:spcPts val="0"/>
              </a:spcAft>
              <a:buNone/>
            </a:pPr>
            <a:r>
              <a:rPr lang="en-GB" sz="1800" dirty="0">
                <a:solidFill>
                  <a:schemeClr val="lt1"/>
                </a:solidFill>
                <a:latin typeface="Open Sans"/>
                <a:ea typeface="Open Sans"/>
                <a:cs typeface="Open Sans"/>
                <a:sym typeface="Open Sans"/>
              </a:rPr>
              <a:t>Transparency </a:t>
            </a:r>
          </a:p>
          <a:p>
            <a:pPr marL="0" marR="0" lvl="0" indent="0" algn="ctr" rtl="0">
              <a:spcBef>
                <a:spcPts val="0"/>
              </a:spcBef>
              <a:spcAft>
                <a:spcPts val="0"/>
              </a:spcAft>
              <a:buNone/>
            </a:pPr>
            <a:r>
              <a:rPr lang="en-GB" sz="1800" dirty="0">
                <a:solidFill>
                  <a:schemeClr val="lt1"/>
                </a:solidFill>
                <a:latin typeface="Open Sans"/>
                <a:ea typeface="Open Sans"/>
                <a:cs typeface="Open Sans"/>
                <a:sym typeface="Open Sans"/>
              </a:rPr>
              <a:t>Traceability</a:t>
            </a:r>
          </a:p>
          <a:p>
            <a:pPr marL="0" marR="0" lvl="0" indent="0" algn="ctr" rtl="0">
              <a:spcBef>
                <a:spcPts val="0"/>
              </a:spcBef>
              <a:spcAft>
                <a:spcPts val="0"/>
              </a:spcAft>
              <a:buNone/>
            </a:pPr>
            <a:r>
              <a:rPr lang="en-GB" sz="1800" dirty="0">
                <a:solidFill>
                  <a:schemeClr val="lt1"/>
                </a:solidFill>
                <a:latin typeface="Open Sans"/>
                <a:ea typeface="Open Sans"/>
                <a:cs typeface="Open Sans"/>
                <a:sym typeface="Open Sans"/>
              </a:rPr>
              <a:t>Openness</a:t>
            </a:r>
          </a:p>
          <a:p>
            <a:pPr marL="0" marR="0" lvl="0" indent="0" algn="ctr" rtl="0">
              <a:spcBef>
                <a:spcPts val="0"/>
              </a:spcBef>
              <a:spcAft>
                <a:spcPts val="0"/>
              </a:spcAft>
              <a:buNone/>
            </a:pPr>
            <a:r>
              <a:rPr lang="en-GB" sz="1800" dirty="0" err="1">
                <a:solidFill>
                  <a:schemeClr val="lt1"/>
                </a:solidFill>
                <a:latin typeface="Open Sans"/>
                <a:ea typeface="Open Sans"/>
                <a:cs typeface="Open Sans"/>
                <a:sym typeface="Open Sans"/>
              </a:rPr>
              <a:t>Explainability</a:t>
            </a:r>
            <a:endParaRPr lang="en-GB" sz="1800" dirty="0">
              <a:solidFill>
                <a:schemeClr val="lt1"/>
              </a:solidFill>
              <a:latin typeface="Open Sans"/>
              <a:ea typeface="Open Sans"/>
              <a:cs typeface="Open Sans"/>
              <a:sym typeface="Open Sans"/>
            </a:endParaRPr>
          </a:p>
        </p:txBody>
      </p:sp>
      <p:sp>
        <p:nvSpPr>
          <p:cNvPr id="144" name="Google Shape;144;p7"/>
          <p:cNvSpPr/>
          <p:nvPr/>
        </p:nvSpPr>
        <p:spPr>
          <a:xfrm>
            <a:off x="7451270" y="2067699"/>
            <a:ext cx="3826330" cy="3791856"/>
          </a:xfrm>
          <a:prstGeom prst="ellipse">
            <a:avLst/>
          </a:prstGeom>
          <a:solidFill>
            <a:srgbClr val="CBB5DA"/>
          </a:solidFill>
          <a:ln w="12700" cap="flat" cmpd="sng">
            <a:solidFill>
              <a:srgbClr val="5C39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rgbClr val="3F274F"/>
                </a:solidFill>
                <a:latin typeface="Open Sans"/>
                <a:ea typeface="Open Sans"/>
                <a:cs typeface="Open Sans"/>
                <a:sym typeface="Open Sans"/>
              </a:rPr>
              <a:t>Fairness</a:t>
            </a:r>
            <a:endParaRPr lang="en-GB" sz="1800" dirty="0">
              <a:solidFill>
                <a:srgbClr val="3F274F"/>
              </a:solidFill>
              <a:latin typeface="Open Sans"/>
              <a:ea typeface="Open Sans"/>
              <a:cs typeface="Open Sans"/>
              <a:sym typeface="Open Sans"/>
            </a:endParaRPr>
          </a:p>
          <a:p>
            <a:pPr marL="0" marR="0" lvl="0" indent="0" algn="ctr" rtl="0">
              <a:spcBef>
                <a:spcPts val="0"/>
              </a:spcBef>
              <a:spcAft>
                <a:spcPts val="0"/>
              </a:spcAft>
              <a:buNone/>
            </a:pPr>
            <a:r>
              <a:rPr lang="en-GB" sz="1800" dirty="0">
                <a:solidFill>
                  <a:srgbClr val="3F274F"/>
                </a:solidFill>
                <a:latin typeface="Open Sans"/>
                <a:ea typeface="Open Sans"/>
                <a:cs typeface="Open Sans"/>
                <a:sym typeface="Open Sans"/>
              </a:rPr>
              <a:t>Justice</a:t>
            </a:r>
            <a:endParaRPr lang="en-GB" dirty="0"/>
          </a:p>
          <a:p>
            <a:pPr marL="0" marR="0" lvl="0" indent="0" algn="ctr" rtl="0">
              <a:spcBef>
                <a:spcPts val="0"/>
              </a:spcBef>
              <a:spcAft>
                <a:spcPts val="0"/>
              </a:spcAft>
              <a:buNone/>
            </a:pPr>
            <a:r>
              <a:rPr lang="en-GB" sz="1800" dirty="0">
                <a:solidFill>
                  <a:srgbClr val="3F274F"/>
                </a:solidFill>
                <a:latin typeface="Open Sans"/>
                <a:ea typeface="Open Sans"/>
                <a:cs typeface="Open Sans"/>
                <a:sym typeface="Open Sans"/>
              </a:rPr>
              <a:t>Fairness</a:t>
            </a:r>
          </a:p>
          <a:p>
            <a:pPr marL="0" marR="0" lvl="0" indent="0" algn="ctr" rtl="0">
              <a:spcBef>
                <a:spcPts val="0"/>
              </a:spcBef>
              <a:spcAft>
                <a:spcPts val="0"/>
              </a:spcAft>
              <a:buNone/>
            </a:pPr>
            <a:r>
              <a:rPr lang="en-GB" sz="1800" dirty="0">
                <a:solidFill>
                  <a:srgbClr val="3F274F"/>
                </a:solidFill>
                <a:latin typeface="Open Sans"/>
                <a:ea typeface="Open Sans"/>
                <a:cs typeface="Open Sans"/>
                <a:sym typeface="Open Sans"/>
              </a:rPr>
              <a:t>Equality</a:t>
            </a:r>
          </a:p>
          <a:p>
            <a:pPr marL="0" marR="0" lvl="0" indent="0" algn="ctr" rtl="0">
              <a:spcBef>
                <a:spcPts val="0"/>
              </a:spcBef>
              <a:spcAft>
                <a:spcPts val="0"/>
              </a:spcAft>
              <a:buNone/>
            </a:pPr>
            <a:r>
              <a:rPr lang="en-GB" sz="1800" dirty="0">
                <a:solidFill>
                  <a:srgbClr val="3F274F"/>
                </a:solidFill>
                <a:latin typeface="Open Sans"/>
                <a:ea typeface="Open Sans"/>
                <a:cs typeface="Open Sans"/>
                <a:sym typeface="Open Sans"/>
              </a:rPr>
              <a:t>Accessibility</a:t>
            </a:r>
            <a:endParaRPr lang="en-GB" dirty="0"/>
          </a:p>
          <a:p>
            <a:pPr marL="0" marR="0" lvl="0" indent="0" algn="ctr" rtl="0">
              <a:spcBef>
                <a:spcPts val="0"/>
              </a:spcBef>
              <a:spcAft>
                <a:spcPts val="0"/>
              </a:spcAft>
              <a:buNone/>
            </a:pPr>
            <a:r>
              <a:rPr lang="en-GB" sz="1800" dirty="0">
                <a:solidFill>
                  <a:srgbClr val="3F274F"/>
                </a:solidFill>
                <a:latin typeface="Open Sans"/>
                <a:ea typeface="Open Sans"/>
                <a:cs typeface="Open Sans"/>
                <a:sym typeface="Open Sans"/>
              </a:rPr>
              <a:t>Freedom from bias</a:t>
            </a:r>
          </a:p>
          <a:p>
            <a:pPr marL="0" marR="0" lvl="0" indent="0" algn="ctr" rtl="0">
              <a:spcBef>
                <a:spcPts val="0"/>
              </a:spcBef>
              <a:spcAft>
                <a:spcPts val="0"/>
              </a:spcAft>
              <a:buNone/>
            </a:pPr>
            <a:r>
              <a:rPr lang="en-GB" sz="1800" dirty="0">
                <a:solidFill>
                  <a:srgbClr val="3F274F"/>
                </a:solidFill>
                <a:latin typeface="Open Sans"/>
                <a:ea typeface="Open Sans"/>
                <a:cs typeface="Open Sans"/>
                <a:sym typeface="Open Sans"/>
              </a:rPr>
              <a:t>Non-discrimination</a:t>
            </a:r>
          </a:p>
          <a:p>
            <a:pPr marL="0" marR="0" lvl="0" indent="0" algn="ctr" rtl="0">
              <a:spcBef>
                <a:spcPts val="0"/>
              </a:spcBef>
              <a:spcAft>
                <a:spcPts val="0"/>
              </a:spcAft>
              <a:buNone/>
            </a:pPr>
            <a:r>
              <a:rPr lang="en-GB" sz="1800" dirty="0">
                <a:solidFill>
                  <a:srgbClr val="3F274F"/>
                </a:solidFill>
                <a:latin typeface="Open Sans"/>
                <a:ea typeface="Open Sans"/>
                <a:cs typeface="Open Sans"/>
                <a:sym typeface="Open Sans"/>
              </a:rPr>
              <a:t>Democracy </a:t>
            </a:r>
            <a:endParaRPr lang="en-GB" dirty="0"/>
          </a:p>
          <a:p>
            <a:pPr marL="0" marR="0" lvl="0" indent="0" algn="ctr" rtl="0">
              <a:spcBef>
                <a:spcPts val="0"/>
              </a:spcBef>
              <a:spcAft>
                <a:spcPts val="0"/>
              </a:spcAft>
              <a:buNone/>
            </a:pPr>
            <a:r>
              <a:rPr lang="en-GB" sz="1800" dirty="0">
                <a:solidFill>
                  <a:srgbClr val="3F274F"/>
                </a:solidFill>
                <a:latin typeface="Open Sans"/>
                <a:ea typeface="Open Sans"/>
                <a:cs typeface="Open Sans"/>
                <a:sym typeface="Open Sans"/>
              </a:rPr>
              <a:t>Protection of civil liberties</a:t>
            </a:r>
          </a:p>
        </p:txBody>
      </p:sp>
      <p:sp>
        <p:nvSpPr>
          <p:cNvPr id="145" name="Google Shape;145;p7"/>
          <p:cNvSpPr/>
          <p:nvPr/>
        </p:nvSpPr>
        <p:spPr>
          <a:xfrm>
            <a:off x="4182835" y="2664506"/>
            <a:ext cx="3826329" cy="3791856"/>
          </a:xfrm>
          <a:prstGeom prst="ellipse">
            <a:avLst/>
          </a:prstGeom>
          <a:solidFill>
            <a:srgbClr val="CBB5DA"/>
          </a:solidFill>
          <a:ln w="12700" cap="flat" cmpd="sng">
            <a:solidFill>
              <a:srgbClr val="5C39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rgbClr val="3F274F"/>
                </a:solidFill>
                <a:latin typeface="Open Sans"/>
                <a:ea typeface="Open Sans"/>
                <a:cs typeface="Open Sans"/>
                <a:sym typeface="Open Sans"/>
              </a:rPr>
              <a:t>Privacy</a:t>
            </a:r>
            <a:endParaRPr lang="en-GB" sz="1800" dirty="0">
              <a:solidFill>
                <a:srgbClr val="3F274F"/>
              </a:solidFill>
              <a:latin typeface="Open Sans"/>
              <a:ea typeface="Open Sans"/>
              <a:cs typeface="Open Sans"/>
              <a:sym typeface="Open Sans"/>
            </a:endParaRPr>
          </a:p>
          <a:p>
            <a:pPr marL="0" marR="0" lvl="0" indent="0" algn="ctr" rtl="0">
              <a:spcBef>
                <a:spcPts val="0"/>
              </a:spcBef>
              <a:spcAft>
                <a:spcPts val="0"/>
              </a:spcAft>
              <a:buNone/>
            </a:pPr>
            <a:r>
              <a:rPr lang="en-GB" sz="1800" dirty="0">
                <a:solidFill>
                  <a:srgbClr val="3F274F"/>
                </a:solidFill>
                <a:latin typeface="Open Sans"/>
                <a:ea typeface="Open Sans"/>
                <a:cs typeface="Open Sans"/>
                <a:sym typeface="Open Sans"/>
              </a:rPr>
              <a:t>Moral Autonomy</a:t>
            </a:r>
          </a:p>
          <a:p>
            <a:pPr marL="0" marR="0" lvl="0" indent="0" algn="ctr" rtl="0">
              <a:spcBef>
                <a:spcPts val="0"/>
              </a:spcBef>
              <a:spcAft>
                <a:spcPts val="0"/>
              </a:spcAft>
              <a:buNone/>
            </a:pPr>
            <a:r>
              <a:rPr lang="en-GB" sz="1800" dirty="0">
                <a:solidFill>
                  <a:srgbClr val="3F274F"/>
                </a:solidFill>
                <a:latin typeface="Open Sans"/>
                <a:ea typeface="Open Sans"/>
                <a:cs typeface="Open Sans"/>
                <a:sym typeface="Open Sans"/>
              </a:rPr>
              <a:t>Human Dignity</a:t>
            </a:r>
          </a:p>
          <a:p>
            <a:pPr marL="0" marR="0" lvl="0" indent="0" algn="ctr" rtl="0">
              <a:spcBef>
                <a:spcPts val="0"/>
              </a:spcBef>
              <a:spcAft>
                <a:spcPts val="0"/>
              </a:spcAft>
              <a:buNone/>
            </a:pPr>
            <a:r>
              <a:rPr lang="en-GB" sz="1800" dirty="0">
                <a:solidFill>
                  <a:srgbClr val="3F274F"/>
                </a:solidFill>
                <a:latin typeface="Open Sans"/>
                <a:ea typeface="Open Sans"/>
                <a:cs typeface="Open Sans"/>
                <a:sym typeface="Open Sans"/>
              </a:rPr>
              <a:t>Identity </a:t>
            </a:r>
            <a:endParaRPr lang="en-GB" dirty="0"/>
          </a:p>
          <a:p>
            <a:pPr marL="0" marR="0" lvl="0" indent="0" algn="ctr" rtl="0">
              <a:spcBef>
                <a:spcPts val="0"/>
              </a:spcBef>
              <a:spcAft>
                <a:spcPts val="0"/>
              </a:spcAft>
              <a:buNone/>
            </a:pPr>
            <a:r>
              <a:rPr lang="en-GB" sz="1800" dirty="0">
                <a:solidFill>
                  <a:srgbClr val="3F274F"/>
                </a:solidFill>
                <a:latin typeface="Open Sans"/>
                <a:ea typeface="Open Sans"/>
                <a:cs typeface="Open Sans"/>
                <a:sym typeface="Open Sans"/>
              </a:rPr>
              <a:t>Personhood</a:t>
            </a:r>
          </a:p>
          <a:p>
            <a:pPr marL="0" marR="0" lvl="0" indent="0" algn="ctr" rtl="0">
              <a:spcBef>
                <a:spcPts val="0"/>
              </a:spcBef>
              <a:spcAft>
                <a:spcPts val="0"/>
              </a:spcAft>
              <a:buNone/>
            </a:pPr>
            <a:r>
              <a:rPr lang="en-GB" sz="1800" dirty="0">
                <a:solidFill>
                  <a:srgbClr val="3F274F"/>
                </a:solidFill>
                <a:latin typeface="Open Sans"/>
                <a:ea typeface="Open Sans"/>
                <a:cs typeface="Open Sans"/>
                <a:sym typeface="Open Sans"/>
              </a:rPr>
              <a:t>Liberty</a:t>
            </a:r>
            <a:endParaRPr lang="en-GB" dirty="0"/>
          </a:p>
          <a:p>
            <a:pPr marL="0" marR="0" lvl="0" indent="0" algn="ctr" rtl="0">
              <a:spcBef>
                <a:spcPts val="0"/>
              </a:spcBef>
              <a:spcAft>
                <a:spcPts val="0"/>
              </a:spcAft>
              <a:buNone/>
            </a:pPr>
            <a:r>
              <a:rPr lang="en-GB" sz="1800" dirty="0" err="1">
                <a:solidFill>
                  <a:srgbClr val="3F274F"/>
                </a:solidFill>
                <a:latin typeface="Open Sans"/>
                <a:ea typeface="Open Sans"/>
                <a:cs typeface="Open Sans"/>
                <a:sym typeface="Open Sans"/>
              </a:rPr>
              <a:t>Anonimity</a:t>
            </a:r>
            <a:endParaRPr lang="en-GB" sz="1800" dirty="0">
              <a:solidFill>
                <a:srgbClr val="3F274F"/>
              </a:solidFill>
              <a:latin typeface="Open Sans"/>
              <a:ea typeface="Open Sans"/>
              <a:cs typeface="Open Sans"/>
              <a:sym typeface="Open Sans"/>
            </a:endParaRPr>
          </a:p>
          <a:p>
            <a:pPr marL="0" marR="0" lvl="0" indent="0" algn="ctr" rtl="0">
              <a:spcBef>
                <a:spcPts val="0"/>
              </a:spcBef>
              <a:spcAft>
                <a:spcPts val="0"/>
              </a:spcAft>
              <a:buNone/>
            </a:pPr>
            <a:r>
              <a:rPr lang="en-GB" sz="1800" b="1" dirty="0">
                <a:solidFill>
                  <a:srgbClr val="3F274F"/>
                </a:solidFill>
                <a:latin typeface="Open Sans"/>
                <a:ea typeface="Open Sans"/>
                <a:cs typeface="Open Sans"/>
                <a:sym typeface="Open Sans"/>
              </a:rPr>
              <a:t> </a:t>
            </a:r>
          </a:p>
        </p:txBody>
      </p:sp>
      <p:sp>
        <p:nvSpPr>
          <p:cNvPr id="146" name="Google Shape;146;p7"/>
          <p:cNvSpPr/>
          <p:nvPr/>
        </p:nvSpPr>
        <p:spPr>
          <a:xfrm>
            <a:off x="879838" y="4267300"/>
            <a:ext cx="1989092" cy="1933911"/>
          </a:xfrm>
          <a:prstGeom prst="ellipse">
            <a:avLst/>
          </a:prstGeom>
          <a:solidFill>
            <a:srgbClr val="D9D2E9"/>
          </a:solidFill>
          <a:ln w="12700" cap="flat" cmpd="sng">
            <a:solidFill>
              <a:srgbClr val="5C39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GB" sz="2000" b="1" dirty="0">
              <a:solidFill>
                <a:srgbClr val="20124D"/>
              </a:solidFill>
              <a:latin typeface="Open Sans"/>
              <a:ea typeface="Open Sans"/>
              <a:cs typeface="Open Sans"/>
              <a:sym typeface="Open Sans"/>
            </a:endParaRPr>
          </a:p>
          <a:p>
            <a:pPr lvl="0" algn="ctr"/>
            <a:r>
              <a:rPr lang="en-GB" sz="1500" dirty="0">
                <a:solidFill>
                  <a:srgbClr val="20124D"/>
                </a:solidFill>
                <a:latin typeface="Open Sans"/>
                <a:ea typeface="Open Sans"/>
                <a:cs typeface="Open Sans"/>
                <a:sym typeface="Open Sans"/>
              </a:rPr>
              <a:t>Mobility, Safety, Connectivity, </a:t>
            </a:r>
          </a:p>
          <a:p>
            <a:pPr lvl="0" algn="ctr"/>
            <a:r>
              <a:rPr lang="en-GB" sz="1500" dirty="0">
                <a:solidFill>
                  <a:srgbClr val="20124D"/>
                </a:solidFill>
                <a:latin typeface="Open Sans"/>
                <a:ea typeface="Open Sans"/>
                <a:cs typeface="Open Sans"/>
                <a:sym typeface="Open Sans"/>
              </a:rPr>
              <a:t>Security</a:t>
            </a:r>
          </a:p>
          <a:p>
            <a:pPr marL="0" marR="0" lvl="0" indent="0" algn="ctr" rtl="0">
              <a:spcBef>
                <a:spcPts val="0"/>
              </a:spcBef>
              <a:spcAft>
                <a:spcPts val="0"/>
              </a:spcAft>
              <a:buNone/>
            </a:pPr>
            <a:endParaRPr lang="en-GB" sz="1600" dirty="0">
              <a:solidFill>
                <a:srgbClr val="20124D"/>
              </a:solidFill>
              <a:latin typeface="Open Sans"/>
              <a:ea typeface="Open Sans"/>
              <a:cs typeface="Open Sans"/>
              <a:sym typeface="Open Sans"/>
            </a:endParaRPr>
          </a:p>
        </p:txBody>
      </p:sp>
      <p:sp>
        <p:nvSpPr>
          <p:cNvPr id="147" name="Google Shape;147;p7"/>
          <p:cNvSpPr txBox="1"/>
          <p:nvPr/>
        </p:nvSpPr>
        <p:spPr>
          <a:xfrm>
            <a:off x="729232" y="133788"/>
            <a:ext cx="8686800" cy="1035000"/>
          </a:xfrm>
          <a:prstGeom prst="rect">
            <a:avLst/>
          </a:prstGeom>
          <a:no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rgbClr val="626265"/>
              </a:buClr>
              <a:buSzPts val="4000"/>
              <a:buFont typeface="Open Sans"/>
              <a:buNone/>
            </a:pPr>
            <a:r>
              <a:rPr lang="en-GB" sz="3600" dirty="0">
                <a:solidFill>
                  <a:srgbClr val="626265"/>
                </a:solidFill>
                <a:latin typeface="Open Sans"/>
                <a:ea typeface="Open Sans"/>
                <a:cs typeface="Open Sans"/>
                <a:sym typeface="Open Sans"/>
              </a:rPr>
              <a:t>Value </a:t>
            </a:r>
          </a:p>
          <a:p>
            <a:pPr marL="0" marR="0" lvl="0" indent="0" algn="l" rtl="0">
              <a:lnSpc>
                <a:spcPct val="70000"/>
              </a:lnSpc>
              <a:spcBef>
                <a:spcPts val="0"/>
              </a:spcBef>
              <a:spcAft>
                <a:spcPts val="0"/>
              </a:spcAft>
              <a:buClr>
                <a:srgbClr val="626265"/>
              </a:buClr>
              <a:buSzPts val="4000"/>
              <a:buFont typeface="Open Sans"/>
              <a:buNone/>
            </a:pPr>
            <a:r>
              <a:rPr lang="en-GB" sz="3600" dirty="0">
                <a:solidFill>
                  <a:srgbClr val="626265"/>
                </a:solidFill>
                <a:latin typeface="Open Sans"/>
                <a:ea typeface="Open Sans"/>
                <a:cs typeface="Open Sans"/>
                <a:sym typeface="Open Sans"/>
              </a:rPr>
              <a:t>Clusters</a:t>
            </a:r>
          </a:p>
        </p:txBody>
      </p:sp>
      <p:sp>
        <p:nvSpPr>
          <p:cNvPr id="2" name="TextBox 1">
            <a:extLst>
              <a:ext uri="{FF2B5EF4-FFF2-40B4-BE49-F238E27FC236}">
                <a16:creationId xmlns:a16="http://schemas.microsoft.com/office/drawing/2014/main" id="{A314117A-1294-884F-B25F-736FE998EC39}"/>
              </a:ext>
            </a:extLst>
          </p:cNvPr>
          <p:cNvSpPr txBox="1"/>
          <p:nvPr/>
        </p:nvSpPr>
        <p:spPr>
          <a:xfrm>
            <a:off x="1256706" y="3699599"/>
            <a:ext cx="1094980" cy="738664"/>
          </a:xfrm>
          <a:prstGeom prst="rect">
            <a:avLst/>
          </a:prstGeom>
          <a:noFill/>
        </p:spPr>
        <p:txBody>
          <a:bodyPr wrap="square" rtlCol="0">
            <a:spAutoFit/>
          </a:bodyPr>
          <a:lstStyle/>
          <a:p>
            <a:r>
              <a:rPr lang="en-GB" b="1" dirty="0">
                <a:solidFill>
                  <a:srgbClr val="20124D"/>
                </a:solidFill>
                <a:latin typeface="Open Sans"/>
                <a:ea typeface="Open Sans"/>
                <a:cs typeface="Open Sans"/>
                <a:sym typeface="Open Sans"/>
              </a:rPr>
              <a:t>Domain Specific</a:t>
            </a:r>
          </a:p>
          <a:p>
            <a:endParaRPr lang="en-GB"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8"/>
          <p:cNvSpPr txBox="1">
            <a:spLocks noGrp="1"/>
          </p:cNvSpPr>
          <p:nvPr>
            <p:ph type="body" idx="1"/>
          </p:nvPr>
        </p:nvSpPr>
        <p:spPr>
          <a:xfrm>
            <a:off x="4381820" y="1608314"/>
            <a:ext cx="7374751" cy="4572696"/>
          </a:xfrm>
          <a:prstGeom prst="rect">
            <a:avLst/>
          </a:prstGeom>
          <a:noFill/>
          <a:ln>
            <a:noFill/>
          </a:ln>
        </p:spPr>
        <p:txBody>
          <a:bodyPr spcFirstLastPara="1" wrap="square" lIns="91425" tIns="45700" rIns="91425" bIns="45700" anchor="t" anchorCtr="0">
            <a:noAutofit/>
          </a:bodyPr>
          <a:lstStyle/>
          <a:p>
            <a:pPr marL="514350" lvl="0" indent="-514350" algn="just" rtl="0">
              <a:lnSpc>
                <a:spcPct val="80000"/>
              </a:lnSpc>
              <a:spcBef>
                <a:spcPts val="0"/>
              </a:spcBef>
              <a:spcAft>
                <a:spcPts val="0"/>
              </a:spcAft>
              <a:buClr>
                <a:srgbClr val="626265"/>
              </a:buClr>
              <a:buSzPts val="2400"/>
              <a:buFont typeface="Open Sans"/>
              <a:buAutoNum type="arabicPeriod"/>
            </a:pPr>
            <a:r>
              <a:rPr lang="en-AU" dirty="0">
                <a:solidFill>
                  <a:schemeClr val="tx1">
                    <a:lumMod val="75000"/>
                  </a:schemeClr>
                </a:solidFill>
                <a:latin typeface="Calibri" panose="020F0502020204030204" pitchFamily="34" charset="0"/>
                <a:cs typeface="Calibri" panose="020F0502020204030204" pitchFamily="34" charset="0"/>
              </a:rPr>
              <a:t>List 3 values embedded in or promoted by IRIS technology which are relevant to your life or field of practice</a:t>
            </a:r>
          </a:p>
          <a:p>
            <a:pPr marL="514350" lvl="0" indent="-514350" algn="just" rtl="0">
              <a:lnSpc>
                <a:spcPct val="80000"/>
              </a:lnSpc>
              <a:spcBef>
                <a:spcPts val="0"/>
              </a:spcBef>
              <a:spcAft>
                <a:spcPts val="0"/>
              </a:spcAft>
              <a:buClr>
                <a:srgbClr val="626265"/>
              </a:buClr>
              <a:buSzPts val="2400"/>
              <a:buFont typeface="Open Sans"/>
              <a:buAutoNum type="arabicPeriod"/>
            </a:pPr>
            <a:endParaRPr lang="en-AU" dirty="0">
              <a:solidFill>
                <a:schemeClr val="tx1">
                  <a:lumMod val="75000"/>
                </a:schemeClr>
              </a:solidFill>
              <a:latin typeface="Calibri" panose="020F0502020204030204" pitchFamily="34" charset="0"/>
              <a:cs typeface="Calibri" panose="020F0502020204030204" pitchFamily="34" charset="0"/>
            </a:endParaRPr>
          </a:p>
          <a:p>
            <a:pPr marL="514350" lvl="0" indent="-514350" algn="just" rtl="0">
              <a:lnSpc>
                <a:spcPct val="80000"/>
              </a:lnSpc>
              <a:spcBef>
                <a:spcPts val="0"/>
              </a:spcBef>
              <a:spcAft>
                <a:spcPts val="0"/>
              </a:spcAft>
              <a:buClr>
                <a:srgbClr val="626265"/>
              </a:buClr>
              <a:buSzPts val="2400"/>
              <a:buFont typeface="Open Sans"/>
              <a:buAutoNum type="arabicPeriod"/>
            </a:pPr>
            <a:endParaRPr lang="en-AU" dirty="0">
              <a:solidFill>
                <a:schemeClr val="tx1">
                  <a:lumMod val="75000"/>
                </a:schemeClr>
              </a:solidFill>
              <a:latin typeface="Calibri" panose="020F0502020204030204" pitchFamily="34" charset="0"/>
              <a:cs typeface="Calibri" panose="020F0502020204030204" pitchFamily="34" charset="0"/>
            </a:endParaRPr>
          </a:p>
          <a:p>
            <a:pPr marL="514350" lvl="0" indent="-514350" algn="just" rtl="0">
              <a:lnSpc>
                <a:spcPct val="80000"/>
              </a:lnSpc>
              <a:spcBef>
                <a:spcPts val="0"/>
              </a:spcBef>
              <a:spcAft>
                <a:spcPts val="0"/>
              </a:spcAft>
              <a:buClr>
                <a:srgbClr val="626265"/>
              </a:buClr>
              <a:buSzPts val="2400"/>
              <a:buFont typeface="Open Sans"/>
              <a:buAutoNum type="arabicPeriod"/>
            </a:pPr>
            <a:r>
              <a:rPr lang="en-AU" dirty="0">
                <a:solidFill>
                  <a:schemeClr val="tx1">
                    <a:lumMod val="75000"/>
                  </a:schemeClr>
                </a:solidFill>
                <a:latin typeface="Calibri" panose="020F0502020204030204" pitchFamily="34" charset="0"/>
                <a:cs typeface="Calibri" panose="020F0502020204030204" pitchFamily="34" charset="0"/>
              </a:rPr>
              <a:t>List any value relevant to your life or field of practice which may not be aligned with cybersecurity’s values</a:t>
            </a:r>
          </a:p>
          <a:p>
            <a:pPr marL="514350" lvl="0" indent="-514350" algn="just" rtl="0">
              <a:lnSpc>
                <a:spcPct val="80000"/>
              </a:lnSpc>
              <a:spcBef>
                <a:spcPts val="0"/>
              </a:spcBef>
              <a:spcAft>
                <a:spcPts val="0"/>
              </a:spcAft>
              <a:buClr>
                <a:srgbClr val="626265"/>
              </a:buClr>
              <a:buSzPts val="2400"/>
              <a:buFont typeface="Open Sans"/>
              <a:buAutoNum type="arabicPeriod"/>
            </a:pPr>
            <a:endParaRPr lang="en-AU" dirty="0">
              <a:solidFill>
                <a:schemeClr val="tx1">
                  <a:lumMod val="75000"/>
                </a:schemeClr>
              </a:solidFill>
              <a:latin typeface="Calibri" panose="020F0502020204030204" pitchFamily="34" charset="0"/>
              <a:cs typeface="Calibri" panose="020F0502020204030204" pitchFamily="34" charset="0"/>
            </a:endParaRPr>
          </a:p>
          <a:p>
            <a:pPr marL="514350" indent="-514350" algn="just">
              <a:lnSpc>
                <a:spcPct val="80000"/>
              </a:lnSpc>
              <a:spcBef>
                <a:spcPts val="0"/>
              </a:spcBef>
              <a:buClr>
                <a:srgbClr val="626265"/>
              </a:buClr>
              <a:buSzPts val="2400"/>
              <a:buFont typeface="Open Sans"/>
              <a:buAutoNum type="arabicPeriod"/>
            </a:pPr>
            <a:endParaRPr lang="en-AU" dirty="0">
              <a:solidFill>
                <a:schemeClr val="tx1">
                  <a:lumMod val="75000"/>
                </a:schemeClr>
              </a:solidFill>
              <a:latin typeface="Calibri" panose="020F0502020204030204" pitchFamily="34" charset="0"/>
              <a:cs typeface="Calibri" panose="020F0502020204030204" pitchFamily="34" charset="0"/>
            </a:endParaRPr>
          </a:p>
          <a:p>
            <a:pPr marL="514350" lvl="0" indent="-514350" algn="just" rtl="0">
              <a:lnSpc>
                <a:spcPct val="80000"/>
              </a:lnSpc>
              <a:spcBef>
                <a:spcPts val="0"/>
              </a:spcBef>
              <a:spcAft>
                <a:spcPts val="0"/>
              </a:spcAft>
              <a:buClr>
                <a:srgbClr val="626265"/>
              </a:buClr>
              <a:buSzPts val="2400"/>
              <a:buFont typeface="Open Sans"/>
              <a:buAutoNum type="arabicPeriod"/>
            </a:pPr>
            <a:endParaRPr lang="en-AU" dirty="0">
              <a:solidFill>
                <a:schemeClr val="tx1">
                  <a:lumMod val="75000"/>
                </a:schemeClr>
              </a:solidFill>
              <a:latin typeface="Calibri" panose="020F0502020204030204" pitchFamily="34" charset="0"/>
              <a:cs typeface="Calibri" panose="020F0502020204030204" pitchFamily="34" charset="0"/>
            </a:endParaRPr>
          </a:p>
          <a:p>
            <a:pPr marL="514350" lvl="0" indent="-514350" algn="just" rtl="0">
              <a:lnSpc>
                <a:spcPct val="80000"/>
              </a:lnSpc>
              <a:spcBef>
                <a:spcPts val="0"/>
              </a:spcBef>
              <a:spcAft>
                <a:spcPts val="0"/>
              </a:spcAft>
              <a:buClr>
                <a:srgbClr val="626265"/>
              </a:buClr>
              <a:buSzPts val="2400"/>
              <a:buFont typeface="Open Sans"/>
              <a:buAutoNum type="arabicPeriod"/>
            </a:pPr>
            <a:r>
              <a:rPr lang="en-AU" dirty="0">
                <a:solidFill>
                  <a:schemeClr val="tx1">
                    <a:lumMod val="75000"/>
                  </a:schemeClr>
                </a:solidFill>
                <a:latin typeface="Calibri" panose="020F0502020204030204" pitchFamily="34" charset="0"/>
                <a:ea typeface="Calibri"/>
                <a:cs typeface="Calibri" panose="020F0502020204030204" pitchFamily="34" charset="0"/>
                <a:sym typeface="Calibri"/>
              </a:rPr>
              <a:t>Can you imagine situations where the use of IRIS might conflict with your own values, needs or desires? Why or why not?</a:t>
            </a:r>
            <a:r>
              <a:rPr lang="en-AU" dirty="0">
                <a:solidFill>
                  <a:schemeClr val="tx1">
                    <a:lumMod val="75000"/>
                  </a:schemeClr>
                </a:solidFill>
                <a:latin typeface="Calibri" panose="020F0502020204030204" pitchFamily="34" charset="0"/>
                <a:cs typeface="Calibri" panose="020F0502020204030204" pitchFamily="34" charset="0"/>
              </a:rPr>
              <a:t> </a:t>
            </a:r>
            <a:endParaRPr lang="en-AU" sz="2400" dirty="0">
              <a:solidFill>
                <a:schemeClr val="tx1">
                  <a:lumMod val="75000"/>
                </a:schemeClr>
              </a:solidFill>
              <a:latin typeface="Calibri" panose="020F0502020204030204" pitchFamily="34" charset="0"/>
              <a:cs typeface="Calibri" panose="020F0502020204030204" pitchFamily="34" charset="0"/>
            </a:endParaRPr>
          </a:p>
          <a:p>
            <a:pPr marL="228600" lvl="0" indent="-50800" algn="just" rtl="0">
              <a:lnSpc>
                <a:spcPct val="70000"/>
              </a:lnSpc>
              <a:spcBef>
                <a:spcPts val="1000"/>
              </a:spcBef>
              <a:spcAft>
                <a:spcPts val="0"/>
              </a:spcAft>
              <a:buClr>
                <a:srgbClr val="838487"/>
              </a:buClr>
              <a:buSzPts val="2380"/>
              <a:buFont typeface="Noto Sans Symbols"/>
              <a:buNone/>
            </a:pPr>
            <a:endParaRPr lang="en-AU" dirty="0">
              <a:solidFill>
                <a:srgbClr val="626265"/>
              </a:solidFill>
            </a:endParaRPr>
          </a:p>
          <a:p>
            <a:pPr marL="0" lvl="0" indent="0" algn="just" rtl="0">
              <a:lnSpc>
                <a:spcPct val="70000"/>
              </a:lnSpc>
              <a:spcBef>
                <a:spcPts val="1000"/>
              </a:spcBef>
              <a:spcAft>
                <a:spcPts val="0"/>
              </a:spcAft>
              <a:buClr>
                <a:srgbClr val="838487"/>
              </a:buClr>
              <a:buSzPts val="1530"/>
              <a:buNone/>
            </a:pPr>
            <a:endParaRPr lang="en-AU" dirty="0">
              <a:solidFill>
                <a:srgbClr val="626265"/>
              </a:solidFill>
            </a:endParaRPr>
          </a:p>
          <a:p>
            <a:pPr marL="228600" lvl="0" indent="-114300" algn="just" rtl="0">
              <a:lnSpc>
                <a:spcPct val="70000"/>
              </a:lnSpc>
              <a:spcBef>
                <a:spcPts val="1000"/>
              </a:spcBef>
              <a:spcAft>
                <a:spcPts val="0"/>
              </a:spcAft>
              <a:buClr>
                <a:srgbClr val="838487"/>
              </a:buClr>
              <a:buSzPts val="1530"/>
              <a:buFont typeface="Noto Sans Symbols"/>
              <a:buNone/>
            </a:pPr>
            <a:endParaRPr lang="en-AU" dirty="0"/>
          </a:p>
        </p:txBody>
      </p:sp>
      <p:sp>
        <p:nvSpPr>
          <p:cNvPr id="154" name="Google Shape;154;p8"/>
          <p:cNvSpPr txBox="1">
            <a:spLocks noGrp="1"/>
          </p:cNvSpPr>
          <p:nvPr>
            <p:ph type="sldNum" idx="12"/>
          </p:nvPr>
        </p:nvSpPr>
        <p:spPr>
          <a:xfrm>
            <a:off x="11049001" y="6273800"/>
            <a:ext cx="457199"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AU" smtClean="0"/>
              <a:t>99</a:t>
            </a:fld>
            <a:endParaRPr lang="en-AU"/>
          </a:p>
        </p:txBody>
      </p:sp>
      <p:pic>
        <p:nvPicPr>
          <p:cNvPr id="155" name="Google Shape;155;p8" descr="Customer review"/>
          <p:cNvPicPr preferRelativeResize="0"/>
          <p:nvPr/>
        </p:nvPicPr>
        <p:blipFill rotWithShape="1">
          <a:blip r:embed="rId3">
            <a:alphaModFix/>
          </a:blip>
          <a:srcRect/>
          <a:stretch/>
        </p:blipFill>
        <p:spPr>
          <a:xfrm>
            <a:off x="1321528" y="3739075"/>
            <a:ext cx="1035050" cy="1035050"/>
          </a:xfrm>
          <a:prstGeom prst="rect">
            <a:avLst/>
          </a:prstGeom>
          <a:noFill/>
          <a:ln>
            <a:noFill/>
          </a:ln>
        </p:spPr>
      </p:pic>
      <p:pic>
        <p:nvPicPr>
          <p:cNvPr id="156" name="Google Shape;156;p8" descr="Venn diagram"/>
          <p:cNvPicPr preferRelativeResize="0"/>
          <p:nvPr/>
        </p:nvPicPr>
        <p:blipFill rotWithShape="1">
          <a:blip r:embed="rId4">
            <a:alphaModFix/>
          </a:blip>
          <a:srcRect/>
          <a:stretch/>
        </p:blipFill>
        <p:spPr>
          <a:xfrm>
            <a:off x="2830778" y="4665452"/>
            <a:ext cx="1199080" cy="1118837"/>
          </a:xfrm>
          <a:prstGeom prst="rect">
            <a:avLst/>
          </a:prstGeom>
          <a:noFill/>
          <a:ln>
            <a:noFill/>
          </a:ln>
        </p:spPr>
      </p:pic>
      <p:pic>
        <p:nvPicPr>
          <p:cNvPr id="157" name="Google Shape;157;p8" descr="User"/>
          <p:cNvPicPr preferRelativeResize="0"/>
          <p:nvPr/>
        </p:nvPicPr>
        <p:blipFill rotWithShape="1">
          <a:blip r:embed="rId5">
            <a:alphaModFix/>
          </a:blip>
          <a:srcRect/>
          <a:stretch/>
        </p:blipFill>
        <p:spPr>
          <a:xfrm>
            <a:off x="1321528" y="1573893"/>
            <a:ext cx="914400" cy="914400"/>
          </a:xfrm>
          <a:prstGeom prst="rect">
            <a:avLst/>
          </a:prstGeom>
          <a:noFill/>
          <a:ln>
            <a:noFill/>
          </a:ln>
        </p:spPr>
      </p:pic>
      <p:pic>
        <p:nvPicPr>
          <p:cNvPr id="158" name="Google Shape;158;p8" descr="Pencil"/>
          <p:cNvPicPr preferRelativeResize="0"/>
          <p:nvPr/>
        </p:nvPicPr>
        <p:blipFill rotWithShape="1">
          <a:blip r:embed="rId6">
            <a:alphaModFix/>
          </a:blip>
          <a:srcRect/>
          <a:stretch/>
        </p:blipFill>
        <p:spPr>
          <a:xfrm>
            <a:off x="2973118" y="2488293"/>
            <a:ext cx="914400" cy="914400"/>
          </a:xfrm>
          <a:prstGeom prst="rect">
            <a:avLst/>
          </a:prstGeom>
          <a:noFill/>
          <a:ln>
            <a:noFill/>
          </a:ln>
        </p:spPr>
      </p:pic>
      <p:pic>
        <p:nvPicPr>
          <p:cNvPr id="159" name="Google Shape;159;p8" descr="Arrow Rotate right"/>
          <p:cNvPicPr preferRelativeResize="0"/>
          <p:nvPr/>
        </p:nvPicPr>
        <p:blipFill rotWithShape="1">
          <a:blip r:embed="rId7">
            <a:alphaModFix/>
          </a:blip>
          <a:srcRect/>
          <a:stretch/>
        </p:blipFill>
        <p:spPr>
          <a:xfrm flipH="1">
            <a:off x="1586104" y="2510015"/>
            <a:ext cx="1035051" cy="1035050"/>
          </a:xfrm>
          <a:prstGeom prst="rect">
            <a:avLst/>
          </a:prstGeom>
          <a:noFill/>
          <a:ln>
            <a:noFill/>
          </a:ln>
        </p:spPr>
      </p:pic>
      <p:sp>
        <p:nvSpPr>
          <p:cNvPr id="160" name="Google Shape;160;p8"/>
          <p:cNvSpPr/>
          <p:nvPr/>
        </p:nvSpPr>
        <p:spPr>
          <a:xfrm>
            <a:off x="7543215" y="2312146"/>
            <a:ext cx="1051959" cy="494965"/>
          </a:xfrm>
          <a:prstGeom prst="cube">
            <a:avLst>
              <a:gd name="adj" fmla="val 11804"/>
            </a:avLst>
          </a:prstGeom>
          <a:gradFill>
            <a:gsLst>
              <a:gs pos="0">
                <a:srgbClr val="8F9093"/>
              </a:gs>
              <a:gs pos="50000">
                <a:srgbClr val="828387"/>
              </a:gs>
              <a:gs pos="100000">
                <a:srgbClr val="727376"/>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AU" sz="1800" b="1">
                <a:solidFill>
                  <a:srgbClr val="FFFF00"/>
                </a:solidFill>
                <a:latin typeface="Quattrocento Sans"/>
                <a:ea typeface="Quattrocento Sans"/>
                <a:cs typeface="Quattrocento Sans"/>
                <a:sym typeface="Quattrocento Sans"/>
              </a:rPr>
              <a:t>5 min</a:t>
            </a:r>
          </a:p>
        </p:txBody>
      </p:sp>
      <p:pic>
        <p:nvPicPr>
          <p:cNvPr id="162" name="Google Shape;162;p8" descr="Arrow Rotate right"/>
          <p:cNvPicPr preferRelativeResize="0"/>
          <p:nvPr/>
        </p:nvPicPr>
        <p:blipFill rotWithShape="1">
          <a:blip r:embed="rId7">
            <a:alphaModFix/>
          </a:blip>
          <a:srcRect/>
          <a:stretch/>
        </p:blipFill>
        <p:spPr>
          <a:xfrm>
            <a:off x="2700824" y="3523343"/>
            <a:ext cx="1035050" cy="1035050"/>
          </a:xfrm>
          <a:prstGeom prst="rect">
            <a:avLst/>
          </a:prstGeom>
          <a:noFill/>
          <a:ln>
            <a:noFill/>
          </a:ln>
        </p:spPr>
      </p:pic>
      <p:pic>
        <p:nvPicPr>
          <p:cNvPr id="163" name="Google Shape;163;p8" descr="Arrow Rotate right"/>
          <p:cNvPicPr preferRelativeResize="0"/>
          <p:nvPr/>
        </p:nvPicPr>
        <p:blipFill rotWithShape="1">
          <a:blip r:embed="rId7">
            <a:alphaModFix/>
          </a:blip>
          <a:srcRect/>
          <a:stretch/>
        </p:blipFill>
        <p:spPr>
          <a:xfrm>
            <a:off x="2700824" y="1521112"/>
            <a:ext cx="1035050" cy="1035050"/>
          </a:xfrm>
          <a:prstGeom prst="rect">
            <a:avLst/>
          </a:prstGeom>
          <a:noFill/>
          <a:ln>
            <a:noFill/>
          </a:ln>
        </p:spPr>
      </p:pic>
      <p:sp>
        <p:nvSpPr>
          <p:cNvPr id="164" name="Google Shape;164;p8"/>
          <p:cNvSpPr txBox="1"/>
          <p:nvPr/>
        </p:nvSpPr>
        <p:spPr>
          <a:xfrm>
            <a:off x="1011433" y="342884"/>
            <a:ext cx="8686800" cy="103505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626265"/>
              </a:buClr>
              <a:buSzPts val="4000"/>
              <a:buFont typeface="Open Sans"/>
              <a:buNone/>
            </a:pPr>
            <a:r>
              <a:rPr lang="en-AU" sz="4000">
                <a:solidFill>
                  <a:srgbClr val="626265"/>
                </a:solidFill>
                <a:latin typeface="Open Sans"/>
                <a:ea typeface="Open Sans"/>
                <a:cs typeface="Open Sans"/>
                <a:sym typeface="Open Sans"/>
              </a:rPr>
              <a:t>2 – VALUES</a:t>
            </a:r>
          </a:p>
        </p:txBody>
      </p:sp>
      <p:sp>
        <p:nvSpPr>
          <p:cNvPr id="15" name="Google Shape;160;p8">
            <a:extLst>
              <a:ext uri="{FF2B5EF4-FFF2-40B4-BE49-F238E27FC236}">
                <a16:creationId xmlns:a16="http://schemas.microsoft.com/office/drawing/2014/main" id="{A63AFF11-DF38-8B48-B4AF-5ACEB36500B7}"/>
              </a:ext>
            </a:extLst>
          </p:cNvPr>
          <p:cNvSpPr/>
          <p:nvPr/>
        </p:nvSpPr>
        <p:spPr>
          <a:xfrm>
            <a:off x="7543215" y="3894662"/>
            <a:ext cx="1051959" cy="494965"/>
          </a:xfrm>
          <a:prstGeom prst="cube">
            <a:avLst>
              <a:gd name="adj" fmla="val 11804"/>
            </a:avLst>
          </a:prstGeom>
          <a:gradFill>
            <a:gsLst>
              <a:gs pos="0">
                <a:srgbClr val="8F9093"/>
              </a:gs>
              <a:gs pos="50000">
                <a:srgbClr val="828387"/>
              </a:gs>
              <a:gs pos="100000">
                <a:srgbClr val="727376"/>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AU" sz="1800" b="1" dirty="0">
                <a:solidFill>
                  <a:srgbClr val="FFFF00"/>
                </a:solidFill>
                <a:latin typeface="Quattrocento Sans"/>
                <a:ea typeface="Quattrocento Sans"/>
                <a:cs typeface="Quattrocento Sans"/>
                <a:sym typeface="Quattrocento Sans"/>
              </a:rPr>
              <a:t>5 min</a:t>
            </a:r>
          </a:p>
        </p:txBody>
      </p:sp>
      <p:sp>
        <p:nvSpPr>
          <p:cNvPr id="14" name="Google Shape;160;p8">
            <a:extLst>
              <a:ext uri="{FF2B5EF4-FFF2-40B4-BE49-F238E27FC236}">
                <a16:creationId xmlns:a16="http://schemas.microsoft.com/office/drawing/2014/main" id="{F795B9A5-B1F5-DC45-8BD6-F63FD13FEB77}"/>
              </a:ext>
            </a:extLst>
          </p:cNvPr>
          <p:cNvSpPr/>
          <p:nvPr/>
        </p:nvSpPr>
        <p:spPr>
          <a:xfrm>
            <a:off x="7543215" y="5536806"/>
            <a:ext cx="1051959" cy="494965"/>
          </a:xfrm>
          <a:prstGeom prst="cube">
            <a:avLst>
              <a:gd name="adj" fmla="val 11804"/>
            </a:avLst>
          </a:prstGeom>
          <a:gradFill>
            <a:gsLst>
              <a:gs pos="0">
                <a:srgbClr val="8F9093"/>
              </a:gs>
              <a:gs pos="50000">
                <a:srgbClr val="828387"/>
              </a:gs>
              <a:gs pos="100000">
                <a:srgbClr val="727376"/>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AU" sz="1800" b="1" dirty="0">
                <a:solidFill>
                  <a:srgbClr val="FFFF00"/>
                </a:solidFill>
                <a:latin typeface="Quattrocento Sans"/>
                <a:ea typeface="Quattrocento Sans"/>
                <a:cs typeface="Quattrocento Sans"/>
                <a:sym typeface="Quattrocento Sans"/>
              </a:rPr>
              <a:t>15 min</a:t>
            </a:r>
          </a:p>
        </p:txBody>
      </p:sp>
    </p:spTree>
  </p:cSld>
  <p:clrMapOvr>
    <a:masterClrMapping/>
  </p:clrMapOvr>
</p:sld>
</file>

<file path=ppt/theme/theme1.xml><?xml version="1.0" encoding="utf-8"?>
<a:theme xmlns:a="http://schemas.openxmlformats.org/drawingml/2006/main" name="Office Theme">
  <a:themeElements>
    <a:clrScheme name="IRIS">
      <a:dk1>
        <a:srgbClr val="838487"/>
      </a:dk1>
      <a:lt1>
        <a:sysClr val="window" lastClr="FFFFFF"/>
      </a:lt1>
      <a:dk2>
        <a:srgbClr val="838487"/>
      </a:dk2>
      <a:lt2>
        <a:srgbClr val="838487"/>
      </a:lt2>
      <a:accent1>
        <a:srgbClr val="7F4F9F"/>
      </a:accent1>
      <a:accent2>
        <a:srgbClr val="546CB2"/>
      </a:accent2>
      <a:accent3>
        <a:srgbClr val="838487"/>
      </a:accent3>
      <a:accent4>
        <a:srgbClr val="A6A381"/>
      </a:accent4>
      <a:accent5>
        <a:srgbClr val="546CB2"/>
      </a:accent5>
      <a:accent6>
        <a:srgbClr val="7F4F9F"/>
      </a:accent6>
      <a:hlink>
        <a:srgbClr val="838487"/>
      </a:hlink>
      <a:folHlink>
        <a:srgbClr val="838487"/>
      </a:folHlink>
    </a:clrScheme>
    <a:fontScheme name="IRIS H2020">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12566</TotalTime>
  <Words>5853</Words>
  <Application>Microsoft Office PowerPoint</Application>
  <PresentationFormat>Widescreen</PresentationFormat>
  <Paragraphs>924</Paragraphs>
  <Slides>101</Slides>
  <Notes>37</Notes>
  <HiddenSlides>1</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101</vt:i4>
      </vt:variant>
    </vt:vector>
  </HeadingPairs>
  <TitlesOfParts>
    <vt:vector size="115" baseType="lpstr">
      <vt:lpstr>Arial</vt:lpstr>
      <vt:lpstr>Calibri</vt:lpstr>
      <vt:lpstr>CiscoSans</vt:lpstr>
      <vt:lpstr>Courier New</vt:lpstr>
      <vt:lpstr>Noto Sans Symbols</vt:lpstr>
      <vt:lpstr>Open Sans</vt:lpstr>
      <vt:lpstr>OpenSans</vt:lpstr>
      <vt:lpstr>OpenSymbol</vt:lpstr>
      <vt:lpstr>Quattrocento Sans</vt:lpstr>
      <vt:lpstr>Symbol</vt:lpstr>
      <vt:lpstr>Times New Roman</vt:lpstr>
      <vt:lpstr>Trebuchet MS</vt:lpstr>
      <vt:lpstr>Wingdings</vt:lpstr>
      <vt:lpstr>Office Theme</vt:lpstr>
      <vt:lpstr>PowerPoint Presentation</vt:lpstr>
      <vt:lpstr>IRIS  A collaborative CERT/CSIRT platform  to combat cyber-threats  in IoT and AI-driven systems</vt:lpstr>
      <vt:lpstr>Project at a Glance</vt:lpstr>
      <vt:lpstr>IRIS Motivation </vt:lpstr>
      <vt:lpstr>IRIS Vision</vt:lpstr>
      <vt:lpstr>IRIS Objectives</vt:lpstr>
      <vt:lpstr>   Social Acceptance Assessment</vt:lpstr>
      <vt:lpstr>Social Acceptance of Technology IRIS model</vt:lpstr>
      <vt:lpstr>PowerPoint Presentation</vt:lpstr>
      <vt:lpstr>Barcelona PUC Demo: 1st Round of Pilots</vt:lpstr>
      <vt:lpstr>Agenda</vt:lpstr>
      <vt:lpstr>PUC #1 - Overview</vt:lpstr>
      <vt:lpstr>PUC #1 Description (1)</vt:lpstr>
      <vt:lpstr>PUC #1 and IRIS platform Architecture</vt:lpstr>
      <vt:lpstr>PUC #1 Architecture and IRIS tools</vt:lpstr>
      <vt:lpstr>PUC #1 Architecture and IRIS tools</vt:lpstr>
      <vt:lpstr>Vulnerability Discovery Manager (VDM)</vt:lpstr>
      <vt:lpstr>PowerPoint Presentation</vt:lpstr>
      <vt:lpstr>PUC #1 Architecture and IRIS tools</vt:lpstr>
      <vt:lpstr>PowerPoint Presentation</vt:lpstr>
      <vt:lpstr>PowerPoint Presentation</vt:lpstr>
      <vt:lpstr>PUC #1 Architecture and IRIS tools</vt:lpstr>
      <vt:lpstr>Nightwatch &amp; RRR: Presented by</vt:lpstr>
      <vt:lpstr>Nightwatch: IRIS’s Cyber-Physical AI Anomaly Detection Tool</vt:lpstr>
      <vt:lpstr>The Nightwatch Tool</vt:lpstr>
      <vt:lpstr>Key Innovations</vt:lpstr>
      <vt:lpstr>PowerPoint Presentation</vt:lpstr>
      <vt:lpstr>Supported Network (Cyber) Threat Detections</vt:lpstr>
      <vt:lpstr>Input &amp; Output Data</vt:lpstr>
      <vt:lpstr>RRR: IRIS’s Risk-based Response &amp; Self-Recovery Module</vt:lpstr>
      <vt:lpstr>PowerPoint Presentation</vt:lpstr>
      <vt:lpstr>PowerPoint Presentation</vt:lpstr>
      <vt:lpstr>PowerPoint Presentation</vt:lpstr>
      <vt:lpstr>PowerPoint Presentation</vt:lpstr>
      <vt:lpstr>PowerPoint Presentation</vt:lpstr>
      <vt:lpstr>PUC #1 Architecture and IRIS tools</vt:lpstr>
      <vt:lpstr>Advanced Threat Intelligent Orchestrator (ATIO)</vt:lpstr>
      <vt:lpstr>Adhering to SOAR capabilities</vt:lpstr>
      <vt:lpstr>Advanced Threat Intelligence Orchestrator (ATIO) introduction </vt:lpstr>
      <vt:lpstr>Advanced Threat Intelligence Orchestrator (ATIO) Structure</vt:lpstr>
      <vt:lpstr>Orchestrator (ATIO) Workflow Designer (OWM)</vt:lpstr>
      <vt:lpstr>Terminology of Workflow execution through Shuffle environment</vt:lpstr>
      <vt:lpstr>Backend ATIO Functionalities </vt:lpstr>
      <vt:lpstr>PUC #1 Architecture and IRIS tools</vt:lpstr>
      <vt:lpstr>Collaborative Threat Intelligence Sharing and Storage</vt:lpstr>
      <vt:lpstr>The role of CTI in the IRIS platform</vt:lpstr>
      <vt:lpstr>Taxonomy generation</vt:lpstr>
      <vt:lpstr>List of taxonomies in MISP</vt:lpstr>
      <vt:lpstr>Update MISP</vt:lpstr>
      <vt:lpstr>Ontology visualization environment</vt:lpstr>
      <vt:lpstr>Ontology generation</vt:lpstr>
      <vt:lpstr>Ontologies’ update</vt:lpstr>
      <vt:lpstr>PUC #1 Architecture and IRIS tools</vt:lpstr>
      <vt:lpstr>IRIS-enhanced MeliCERTes Ecosystem</vt:lpstr>
      <vt:lpstr>IRIS-enhanced MeliCERTes Ecosystem</vt:lpstr>
      <vt:lpstr>IRIS-enhanced MeliCERTes Ecosystem</vt:lpstr>
      <vt:lpstr>MeliCERTes v2 – Cerebrate  </vt:lpstr>
      <vt:lpstr>EME – CI operator view</vt:lpstr>
      <vt:lpstr>EME – Automated response Policy management</vt:lpstr>
      <vt:lpstr>EME – CI Operator Attacks view</vt:lpstr>
      <vt:lpstr>EME – CERT/CSIRT authority view</vt:lpstr>
      <vt:lpstr>EME – CERT/CSIRT authority view</vt:lpstr>
      <vt:lpstr>EME – CERT/CSIRT authority view</vt:lpstr>
      <vt:lpstr>IRIS PUC 1 – User Story 1</vt:lpstr>
      <vt:lpstr>PowerPoint Presentation</vt:lpstr>
      <vt:lpstr>User Story 1: New device is connected in the network and will be scanned for vulnerabilities  Why is important to scan vulnerabilities:</vt:lpstr>
      <vt:lpstr>PowerPoint Presentation</vt:lpstr>
      <vt:lpstr>User Story 1: Demo: New device is connected in the network and will be scanned for vulnerabilities  New Device: Maintenance Operator of IoT devices</vt:lpstr>
      <vt:lpstr>PowerPoint Presentation</vt:lpstr>
      <vt:lpstr>User Story 1: New device is connected in the network and will be scanned for vulnerabilities –   Summary IRIS Benefits</vt:lpstr>
      <vt:lpstr>User story 1 Functional Workflow</vt:lpstr>
      <vt:lpstr>VDM Functional Workflow</vt:lpstr>
      <vt:lpstr>User story 1 Orchestrator Workflows</vt:lpstr>
      <vt:lpstr>Workflow Categories and Scenario 1</vt:lpstr>
      <vt:lpstr>Action bar and status of execution steps</vt:lpstr>
      <vt:lpstr>VDM triggered workflow</vt:lpstr>
      <vt:lpstr>Sub-flow RRR triggered workflow </vt:lpstr>
      <vt:lpstr>IRIS PUC 1 – User Story 2</vt:lpstr>
      <vt:lpstr>User Story 2: Detection of cybersecurity attacks  Why is it important to detect cybersecurity attacks?</vt:lpstr>
      <vt:lpstr>User Story Benefits</vt:lpstr>
      <vt:lpstr>Benefits of deploying IRIS</vt:lpstr>
      <vt:lpstr>Step by step attack detection</vt:lpstr>
      <vt:lpstr>PowerPoint Presentation</vt:lpstr>
      <vt:lpstr>User story 2 Functional Workflow</vt:lpstr>
      <vt:lpstr>Nightwatch Functional Workflow</vt:lpstr>
      <vt:lpstr>User story 2 Orchestrator workflows</vt:lpstr>
      <vt:lpstr>Workflow Categories and Scenario 2</vt:lpstr>
      <vt:lpstr>Action bar and status of execution steps</vt:lpstr>
      <vt:lpstr>NIGHTWATCH triggered workflow</vt:lpstr>
      <vt:lpstr>Sub-flow RRR triggered workflow </vt:lpstr>
      <vt:lpstr>   Social Acceptance Assessment</vt:lpstr>
      <vt:lpstr>Social Acceptance of Technology IRIS model</vt:lpstr>
      <vt:lpstr>PowerPoint Presentation</vt:lpstr>
      <vt:lpstr>Indicators</vt:lpstr>
      <vt:lpstr>Indicators</vt:lpstr>
      <vt:lpstr>First step…</vt:lpstr>
      <vt:lpstr>PowerPoint Presentation</vt:lpstr>
      <vt:lpstr>PowerPoint Presentation</vt:lpstr>
      <vt:lpstr>PowerPoint Presentation</vt:lpstr>
      <vt:lpstr>PowerPoint Presentation</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Tsirigoti</dc:creator>
  <cp:lastModifiedBy>Xavier Azemar (xazemar)</cp:lastModifiedBy>
  <cp:revision>176</cp:revision>
  <dcterms:created xsi:type="dcterms:W3CDTF">2021-07-15T10:26:45Z</dcterms:created>
  <dcterms:modified xsi:type="dcterms:W3CDTF">2024-03-06T11:27:57Z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463cba9-5f6c-478d-9329-7b2295e4e8ed_Enabled">
    <vt:lpwstr>true</vt:lpwstr>
  </property>
  <property fmtid="{D5CDD505-2E9C-101B-9397-08002B2CF9AE}" pid="3" name="MSIP_Label_e463cba9-5f6c-478d-9329-7b2295e4e8ed_SetDate">
    <vt:lpwstr>2022-05-09T14:37:14Z</vt:lpwstr>
  </property>
  <property fmtid="{D5CDD505-2E9C-101B-9397-08002B2CF9AE}" pid="4" name="MSIP_Label_e463cba9-5f6c-478d-9329-7b2295e4e8ed_Method">
    <vt:lpwstr>Standard</vt:lpwstr>
  </property>
  <property fmtid="{D5CDD505-2E9C-101B-9397-08002B2CF9AE}" pid="5" name="MSIP_Label_e463cba9-5f6c-478d-9329-7b2295e4e8ed_Name">
    <vt:lpwstr>All Employees_2</vt:lpwstr>
  </property>
  <property fmtid="{D5CDD505-2E9C-101B-9397-08002B2CF9AE}" pid="6" name="MSIP_Label_e463cba9-5f6c-478d-9329-7b2295e4e8ed_SiteId">
    <vt:lpwstr>33440fc6-b7c7-412c-bb73-0e70b0198d5a</vt:lpwstr>
  </property>
  <property fmtid="{D5CDD505-2E9C-101B-9397-08002B2CF9AE}" pid="7" name="MSIP_Label_e463cba9-5f6c-478d-9329-7b2295e4e8ed_ActionId">
    <vt:lpwstr>ffc6c9d3-9c3a-4cff-8584-3094d19dab5d</vt:lpwstr>
  </property>
  <property fmtid="{D5CDD505-2E9C-101B-9397-08002B2CF9AE}" pid="8" name="MSIP_Label_e463cba9-5f6c-478d-9329-7b2295e4e8ed_ContentBits">
    <vt:lpwstr>0</vt:lpwstr>
  </property>
</Properties>
</file>