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061898240" r:id="rId2"/>
    <p:sldId id="2061898239" r:id="rId3"/>
    <p:sldId id="275" r:id="rId4"/>
    <p:sldId id="265" r:id="rId5"/>
    <p:sldId id="266" r:id="rId6"/>
    <p:sldId id="2061898236" r:id="rId7"/>
    <p:sldId id="2061898237" r:id="rId8"/>
    <p:sldId id="2061898238" r:id="rId9"/>
    <p:sldId id="2061898340" r:id="rId10"/>
    <p:sldId id="2061898344" r:id="rId11"/>
    <p:sldId id="2061898351" r:id="rId12"/>
    <p:sldId id="2061898343" r:id="rId13"/>
    <p:sldId id="2061898321" r:id="rId14"/>
    <p:sldId id="2061898335" r:id="rId15"/>
    <p:sldId id="2061898354" r:id="rId16"/>
    <p:sldId id="2061898355" r:id="rId17"/>
    <p:sldId id="2061898336" r:id="rId18"/>
    <p:sldId id="2061898346" r:id="rId19"/>
    <p:sldId id="2061898350" r:id="rId20"/>
    <p:sldId id="317" r:id="rId21"/>
    <p:sldId id="2061898342" r:id="rId22"/>
    <p:sldId id="2061898338" r:id="rId23"/>
    <p:sldId id="257" r:id="rId24"/>
    <p:sldId id="258" r:id="rId25"/>
    <p:sldId id="2061898349" r:id="rId26"/>
    <p:sldId id="2061898356" r:id="rId27"/>
    <p:sldId id="2061898357" r:id="rId28"/>
    <p:sldId id="399" r:id="rId29"/>
    <p:sldId id="371" r:id="rId30"/>
    <p:sldId id="372" r:id="rId31"/>
    <p:sldId id="398" r:id="rId32"/>
    <p:sldId id="397" r:id="rId33"/>
    <p:sldId id="2061898288" r:id="rId34"/>
    <p:sldId id="391" r:id="rId35"/>
    <p:sldId id="400" r:id="rId36"/>
    <p:sldId id="2061898247" r:id="rId37"/>
    <p:sldId id="2061898248" r:id="rId38"/>
    <p:sldId id="2061898286" r:id="rId39"/>
    <p:sldId id="2061898273" r:id="rId40"/>
    <p:sldId id="2061898287" r:id="rId41"/>
    <p:sldId id="256" r:id="rId42"/>
    <p:sldId id="437" r:id="rId43"/>
    <p:sldId id="432" r:id="rId44"/>
    <p:sldId id="423" r:id="rId45"/>
    <p:sldId id="304" r:id="rId46"/>
    <p:sldId id="436" r:id="rId47"/>
    <p:sldId id="2061898280" r:id="rId48"/>
    <p:sldId id="2061898283" r:id="rId49"/>
    <p:sldId id="2061898358" r:id="rId50"/>
    <p:sldId id="1266" r:id="rId51"/>
    <p:sldId id="2134391839" r:id="rId52"/>
    <p:sldId id="1265" r:id="rId53"/>
    <p:sldId id="2134391834" r:id="rId54"/>
    <p:sldId id="1267" r:id="rId55"/>
    <p:sldId id="2134391847" r:id="rId56"/>
    <p:sldId id="288" r:id="rId57"/>
    <p:sldId id="297" r:id="rId58"/>
    <p:sldId id="301" r:id="rId59"/>
    <p:sldId id="2134391848" r:id="rId60"/>
    <p:sldId id="302" r:id="rId61"/>
    <p:sldId id="305" r:id="rId62"/>
    <p:sldId id="303" r:id="rId63"/>
    <p:sldId id="306" r:id="rId64"/>
    <p:sldId id="298" r:id="rId65"/>
    <p:sldId id="299" r:id="rId66"/>
    <p:sldId id="295" r:id="rId67"/>
    <p:sldId id="2134391840" r:id="rId68"/>
    <p:sldId id="2134391846" r:id="rId69"/>
    <p:sldId id="2061898293" r:id="rId70"/>
    <p:sldId id="2134391841" r:id="rId71"/>
    <p:sldId id="2061898359" r:id="rId72"/>
    <p:sldId id="2061898353" r:id="rId73"/>
    <p:sldId id="2134391842" r:id="rId74"/>
    <p:sldId id="2134391843" r:id="rId75"/>
    <p:sldId id="2061898361" r:id="rId76"/>
    <p:sldId id="2134391844" r:id="rId77"/>
    <p:sldId id="2134391845" r:id="rId78"/>
    <p:sldId id="2061898360" r:id="rId79"/>
    <p:sldId id="2061898364" r:id="rId80"/>
    <p:sldId id="264"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FA0"/>
    <a:srgbClr val="000000"/>
    <a:srgbClr val="E74D00"/>
    <a:srgbClr val="80B05F"/>
    <a:srgbClr val="7F4F9F"/>
    <a:srgbClr val="838487"/>
    <a:srgbClr val="B08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5" autoAdjust="0"/>
    <p:restoredTop sz="91748" autoAdjust="0"/>
  </p:normalViewPr>
  <p:slideViewPr>
    <p:cSldViewPr snapToGrid="0" showGuides="1">
      <p:cViewPr varScale="1">
        <p:scale>
          <a:sx n="58" d="100"/>
          <a:sy n="58" d="100"/>
        </p:scale>
        <p:origin x="88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DD375-4F28-43C5-BC85-D746878930D4}"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1340F-5D9E-4DDE-9DEA-64D060B81CED}" type="slidenum">
              <a:rPr lang="en-US" smtClean="0"/>
              <a:t>‹#›</a:t>
            </a:fld>
            <a:endParaRPr lang="en-US"/>
          </a:p>
        </p:txBody>
      </p:sp>
    </p:spTree>
    <p:extLst>
      <p:ext uri="{BB962C8B-B14F-4D97-AF65-F5344CB8AC3E}">
        <p14:creationId xmlns:p14="http://schemas.microsoft.com/office/powerpoint/2010/main" val="178779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1</a:t>
            </a:fld>
            <a:endParaRPr lang="en-US"/>
          </a:p>
        </p:txBody>
      </p:sp>
    </p:spTree>
    <p:extLst>
      <p:ext uri="{BB962C8B-B14F-4D97-AF65-F5344CB8AC3E}">
        <p14:creationId xmlns:p14="http://schemas.microsoft.com/office/powerpoint/2010/main" val="3591231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CLS:CYBERLENS BV</a:t>
            </a:r>
          </a:p>
          <a:p>
            <a:r>
              <a:rPr lang="en-US" dirty="0"/>
              <a:t>SID: SIDROCO HOLDINGS LIMITED</a:t>
            </a:r>
          </a:p>
        </p:txBody>
      </p:sp>
      <p:sp>
        <p:nvSpPr>
          <p:cNvPr id="4" name="Slide Number Placeholder 3"/>
          <p:cNvSpPr>
            <a:spLocks noGrp="1"/>
          </p:cNvSpPr>
          <p:nvPr>
            <p:ph type="sldNum" sz="quarter" idx="5"/>
          </p:nvPr>
        </p:nvSpPr>
        <p:spPr/>
        <p:txBody>
          <a:bodyPr/>
          <a:lstStyle/>
          <a:p>
            <a:fld id="{D7C1340F-5D9E-4DDE-9DEA-64D060B81CED}" type="slidenum">
              <a:rPr lang="en-US" smtClean="0"/>
              <a:t>20</a:t>
            </a:fld>
            <a:endParaRPr lang="en-US"/>
          </a:p>
        </p:txBody>
      </p:sp>
    </p:spTree>
    <p:extLst>
      <p:ext uri="{BB962C8B-B14F-4D97-AF65-F5344CB8AC3E}">
        <p14:creationId xmlns:p14="http://schemas.microsoft.com/office/powerpoint/2010/main" val="390007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AEABAB"/>
              </a:buClr>
              <a:buSzPts val="1200"/>
              <a:buFont typeface="Noto Sans Symbols"/>
              <a:buNone/>
            </a:pPr>
            <a:r>
              <a:rPr lang="it-IT" sz="1150" b="1">
                <a:solidFill>
                  <a:srgbClr val="333333"/>
                </a:solidFill>
                <a:highlight>
                  <a:srgbClr val="FFFFFF"/>
                </a:highlight>
                <a:latin typeface="Arial"/>
                <a:ea typeface="Arial"/>
                <a:cs typeface="Arial"/>
                <a:sym typeface="Arial"/>
              </a:rPr>
              <a:t>We focus on social acceptance because it has become clear that the acceptance of innovation is not only due to technical features of a product or of a solution but also to other variables such as behavior, opinions, awareness, attitudes and beliefs. </a:t>
            </a:r>
            <a:endParaRPr sz="1150" b="1">
              <a:solidFill>
                <a:srgbClr val="333333"/>
              </a:solidFill>
              <a:highlight>
                <a:srgbClr val="FFFFFF"/>
              </a:highlight>
              <a:latin typeface="Arial"/>
              <a:ea typeface="Arial"/>
              <a:cs typeface="Arial"/>
              <a:sym typeface="Arial"/>
            </a:endParaRPr>
          </a:p>
          <a:p>
            <a:pPr marL="0" lvl="0" indent="0" algn="l" rtl="0">
              <a:spcBef>
                <a:spcPts val="0"/>
              </a:spcBef>
              <a:spcAft>
                <a:spcPts val="0"/>
              </a:spcAft>
              <a:buClr>
                <a:srgbClr val="AEABAB"/>
              </a:buClr>
              <a:buSzPts val="1200"/>
              <a:buFont typeface="Noto Sans Symbols"/>
              <a:buNone/>
            </a:pPr>
            <a:r>
              <a:rPr lang="it-IT">
                <a:solidFill>
                  <a:srgbClr val="AEABAB"/>
                </a:solidFill>
              </a:rPr>
              <a:t>At cybersecurity Lab we elaborated a model to assess Social Acceptance at different stages of the research and design process.</a:t>
            </a:r>
            <a:r>
              <a:rPr lang="it-IT" sz="1200">
                <a:solidFill>
                  <a:srgbClr val="AEABAB"/>
                </a:solidFill>
              </a:rPr>
              <a:t> </a:t>
            </a:r>
            <a:endParaRPr sz="1200">
              <a:solidFill>
                <a:srgbClr val="AEABAB"/>
              </a:solidFill>
            </a:endParaRPr>
          </a:p>
          <a:p>
            <a:pPr marL="0" lvl="0" indent="0" algn="l" rtl="0">
              <a:lnSpc>
                <a:spcPct val="115000"/>
              </a:lnSpc>
              <a:spcBef>
                <a:spcPts val="0"/>
              </a:spcBef>
              <a:spcAft>
                <a:spcPts val="0"/>
              </a:spcAft>
              <a:buClr>
                <a:schemeClr val="dk1"/>
              </a:buClr>
              <a:buSzPts val="1100"/>
              <a:buFont typeface="Arial"/>
              <a:buNone/>
            </a:pPr>
            <a:r>
              <a:rPr lang="it-IT" sz="1100">
                <a:latin typeface="Arial"/>
                <a:ea typeface="Arial"/>
                <a:cs typeface="Arial"/>
                <a:sym typeface="Arial"/>
              </a:rPr>
              <a:t>CyberEthics Lab. developed a methodology to assess social acceptance of technology SAT (Occhipinti et al. 2022) which takes social acceptance as a function of user experience, combined with perceived disruptiveness of the technical solution, its impact on values and trustworthiness. </a:t>
            </a:r>
            <a:endParaRPr>
              <a:solidFill>
                <a:srgbClr val="AEABAB"/>
              </a:solidFill>
            </a:endParaRPr>
          </a:p>
          <a:p>
            <a:pPr marL="0" lvl="0" indent="0" algn="l" rtl="0">
              <a:spcBef>
                <a:spcPts val="0"/>
              </a:spcBef>
              <a:spcAft>
                <a:spcPts val="0"/>
              </a:spcAft>
              <a:buClr>
                <a:srgbClr val="AEABAB"/>
              </a:buClr>
              <a:buSzPts val="1200"/>
              <a:buFont typeface="Noto Sans Symbols"/>
              <a:buNone/>
            </a:pPr>
            <a:r>
              <a:rPr lang="it-IT" sz="1200">
                <a:solidFill>
                  <a:srgbClr val="AEABAB"/>
                </a:solidFill>
              </a:rPr>
              <a:t>Out model is based on three principles</a:t>
            </a:r>
            <a:r>
              <a:rPr lang="it-IT">
                <a:solidFill>
                  <a:srgbClr val="AEABAB"/>
                </a:solidFill>
              </a:rPr>
              <a:t>: We take </a:t>
            </a:r>
            <a:r>
              <a:rPr lang="it-IT" sz="1200">
                <a:solidFill>
                  <a:srgbClr val="AEABAB"/>
                </a:solidFill>
              </a:rPr>
              <a:t>the social acceptance of a solution as a function of four components, called bubbles.</a:t>
            </a:r>
            <a:endParaRPr sz="1200">
              <a:solidFill>
                <a:srgbClr val="AEABAB"/>
              </a:solidFill>
            </a:endParaRPr>
          </a:p>
          <a:p>
            <a:pPr marL="0" lvl="0" indent="0" algn="l" rtl="0">
              <a:spcBef>
                <a:spcPts val="0"/>
              </a:spcBef>
              <a:spcAft>
                <a:spcPts val="0"/>
              </a:spcAft>
              <a:buClr>
                <a:srgbClr val="AEABAB"/>
              </a:buClr>
              <a:buSzPts val="1200"/>
              <a:buFont typeface="Noto Sans Symbols"/>
              <a:buNone/>
            </a:pPr>
            <a:r>
              <a:rPr lang="it-IT">
                <a:solidFill>
                  <a:srgbClr val="AEABAB"/>
                </a:solidFill>
              </a:rPr>
              <a:t>SAT can be applied not only with end-users but also with other stake holders</a:t>
            </a:r>
            <a:endParaRPr>
              <a:solidFill>
                <a:srgbClr val="AEABAB"/>
              </a:solidFill>
            </a:endParaRPr>
          </a:p>
          <a:p>
            <a:pPr marL="0" lvl="0" indent="0" algn="l" rtl="0">
              <a:spcBef>
                <a:spcPts val="0"/>
              </a:spcBef>
              <a:spcAft>
                <a:spcPts val="0"/>
              </a:spcAft>
              <a:buClr>
                <a:schemeClr val="dk1"/>
              </a:buClr>
              <a:buSzPts val="1200"/>
              <a:buFont typeface="Noto Sans Symbols"/>
              <a:buNone/>
            </a:pPr>
            <a:r>
              <a:rPr lang="it-IT">
                <a:solidFill>
                  <a:srgbClr val="AEABAB"/>
                </a:solidFill>
              </a:rPr>
              <a:t>SO today you are the experts we would like to assess the iris technology, and we are interested in your expectations perception… we will conduct this focus groups and then ask you to fill in a survey.</a:t>
            </a:r>
            <a:endParaRPr sz="1200">
              <a:solidFill>
                <a:srgbClr val="AEABAB"/>
              </a:solidFill>
            </a:endParaRPr>
          </a:p>
          <a:p>
            <a:pPr marL="0" lvl="0" indent="0" algn="l" rtl="0">
              <a:spcBef>
                <a:spcPts val="0"/>
              </a:spcBef>
              <a:spcAft>
                <a:spcPts val="0"/>
              </a:spcAft>
              <a:buNone/>
            </a:pPr>
            <a:endParaRPr/>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685800" y="1143000"/>
            <a:ext cx="5486400" cy="3086100"/>
          </a:xfrm>
          <a:prstGeom prst="rect">
            <a:avLst/>
          </a:prstGeom>
        </p:spPr>
      </p:sp>
      <p:sp>
        <p:nvSpPr>
          <p:cNvPr id="147" name="PlaceHolder 2"/>
          <p:cNvSpPr>
            <a:spLocks noGrp="1"/>
          </p:cNvSpPr>
          <p:nvPr>
            <p:ph type="body"/>
          </p:nvPr>
        </p:nvSpPr>
        <p:spPr>
          <a:xfrm>
            <a:off x="685800" y="4400640"/>
            <a:ext cx="5486040" cy="3600000"/>
          </a:xfrm>
          <a:prstGeom prst="rect">
            <a:avLst/>
          </a:prstGeom>
        </p:spPr>
        <p:txBody>
          <a:bodyPr>
            <a:noAutofit/>
          </a:bodyPr>
          <a:lstStyle/>
          <a:p>
            <a:pPr marL="0" indent="0" algn="l">
              <a:buFont typeface="Arial" panose="020B0604020202020204" pitchFamily="34" charset="0"/>
              <a:buNone/>
            </a:pPr>
            <a:endParaRPr lang="en-US" sz="2000" b="0" strike="noStrike" spc="-1" dirty="0">
              <a:latin typeface="Arial"/>
            </a:endParaRPr>
          </a:p>
        </p:txBody>
      </p:sp>
      <p:sp>
        <p:nvSpPr>
          <p:cNvPr id="1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9BDB2AA-822B-4A1F-8A4F-8B2879DA5CFC}" type="slidenum">
              <a:rPr lang="es-ES" sz="1200" b="0" strike="noStrike" spc="-1">
                <a:solidFill>
                  <a:srgbClr val="000000"/>
                </a:solidFill>
                <a:latin typeface="+mn-lt"/>
                <a:ea typeface="+mn-ea"/>
              </a:rPr>
              <a:t>28</a:t>
            </a:fld>
            <a:endParaRPr lang="en-US" sz="1200" b="0" strike="noStrike" spc="-1">
              <a:latin typeface="Times New Roman"/>
            </a:endParaRPr>
          </a:p>
        </p:txBody>
      </p:sp>
    </p:spTree>
    <p:extLst>
      <p:ext uri="{BB962C8B-B14F-4D97-AF65-F5344CB8AC3E}">
        <p14:creationId xmlns:p14="http://schemas.microsoft.com/office/powerpoint/2010/main" val="1928949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685800" y="1143000"/>
            <a:ext cx="5486400" cy="3086100"/>
          </a:xfrm>
          <a:prstGeom prst="rect">
            <a:avLst/>
          </a:prstGeom>
        </p:spPr>
      </p:sp>
      <p:sp>
        <p:nvSpPr>
          <p:cNvPr id="147" name="PlaceHolder 2"/>
          <p:cNvSpPr>
            <a:spLocks noGrp="1"/>
          </p:cNvSpPr>
          <p:nvPr>
            <p:ph type="body"/>
          </p:nvPr>
        </p:nvSpPr>
        <p:spPr>
          <a:xfrm>
            <a:off x="685800" y="4400640"/>
            <a:ext cx="5486040" cy="3600000"/>
          </a:xfrm>
          <a:prstGeom prst="rect">
            <a:avLst/>
          </a:prstGeom>
        </p:spPr>
        <p:txBody>
          <a:bodyPr>
            <a:noAutofit/>
          </a:bodyPr>
          <a:lstStyle/>
          <a:p>
            <a:pPr marL="0" indent="0" algn="l">
              <a:buFont typeface="Arial" panose="020B0604020202020204" pitchFamily="34" charset="0"/>
              <a:buNone/>
            </a:pPr>
            <a:endParaRPr lang="en-US" sz="2000" b="0" strike="noStrike" spc="-1" dirty="0">
              <a:latin typeface="Arial"/>
            </a:endParaRPr>
          </a:p>
        </p:txBody>
      </p:sp>
      <p:sp>
        <p:nvSpPr>
          <p:cNvPr id="1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9BDB2AA-822B-4A1F-8A4F-8B2879DA5CFC}" type="slidenum">
              <a:rPr lang="es-ES" sz="1200" b="0" strike="noStrike" spc="-1">
                <a:solidFill>
                  <a:srgbClr val="000000"/>
                </a:solidFill>
                <a:latin typeface="+mn-lt"/>
                <a:ea typeface="+mn-ea"/>
              </a:rPr>
              <a:t>29</a:t>
            </a:fld>
            <a:endParaRPr lang="en-US" sz="1200" b="0" strike="noStrike" spc="-1">
              <a:latin typeface="Times New Roman"/>
            </a:endParaRPr>
          </a:p>
        </p:txBody>
      </p:sp>
    </p:spTree>
    <p:extLst>
      <p:ext uri="{BB962C8B-B14F-4D97-AF65-F5344CB8AC3E}">
        <p14:creationId xmlns:p14="http://schemas.microsoft.com/office/powerpoint/2010/main" val="195616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31</a:t>
            </a:fld>
            <a:endParaRPr lang="en-US"/>
          </a:p>
        </p:txBody>
      </p:sp>
    </p:spTree>
    <p:extLst>
      <p:ext uri="{BB962C8B-B14F-4D97-AF65-F5344CB8AC3E}">
        <p14:creationId xmlns:p14="http://schemas.microsoft.com/office/powerpoint/2010/main" val="715476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32</a:t>
            </a:fld>
            <a:endParaRPr lang="en-US"/>
          </a:p>
        </p:txBody>
      </p:sp>
    </p:spTree>
    <p:extLst>
      <p:ext uri="{BB962C8B-B14F-4D97-AF65-F5344CB8AC3E}">
        <p14:creationId xmlns:p14="http://schemas.microsoft.com/office/powerpoint/2010/main" val="66731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33</a:t>
            </a:fld>
            <a:endParaRPr lang="en-US"/>
          </a:p>
        </p:txBody>
      </p:sp>
    </p:spTree>
    <p:extLst>
      <p:ext uri="{BB962C8B-B14F-4D97-AF65-F5344CB8AC3E}">
        <p14:creationId xmlns:p14="http://schemas.microsoft.com/office/powerpoint/2010/main" val="4103036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34</a:t>
            </a:fld>
            <a:endParaRPr lang="en-US"/>
          </a:p>
        </p:txBody>
      </p:sp>
    </p:spTree>
    <p:extLst>
      <p:ext uri="{BB962C8B-B14F-4D97-AF65-F5344CB8AC3E}">
        <p14:creationId xmlns:p14="http://schemas.microsoft.com/office/powerpoint/2010/main" val="3234691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685800" y="1143000"/>
            <a:ext cx="5486400" cy="3086100"/>
          </a:xfrm>
          <a:prstGeom prst="rect">
            <a:avLst/>
          </a:prstGeom>
        </p:spPr>
      </p:sp>
      <p:sp>
        <p:nvSpPr>
          <p:cNvPr id="147" name="PlaceHolder 2"/>
          <p:cNvSpPr>
            <a:spLocks noGrp="1"/>
          </p:cNvSpPr>
          <p:nvPr>
            <p:ph type="body"/>
          </p:nvPr>
        </p:nvSpPr>
        <p:spPr>
          <a:xfrm>
            <a:off x="685800" y="4400640"/>
            <a:ext cx="5486040" cy="3600000"/>
          </a:xfrm>
          <a:prstGeom prst="rect">
            <a:avLst/>
          </a:prstGeom>
        </p:spPr>
        <p:txBody>
          <a:bodyPr>
            <a:noAutofit/>
          </a:bodyPr>
          <a:lstStyle/>
          <a:p>
            <a:pPr marL="0" indent="0" algn="l">
              <a:buFont typeface="Arial" panose="020B0604020202020204" pitchFamily="34" charset="0"/>
              <a:buNone/>
            </a:pPr>
            <a:endParaRPr lang="en-US" sz="2000" b="0" strike="noStrike" spc="-1" dirty="0">
              <a:latin typeface="Arial"/>
            </a:endParaRPr>
          </a:p>
        </p:txBody>
      </p:sp>
      <p:sp>
        <p:nvSpPr>
          <p:cNvPr id="1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9BDB2AA-822B-4A1F-8A4F-8B2879DA5CFC}" type="slidenum">
              <a:rPr lang="es-ES" sz="1200" b="0" strike="noStrike" spc="-1">
                <a:solidFill>
                  <a:srgbClr val="000000"/>
                </a:solidFill>
                <a:latin typeface="+mn-lt"/>
                <a:ea typeface="+mn-ea"/>
              </a:rPr>
              <a:t>35</a:t>
            </a:fld>
            <a:endParaRPr lang="en-US" sz="1200" b="0" strike="noStrike" spc="-1">
              <a:latin typeface="Times New Roman"/>
            </a:endParaRPr>
          </a:p>
        </p:txBody>
      </p:sp>
    </p:spTree>
    <p:extLst>
      <p:ext uri="{BB962C8B-B14F-4D97-AF65-F5344CB8AC3E}">
        <p14:creationId xmlns:p14="http://schemas.microsoft.com/office/powerpoint/2010/main" val="422718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C1340F-5D9E-4DDE-9DEA-64D060B81CED}" type="slidenum">
              <a:rPr lang="en-US" smtClean="0"/>
              <a:t>3</a:t>
            </a:fld>
            <a:endParaRPr lang="en-US"/>
          </a:p>
        </p:txBody>
      </p:sp>
    </p:spTree>
    <p:extLst>
      <p:ext uri="{BB962C8B-B14F-4D97-AF65-F5344CB8AC3E}">
        <p14:creationId xmlns:p14="http://schemas.microsoft.com/office/powerpoint/2010/main" val="341847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noRot="1" noChangeAspect="1"/>
          </p:cNvSpPr>
          <p:nvPr>
            <p:ph type="sldImg"/>
          </p:nvPr>
        </p:nvSpPr>
        <p:spPr>
          <a:xfrm>
            <a:off x="685800" y="1143000"/>
            <a:ext cx="5486400" cy="3086100"/>
          </a:xfrm>
          <a:prstGeom prst="rect">
            <a:avLst/>
          </a:prstGeom>
        </p:spPr>
      </p:sp>
      <p:sp>
        <p:nvSpPr>
          <p:cNvPr id="205"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strike="noStrike" spc="-1" dirty="0">
              <a:latin typeface="Arial"/>
            </a:endParaRPr>
          </a:p>
        </p:txBody>
      </p:sp>
      <p:sp>
        <p:nvSpPr>
          <p:cNvPr id="20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37D53FC-2A5D-441A-9D69-E89F60D014BD}" type="slidenum">
              <a:rPr lang="en-US" sz="1200" b="0" strike="noStrike" spc="-1">
                <a:latin typeface="Times New Roman"/>
              </a:rPr>
              <a:t>36</a:t>
            </a:fld>
            <a:endParaRPr lang="en-US"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37</a:t>
            </a:fld>
            <a:endParaRPr lang="en-US" sz="1400" b="0" strike="noStrike" spc="-1">
              <a:latin typeface="Times New Roman"/>
            </a:endParaRPr>
          </a:p>
        </p:txBody>
      </p:sp>
    </p:spTree>
    <p:extLst>
      <p:ext uri="{BB962C8B-B14F-4D97-AF65-F5344CB8AC3E}">
        <p14:creationId xmlns:p14="http://schemas.microsoft.com/office/powerpoint/2010/main" val="4223690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dirty="0">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38</a:t>
            </a:fld>
            <a:endParaRPr lang="en-US" sz="1400" b="0" strike="noStrike" spc="-1">
              <a:latin typeface="Times New Roman"/>
            </a:endParaRPr>
          </a:p>
        </p:txBody>
      </p:sp>
    </p:spTree>
    <p:extLst>
      <p:ext uri="{BB962C8B-B14F-4D97-AF65-F5344CB8AC3E}">
        <p14:creationId xmlns:p14="http://schemas.microsoft.com/office/powerpoint/2010/main" val="2867834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39</a:t>
            </a:fld>
            <a:endParaRPr lang="en-US" sz="1400" b="0" strike="noStrike" spc="-1">
              <a:latin typeface="Times New Roman"/>
            </a:endParaRPr>
          </a:p>
        </p:txBody>
      </p:sp>
    </p:spTree>
    <p:extLst>
      <p:ext uri="{BB962C8B-B14F-4D97-AF65-F5344CB8AC3E}">
        <p14:creationId xmlns:p14="http://schemas.microsoft.com/office/powerpoint/2010/main" val="826773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pc="-1">
              <a:solidFill>
                <a:srgbClr val="838487"/>
              </a:solidFill>
              <a:cs typeface="Calibri"/>
            </a:endParaRPr>
          </a:p>
        </p:txBody>
      </p:sp>
      <p:sp>
        <p:nvSpPr>
          <p:cNvPr id="4" name="Slide Number Placeholder 3"/>
          <p:cNvSpPr>
            <a:spLocks noGrp="1"/>
          </p:cNvSpPr>
          <p:nvPr>
            <p:ph type="sldNum"/>
          </p:nvPr>
        </p:nvSpPr>
        <p:spPr/>
        <p:txBody>
          <a:bodyPr/>
          <a:lstStyle/>
          <a:p>
            <a:pPr algn="r"/>
            <a:fld id="{1F527E3A-5E4B-4DEA-9CD0-725BD496AA8A}" type="slidenum">
              <a:rPr lang="en-US" sz="1400" b="0" strike="noStrike" spc="-1">
                <a:latin typeface="Times New Roman"/>
              </a:rPr>
              <a:t>40</a:t>
            </a:fld>
            <a:endParaRPr lang="en-US" sz="1400" b="0" strike="noStrike" spc="-1">
              <a:latin typeface="Times New Roman"/>
            </a:endParaRPr>
          </a:p>
        </p:txBody>
      </p:sp>
    </p:spTree>
    <p:extLst>
      <p:ext uri="{BB962C8B-B14F-4D97-AF65-F5344CB8AC3E}">
        <p14:creationId xmlns:p14="http://schemas.microsoft.com/office/powerpoint/2010/main" val="3814017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56</a:t>
            </a:fld>
            <a:endParaRPr lang="en-US"/>
          </a:p>
        </p:txBody>
      </p:sp>
    </p:spTree>
    <p:extLst>
      <p:ext uri="{BB962C8B-B14F-4D97-AF65-F5344CB8AC3E}">
        <p14:creationId xmlns:p14="http://schemas.microsoft.com/office/powerpoint/2010/main" val="2896391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57</a:t>
            </a:fld>
            <a:endParaRPr lang="en-US"/>
          </a:p>
        </p:txBody>
      </p:sp>
    </p:spTree>
    <p:extLst>
      <p:ext uri="{BB962C8B-B14F-4D97-AF65-F5344CB8AC3E}">
        <p14:creationId xmlns:p14="http://schemas.microsoft.com/office/powerpoint/2010/main" val="3870517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58</a:t>
            </a:fld>
            <a:endParaRPr lang="en-US"/>
          </a:p>
        </p:txBody>
      </p:sp>
    </p:spTree>
    <p:extLst>
      <p:ext uri="{BB962C8B-B14F-4D97-AF65-F5344CB8AC3E}">
        <p14:creationId xmlns:p14="http://schemas.microsoft.com/office/powerpoint/2010/main" val="233089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59</a:t>
            </a:fld>
            <a:endParaRPr lang="en-US"/>
          </a:p>
        </p:txBody>
      </p:sp>
    </p:spTree>
    <p:extLst>
      <p:ext uri="{BB962C8B-B14F-4D97-AF65-F5344CB8AC3E}">
        <p14:creationId xmlns:p14="http://schemas.microsoft.com/office/powerpoint/2010/main" val="2076774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60</a:t>
            </a:fld>
            <a:endParaRPr lang="en-US"/>
          </a:p>
        </p:txBody>
      </p:sp>
    </p:spTree>
    <p:extLst>
      <p:ext uri="{BB962C8B-B14F-4D97-AF65-F5344CB8AC3E}">
        <p14:creationId xmlns:p14="http://schemas.microsoft.com/office/powerpoint/2010/main" val="32514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7C1340F-5D9E-4DDE-9DEA-64D060B81CED}" type="slidenum">
              <a:rPr lang="en-US" smtClean="0"/>
              <a:t>6</a:t>
            </a:fld>
            <a:endParaRPr lang="en-US"/>
          </a:p>
        </p:txBody>
      </p:sp>
    </p:spTree>
    <p:extLst>
      <p:ext uri="{BB962C8B-B14F-4D97-AF65-F5344CB8AC3E}">
        <p14:creationId xmlns:p14="http://schemas.microsoft.com/office/powerpoint/2010/main" val="1431637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61</a:t>
            </a:fld>
            <a:endParaRPr lang="en-US"/>
          </a:p>
        </p:txBody>
      </p:sp>
    </p:spTree>
    <p:extLst>
      <p:ext uri="{BB962C8B-B14F-4D97-AF65-F5344CB8AC3E}">
        <p14:creationId xmlns:p14="http://schemas.microsoft.com/office/powerpoint/2010/main" val="3477545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62</a:t>
            </a:fld>
            <a:endParaRPr lang="en-US"/>
          </a:p>
        </p:txBody>
      </p:sp>
    </p:spTree>
    <p:extLst>
      <p:ext uri="{BB962C8B-B14F-4D97-AF65-F5344CB8AC3E}">
        <p14:creationId xmlns:p14="http://schemas.microsoft.com/office/powerpoint/2010/main" val="1166139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63</a:t>
            </a:fld>
            <a:endParaRPr lang="en-US"/>
          </a:p>
        </p:txBody>
      </p:sp>
    </p:spTree>
    <p:extLst>
      <p:ext uri="{BB962C8B-B14F-4D97-AF65-F5344CB8AC3E}">
        <p14:creationId xmlns:p14="http://schemas.microsoft.com/office/powerpoint/2010/main" val="3912470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64</a:t>
            </a:fld>
            <a:endParaRPr lang="en-US"/>
          </a:p>
        </p:txBody>
      </p:sp>
    </p:spTree>
    <p:extLst>
      <p:ext uri="{BB962C8B-B14F-4D97-AF65-F5344CB8AC3E}">
        <p14:creationId xmlns:p14="http://schemas.microsoft.com/office/powerpoint/2010/main" val="2024642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65</a:t>
            </a:fld>
            <a:endParaRPr lang="en-US"/>
          </a:p>
        </p:txBody>
      </p:sp>
    </p:spTree>
    <p:extLst>
      <p:ext uri="{BB962C8B-B14F-4D97-AF65-F5344CB8AC3E}">
        <p14:creationId xmlns:p14="http://schemas.microsoft.com/office/powerpoint/2010/main" val="3418134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1340F-5D9E-4DDE-9DEA-64D060B81CED}" type="slidenum">
              <a:rPr lang="en-US" smtClean="0"/>
              <a:t>66</a:t>
            </a:fld>
            <a:endParaRPr lang="en-US"/>
          </a:p>
        </p:txBody>
      </p:sp>
    </p:spTree>
    <p:extLst>
      <p:ext uri="{BB962C8B-B14F-4D97-AF65-F5344CB8AC3E}">
        <p14:creationId xmlns:p14="http://schemas.microsoft.com/office/powerpoint/2010/main" val="1343939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C1340F-5D9E-4DDE-9DEA-64D060B81CED}" type="slidenum">
              <a:rPr lang="en-US" smtClean="0"/>
              <a:t>69</a:t>
            </a:fld>
            <a:endParaRPr lang="en-US"/>
          </a:p>
        </p:txBody>
      </p:sp>
    </p:spTree>
    <p:extLst>
      <p:ext uri="{BB962C8B-B14F-4D97-AF65-F5344CB8AC3E}">
        <p14:creationId xmlns:p14="http://schemas.microsoft.com/office/powerpoint/2010/main" val="3181501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(1) The shuttle camera system captures an image and sends it to the image analysis system (</a:t>
            </a:r>
            <a:r>
              <a:rPr lang="en-GB" sz="1200" dirty="0" err="1">
                <a:latin typeface="Arial" panose="020B0604020202020204" pitchFamily="34" charset="0"/>
                <a:cs typeface="Arial" panose="020B0604020202020204" pitchFamily="34" charset="0"/>
              </a:rPr>
              <a:t>Yolo</a:t>
            </a:r>
            <a:r>
              <a:rPr lang="en-GB" sz="1200" dirty="0">
                <a:latin typeface="Arial" panose="020B0604020202020204" pitchFamily="34" charset="0"/>
                <a:cs typeface="Arial" panose="020B0604020202020204" pitchFamily="34" charset="0"/>
              </a:rPr>
              <a:t> model)</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(2) The image analysis system detects an object and inform the navigation system of the shuttle</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(3) The image analysis system sends the image to MAI-GUARD for cyber-analysis</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(4) MAI-GUARD does not detect any attack and informs the navigation system of the shuttle</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D7C1340F-5D9E-4DDE-9DEA-64D060B81CED}" type="slidenum">
              <a:rPr lang="en-US" smtClean="0"/>
              <a:t>72</a:t>
            </a:fld>
            <a:endParaRPr lang="en-US"/>
          </a:p>
        </p:txBody>
      </p:sp>
    </p:spTree>
    <p:extLst>
      <p:ext uri="{BB962C8B-B14F-4D97-AF65-F5344CB8AC3E}">
        <p14:creationId xmlns:p14="http://schemas.microsoft.com/office/powerpoint/2010/main" val="3342539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GB" sz="1200" dirty="0">
                <a:latin typeface="Arial" panose="020B0604020202020204" pitchFamily="34" charset="0"/>
                <a:cs typeface="Arial" panose="020B0604020202020204" pitchFamily="34" charset="0"/>
              </a:rPr>
              <a:t>(1) As before the shuttle camera sends an image to the image analysis system, but this time</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an attacker interposes between the camera and the image analysis system and modifies the image</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(2) The image analysis system being deceived does not detect any object and misinforms the navigation system</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(3) MAI-GUARD detects an attack and sends an attack report to the ATIO</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(4) ATIO processes the attack report and informs the shuttle navigation system</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D7C1340F-5D9E-4DDE-9DEA-64D060B81CED}" type="slidenum">
              <a:rPr lang="en-US" smtClean="0"/>
              <a:t>73</a:t>
            </a:fld>
            <a:endParaRPr lang="en-US"/>
          </a:p>
        </p:txBody>
      </p:sp>
    </p:spTree>
    <p:extLst>
      <p:ext uri="{BB962C8B-B14F-4D97-AF65-F5344CB8AC3E}">
        <p14:creationId xmlns:p14="http://schemas.microsoft.com/office/powerpoint/2010/main" val="2839236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err="1"/>
              <a:t>If</a:t>
            </a:r>
            <a:r>
              <a:rPr lang="it-IT" dirty="0"/>
              <a:t> </a:t>
            </a:r>
            <a:r>
              <a:rPr lang="it-IT" dirty="0" err="1"/>
              <a:t>there</a:t>
            </a:r>
            <a:r>
              <a:rPr lang="it-IT" dirty="0"/>
              <a:t> </a:t>
            </a:r>
            <a:r>
              <a:rPr lang="it-IT" dirty="0" err="1"/>
              <a:t>is</a:t>
            </a:r>
            <a:r>
              <a:rPr lang="it-IT" dirty="0"/>
              <a:t> no time </a:t>
            </a:r>
            <a:r>
              <a:rPr lang="it-IT" dirty="0" err="1"/>
              <a:t>we</a:t>
            </a:r>
            <a:r>
              <a:rPr lang="it-IT" dirty="0"/>
              <a:t> </a:t>
            </a:r>
            <a:r>
              <a:rPr lang="it-IT" dirty="0" err="1"/>
              <a:t>will</a:t>
            </a:r>
            <a:r>
              <a:rPr lang="it-IT" dirty="0"/>
              <a:t> </a:t>
            </a:r>
            <a:r>
              <a:rPr lang="it-IT" dirty="0" err="1"/>
              <a:t>send</a:t>
            </a:r>
            <a:r>
              <a:rPr lang="it-IT" dirty="0"/>
              <a:t> </a:t>
            </a:r>
            <a:r>
              <a:rPr lang="it-IT" dirty="0" err="1"/>
              <a:t>it</a:t>
            </a:r>
            <a:r>
              <a:rPr lang="it-IT" dirty="0"/>
              <a:t> by email</a:t>
            </a:r>
            <a:endParaRPr dirty="0"/>
          </a:p>
        </p:txBody>
      </p:sp>
      <p:sp>
        <p:nvSpPr>
          <p:cNvPr id="168" name="Google Shape;1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80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7C1340F-5D9E-4DDE-9DEA-64D060B81CED}" type="slidenum">
              <a:rPr lang="en-US" smtClean="0"/>
              <a:t>7</a:t>
            </a:fld>
            <a:endParaRPr lang="en-US"/>
          </a:p>
        </p:txBody>
      </p:sp>
    </p:spTree>
    <p:extLst>
      <p:ext uri="{BB962C8B-B14F-4D97-AF65-F5344CB8AC3E}">
        <p14:creationId xmlns:p14="http://schemas.microsoft.com/office/powerpoint/2010/main" val="338334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7C1340F-5D9E-4DDE-9DEA-64D060B81CED}" type="slidenum">
              <a:rPr lang="en-US" smtClean="0"/>
              <a:t>8</a:t>
            </a:fld>
            <a:endParaRPr lang="en-US"/>
          </a:p>
        </p:txBody>
      </p:sp>
    </p:spTree>
    <p:extLst>
      <p:ext uri="{BB962C8B-B14F-4D97-AF65-F5344CB8AC3E}">
        <p14:creationId xmlns:p14="http://schemas.microsoft.com/office/powerpoint/2010/main" val="374587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CLS:CYBERLENS BV</a:t>
            </a:r>
          </a:p>
          <a:p>
            <a:r>
              <a:rPr lang="en-US" dirty="0"/>
              <a:t>SID: SIDROCO HOLDINGS LIMITED</a:t>
            </a:r>
          </a:p>
        </p:txBody>
      </p:sp>
      <p:sp>
        <p:nvSpPr>
          <p:cNvPr id="4" name="Slide Number Placeholder 3"/>
          <p:cNvSpPr>
            <a:spLocks noGrp="1"/>
          </p:cNvSpPr>
          <p:nvPr>
            <p:ph type="sldNum" sz="quarter" idx="5"/>
          </p:nvPr>
        </p:nvSpPr>
        <p:spPr/>
        <p:txBody>
          <a:bodyPr/>
          <a:lstStyle/>
          <a:p>
            <a:fld id="{D7C1340F-5D9E-4DDE-9DEA-64D060B81CED}" type="slidenum">
              <a:rPr lang="en-US" smtClean="0"/>
              <a:t>10</a:t>
            </a:fld>
            <a:endParaRPr lang="en-US"/>
          </a:p>
        </p:txBody>
      </p:sp>
    </p:spTree>
    <p:extLst>
      <p:ext uri="{BB962C8B-B14F-4D97-AF65-F5344CB8AC3E}">
        <p14:creationId xmlns:p14="http://schemas.microsoft.com/office/powerpoint/2010/main" val="198945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CLS:CYBERLENS BV</a:t>
            </a:r>
          </a:p>
          <a:p>
            <a:r>
              <a:rPr lang="en-US" dirty="0"/>
              <a:t>SID: SIDROCO HOLDINGS LIMITED</a:t>
            </a:r>
          </a:p>
        </p:txBody>
      </p:sp>
      <p:sp>
        <p:nvSpPr>
          <p:cNvPr id="4" name="Slide Number Placeholder 3"/>
          <p:cNvSpPr>
            <a:spLocks noGrp="1"/>
          </p:cNvSpPr>
          <p:nvPr>
            <p:ph type="sldNum" sz="quarter" idx="5"/>
          </p:nvPr>
        </p:nvSpPr>
        <p:spPr/>
        <p:txBody>
          <a:bodyPr/>
          <a:lstStyle/>
          <a:p>
            <a:fld id="{D7C1340F-5D9E-4DDE-9DEA-64D060B81CED}" type="slidenum">
              <a:rPr lang="en-US" smtClean="0"/>
              <a:t>11</a:t>
            </a:fld>
            <a:endParaRPr lang="en-US"/>
          </a:p>
        </p:txBody>
      </p:sp>
    </p:spTree>
    <p:extLst>
      <p:ext uri="{BB962C8B-B14F-4D97-AF65-F5344CB8AC3E}">
        <p14:creationId xmlns:p14="http://schemas.microsoft.com/office/powerpoint/2010/main" val="390007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CLS:CYBERLENS BV</a:t>
            </a:r>
          </a:p>
          <a:p>
            <a:r>
              <a:rPr lang="en-US" dirty="0"/>
              <a:t>SID: SIDROCO HOLDINGS LIMITED</a:t>
            </a:r>
          </a:p>
        </p:txBody>
      </p:sp>
      <p:sp>
        <p:nvSpPr>
          <p:cNvPr id="4" name="Slide Number Placeholder 3"/>
          <p:cNvSpPr>
            <a:spLocks noGrp="1"/>
          </p:cNvSpPr>
          <p:nvPr>
            <p:ph type="sldNum" sz="quarter" idx="5"/>
          </p:nvPr>
        </p:nvSpPr>
        <p:spPr/>
        <p:txBody>
          <a:bodyPr/>
          <a:lstStyle/>
          <a:p>
            <a:fld id="{D7C1340F-5D9E-4DDE-9DEA-64D060B81CED}" type="slidenum">
              <a:rPr lang="en-US" smtClean="0"/>
              <a:t>12</a:t>
            </a:fld>
            <a:endParaRPr lang="en-US"/>
          </a:p>
        </p:txBody>
      </p:sp>
    </p:spTree>
    <p:extLst>
      <p:ext uri="{BB962C8B-B14F-4D97-AF65-F5344CB8AC3E}">
        <p14:creationId xmlns:p14="http://schemas.microsoft.com/office/powerpoint/2010/main" val="208143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GB" sz="1200" dirty="0">
                <a:latin typeface="Arial" panose="020B0604020202020204" pitchFamily="34" charset="0"/>
                <a:cs typeface="Arial" panose="020B0604020202020204" pitchFamily="34" charset="0"/>
              </a:rPr>
              <a:t>(1) As before the shuttle camera sends an image to the image analysis system, but this time</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an attacker interposes between the camera and the image analysis system and modifies the image</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(2) The image analysis system being deceived does not detect any object and misinforms the navigation system</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(3) MAI-GUARD detects an attack and sends an attack report to the ATIO</a:t>
            </a:r>
            <a:endParaRPr lang="fr-FR" sz="1200"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(4) ATIO processes the attack report and informs the shuttle navigation system</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D7C1340F-5D9E-4DDE-9DEA-64D060B81CED}" type="slidenum">
              <a:rPr lang="en-US" smtClean="0"/>
              <a:t>15</a:t>
            </a:fld>
            <a:endParaRPr lang="en-US"/>
          </a:p>
        </p:txBody>
      </p:sp>
    </p:spTree>
    <p:extLst>
      <p:ext uri="{BB962C8B-B14F-4D97-AF65-F5344CB8AC3E}">
        <p14:creationId xmlns:p14="http://schemas.microsoft.com/office/powerpoint/2010/main" val="2839236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300" y="1847850"/>
            <a:ext cx="10439400" cy="1314449"/>
          </a:xfrm>
        </p:spPr>
        <p:txBody>
          <a:bodyPr anchor="b">
            <a:normAutofit/>
          </a:bodyPr>
          <a:lstStyle>
            <a:lvl1pPr algn="ctr">
              <a:defRPr sz="4400">
                <a:solidFill>
                  <a:schemeClr val="bg1">
                    <a:lumMod val="75000"/>
                  </a:schemeClr>
                </a:solidFill>
                <a:latin typeface="+mn-lt"/>
              </a:defRPr>
            </a:lvl1pPr>
          </a:lstStyle>
          <a:p>
            <a:r>
              <a:rPr lang="en-US" dirty="0"/>
              <a:t>Thank you for your attention!</a:t>
            </a:r>
            <a:br>
              <a:rPr lang="en-US" dirty="0"/>
            </a:br>
            <a:r>
              <a:rPr lang="en-US" dirty="0"/>
              <a:t>Any questions?</a:t>
            </a:r>
          </a:p>
        </p:txBody>
      </p:sp>
      <p:sp>
        <p:nvSpPr>
          <p:cNvPr id="8" name="Text Placeholder 7"/>
          <p:cNvSpPr>
            <a:spLocks noGrp="1"/>
          </p:cNvSpPr>
          <p:nvPr>
            <p:ph type="body" sz="quarter" idx="10" hasCustomPrompt="1"/>
          </p:nvPr>
        </p:nvSpPr>
        <p:spPr>
          <a:xfrm>
            <a:off x="876300" y="4000500"/>
            <a:ext cx="5219700" cy="600076"/>
          </a:xfrm>
        </p:spPr>
        <p:txBody>
          <a:bodyPr/>
          <a:lstStyle>
            <a:lvl1pPr marL="0" indent="0">
              <a:buNone/>
              <a:defRPr>
                <a:solidFill>
                  <a:schemeClr val="bg1">
                    <a:lumMod val="75000"/>
                  </a:schemeClr>
                </a:solidFill>
              </a:defRPr>
            </a:lvl1pPr>
            <a:lvl2pPr marL="457200" indent="0">
              <a:buNone/>
              <a:defRPr>
                <a:solidFill>
                  <a:schemeClr val="bg1">
                    <a:lumMod val="75000"/>
                  </a:schemeClr>
                </a:solidFill>
              </a:defRPr>
            </a:lvl2pPr>
          </a:lstStyle>
          <a:p>
            <a:pPr lvl="0"/>
            <a:r>
              <a:rPr lang="en-US" dirty="0"/>
              <a:t>Presenter/Organisation</a:t>
            </a:r>
          </a:p>
          <a:p>
            <a:pPr lvl="1"/>
            <a:endParaRPr lang="en-US" dirty="0"/>
          </a:p>
        </p:txBody>
      </p:sp>
      <p:sp>
        <p:nvSpPr>
          <p:cNvPr id="10" name="Picture Placeholder 9"/>
          <p:cNvSpPr>
            <a:spLocks noGrp="1"/>
          </p:cNvSpPr>
          <p:nvPr>
            <p:ph type="pic" sz="quarter" idx="11" hasCustomPrompt="1"/>
          </p:nvPr>
        </p:nvSpPr>
        <p:spPr>
          <a:xfrm>
            <a:off x="9239250" y="428625"/>
            <a:ext cx="1924050" cy="1333500"/>
          </a:xfrm>
        </p:spPr>
        <p:txBody>
          <a:bodyPr/>
          <a:lstStyle>
            <a:lvl1pPr marL="0" indent="0">
              <a:buNone/>
              <a:defRPr>
                <a:solidFill>
                  <a:schemeClr val="bg1">
                    <a:lumMod val="75000"/>
                  </a:schemeClr>
                </a:solidFill>
              </a:defRPr>
            </a:lvl1pPr>
          </a:lstStyle>
          <a:p>
            <a:r>
              <a:rPr lang="en-US" dirty="0"/>
              <a:t>Partner Logo</a:t>
            </a:r>
          </a:p>
        </p:txBody>
      </p:sp>
      <p:sp>
        <p:nvSpPr>
          <p:cNvPr id="12" name="Text Placeholder 11"/>
          <p:cNvSpPr>
            <a:spLocks noGrp="1"/>
          </p:cNvSpPr>
          <p:nvPr>
            <p:ph type="body" sz="quarter" idx="12" hasCustomPrompt="1"/>
          </p:nvPr>
        </p:nvSpPr>
        <p:spPr>
          <a:xfrm>
            <a:off x="876300" y="5181600"/>
            <a:ext cx="5219700" cy="514350"/>
          </a:xfrm>
        </p:spPr>
        <p:txBody>
          <a:bodyPr/>
          <a:lstStyle>
            <a:lvl1pPr marL="0" indent="0">
              <a:buNone/>
              <a:defRPr>
                <a:solidFill>
                  <a:schemeClr val="bg1">
                    <a:lumMod val="75000"/>
                  </a:schemeClr>
                </a:solidFill>
              </a:defRPr>
            </a:lvl1pPr>
          </a:lstStyle>
          <a:p>
            <a:pPr lvl="0"/>
            <a:r>
              <a:rPr lang="en-US" dirty="0"/>
              <a:t>Event/Date</a:t>
            </a:r>
          </a:p>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4676" y="5195888"/>
            <a:ext cx="361950" cy="357145"/>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941965" y="4721968"/>
            <a:ext cx="297035" cy="307232"/>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4200" y="4214813"/>
            <a:ext cx="314326" cy="314326"/>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5997" y="76200"/>
            <a:ext cx="1787653" cy="1709661"/>
          </a:xfrm>
          <a:prstGeom prst="rect">
            <a:avLst/>
          </a:prstGeom>
        </p:spPr>
      </p:pic>
      <p:sp>
        <p:nvSpPr>
          <p:cNvPr id="18" name="TextBox 17"/>
          <p:cNvSpPr txBox="1"/>
          <p:nvPr userDrawn="1"/>
        </p:nvSpPr>
        <p:spPr>
          <a:xfrm>
            <a:off x="7362826" y="4191000"/>
            <a:ext cx="1752600" cy="369332"/>
          </a:xfrm>
          <a:prstGeom prst="rect">
            <a:avLst/>
          </a:prstGeom>
          <a:noFill/>
        </p:spPr>
        <p:txBody>
          <a:bodyPr wrap="square" rtlCol="0">
            <a:spAutoFit/>
          </a:bodyPr>
          <a:lstStyle/>
          <a:p>
            <a:r>
              <a:rPr lang="en-US" sz="1400" b="1" kern="1200" dirty="0">
                <a:solidFill>
                  <a:schemeClr val="tx1"/>
                </a:solidFill>
                <a:effectLst/>
                <a:latin typeface="+mn-lt"/>
                <a:ea typeface="+mn-ea"/>
                <a:cs typeface="+mn-cs"/>
              </a:rPr>
              <a:t>iris-h2020.eu</a:t>
            </a:r>
            <a:r>
              <a:rPr lang="en-US" sz="1800" b="1" kern="1200" dirty="0">
                <a:solidFill>
                  <a:schemeClr val="tx1"/>
                </a:solidFill>
                <a:effectLst/>
                <a:latin typeface="+mn-lt"/>
                <a:ea typeface="+mn-ea"/>
                <a:cs typeface="+mn-cs"/>
              </a:rPr>
              <a:t> </a:t>
            </a:r>
            <a:endParaRPr lang="en-US" dirty="0"/>
          </a:p>
        </p:txBody>
      </p:sp>
      <p:sp>
        <p:nvSpPr>
          <p:cNvPr id="19" name="TextBox 18"/>
          <p:cNvSpPr txBox="1"/>
          <p:nvPr userDrawn="1"/>
        </p:nvSpPr>
        <p:spPr>
          <a:xfrm>
            <a:off x="7353300" y="4686300"/>
            <a:ext cx="2114550" cy="307777"/>
          </a:xfrm>
          <a:prstGeom prst="rect">
            <a:avLst/>
          </a:prstGeom>
          <a:noFill/>
        </p:spPr>
        <p:txBody>
          <a:bodyPr wrap="square" rtlCol="0">
            <a:spAutoFit/>
          </a:bodyPr>
          <a:lstStyle/>
          <a:p>
            <a:r>
              <a:rPr lang="en-US" sz="1400" dirty="0"/>
              <a:t>IRIS H2020 Project</a:t>
            </a:r>
          </a:p>
        </p:txBody>
      </p:sp>
      <p:sp>
        <p:nvSpPr>
          <p:cNvPr id="20" name="TextBox 19"/>
          <p:cNvSpPr txBox="1"/>
          <p:nvPr userDrawn="1"/>
        </p:nvSpPr>
        <p:spPr>
          <a:xfrm>
            <a:off x="7391400" y="5219700"/>
            <a:ext cx="1619250" cy="307777"/>
          </a:xfrm>
          <a:prstGeom prst="rect">
            <a:avLst/>
          </a:prstGeom>
          <a:noFill/>
        </p:spPr>
        <p:txBody>
          <a:bodyPr wrap="square" rtlCol="0">
            <a:spAutoFit/>
          </a:bodyPr>
          <a:lstStyle/>
          <a:p>
            <a:r>
              <a:rPr lang="en-US" sz="1400" dirty="0"/>
              <a:t>iris_h2020</a:t>
            </a:r>
          </a:p>
        </p:txBody>
      </p:sp>
      <p:sp>
        <p:nvSpPr>
          <p:cNvPr id="21" name="Rounded Rectangle 20"/>
          <p:cNvSpPr/>
          <p:nvPr userDrawn="1"/>
        </p:nvSpPr>
        <p:spPr>
          <a:xfrm>
            <a:off x="11590656" y="0"/>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ounded Rectangle 21"/>
          <p:cNvSpPr/>
          <p:nvPr userDrawn="1"/>
        </p:nvSpPr>
        <p:spPr>
          <a:xfrm>
            <a:off x="1159002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48361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54200"/>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49001" y="6273800"/>
            <a:ext cx="457199"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9" name="Rounded Rectangle 8"/>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ounded Rectangle 10"/>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95083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1371600"/>
            <a:ext cx="10515600" cy="2057400"/>
          </a:xfrm>
          <a:solidFill>
            <a:schemeClr val="bg1"/>
          </a:solidFill>
        </p:spPr>
        <p:txBody>
          <a:bodyPr anchor="b">
            <a:normAutofit/>
          </a:bodyPr>
          <a:lstStyle>
            <a:lvl1pPr algn="ctr">
              <a:defRPr sz="4800">
                <a:solidFill>
                  <a:schemeClr val="bg1">
                    <a:lumMod val="75000"/>
                  </a:schemeClr>
                </a:solidFill>
              </a:defRPr>
            </a:lvl1pPr>
          </a:lstStyle>
          <a:p>
            <a:r>
              <a:rPr lang="en-US" dirty="0"/>
              <a:t>Presentation Title</a:t>
            </a:r>
            <a:br>
              <a:rPr lang="en-US" dirty="0"/>
            </a:br>
            <a:endParaRPr lang="en-US" dirty="0"/>
          </a:p>
        </p:txBody>
      </p:sp>
      <p:sp>
        <p:nvSpPr>
          <p:cNvPr id="3" name="Text Placeholder 2"/>
          <p:cNvSpPr>
            <a:spLocks noGrp="1"/>
          </p:cNvSpPr>
          <p:nvPr>
            <p:ph type="body" idx="1" hasCustomPrompt="1"/>
          </p:nvPr>
        </p:nvSpPr>
        <p:spPr>
          <a:xfrm>
            <a:off x="876300" y="3922713"/>
            <a:ext cx="5219700" cy="611187"/>
          </a:xfrm>
        </p:spPr>
        <p:txBody>
          <a:bodyPr/>
          <a:lstStyle>
            <a:lvl1pPr marL="0" indent="0">
              <a:buNone/>
              <a:defRPr sz="24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 Organisation</a:t>
            </a:r>
          </a:p>
        </p:txBody>
      </p:sp>
      <p:sp>
        <p:nvSpPr>
          <p:cNvPr id="9" name="Text Placeholder 11"/>
          <p:cNvSpPr>
            <a:spLocks noGrp="1"/>
          </p:cNvSpPr>
          <p:nvPr>
            <p:ph type="body" sz="quarter" idx="13" hasCustomPrompt="1"/>
          </p:nvPr>
        </p:nvSpPr>
        <p:spPr>
          <a:xfrm>
            <a:off x="876300" y="5133975"/>
            <a:ext cx="5219700" cy="561975"/>
          </a:xfrm>
        </p:spPr>
        <p:txBody>
          <a:bodyPr/>
          <a:lstStyle>
            <a:lvl1pPr marL="0" indent="0">
              <a:buNone/>
              <a:defRPr>
                <a:solidFill>
                  <a:schemeClr val="bg1">
                    <a:lumMod val="75000"/>
                  </a:schemeClr>
                </a:solidFill>
              </a:defRPr>
            </a:lvl1pPr>
          </a:lstStyle>
          <a:p>
            <a:pPr lvl="0"/>
            <a:r>
              <a:rPr lang="en-US" dirty="0"/>
              <a:t>Event / Date</a:t>
            </a:r>
          </a:p>
          <a:p>
            <a:pPr lvl="0"/>
            <a:endParaRPr lang="en-US" dirty="0"/>
          </a:p>
        </p:txBody>
      </p:sp>
      <p:sp>
        <p:nvSpPr>
          <p:cNvPr id="12" name="Picture Placeholder 9"/>
          <p:cNvSpPr>
            <a:spLocks noGrp="1"/>
          </p:cNvSpPr>
          <p:nvPr>
            <p:ph type="pic" sz="quarter" idx="11" hasCustomPrompt="1"/>
          </p:nvPr>
        </p:nvSpPr>
        <p:spPr>
          <a:xfrm>
            <a:off x="7286625" y="4210050"/>
            <a:ext cx="1924050" cy="1333500"/>
          </a:xfrm>
        </p:spPr>
        <p:txBody>
          <a:bodyPr/>
          <a:lstStyle>
            <a:lvl1pPr marL="0" indent="0">
              <a:buNone/>
              <a:defRPr>
                <a:solidFill>
                  <a:schemeClr val="bg1">
                    <a:lumMod val="75000"/>
                  </a:schemeClr>
                </a:solidFill>
              </a:defRPr>
            </a:lvl1pPr>
          </a:lstStyle>
          <a:p>
            <a:r>
              <a:rPr lang="en-US" dirty="0"/>
              <a:t>Partner Logo</a:t>
            </a:r>
          </a:p>
        </p:txBody>
      </p:sp>
      <p:sp>
        <p:nvSpPr>
          <p:cNvPr id="4" name="TextBox 3"/>
          <p:cNvSpPr txBox="1"/>
          <p:nvPr userDrawn="1"/>
        </p:nvSpPr>
        <p:spPr>
          <a:xfrm>
            <a:off x="1790699" y="762000"/>
            <a:ext cx="9366739" cy="430887"/>
          </a:xfrm>
          <a:prstGeom prst="rect">
            <a:avLst/>
          </a:prstGeom>
          <a:noFill/>
        </p:spPr>
        <p:txBody>
          <a:bodyPr wrap="square" rtlCol="0">
            <a:spAutoFit/>
          </a:bodyPr>
          <a:lstStyle/>
          <a:p>
            <a:r>
              <a:rPr lang="en-US" sz="2200" b="1" dirty="0">
                <a:solidFill>
                  <a:schemeClr val="bg1">
                    <a:lumMod val="65000"/>
                  </a:schemeClr>
                </a:solidFill>
              </a:rPr>
              <a:t>Artificial Intelligence Threat Reporting &amp; Incident Response System</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923" y="-114299"/>
            <a:ext cx="1513846" cy="1447800"/>
          </a:xfrm>
          <a:prstGeom prst="rect">
            <a:avLst/>
          </a:prstGeom>
        </p:spPr>
      </p:pic>
      <p:sp>
        <p:nvSpPr>
          <p:cNvPr id="10" name="Rounded Rectangle 9"/>
          <p:cNvSpPr/>
          <p:nvPr userDrawn="1"/>
        </p:nvSpPr>
        <p:spPr>
          <a:xfrm>
            <a:off x="1159002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ounded Rectangle 14"/>
          <p:cNvSpPr/>
          <p:nvPr userDrawn="1"/>
        </p:nvSpPr>
        <p:spPr>
          <a:xfrm>
            <a:off x="11590656" y="0"/>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9901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9400"/>
            <a:ext cx="8686800" cy="1092199"/>
          </a:xfrm>
        </p:spPr>
        <p:txBody>
          <a:bodyPr/>
          <a:lstStyle/>
          <a:p>
            <a:r>
              <a:rPr lang="en-US"/>
              <a:t>Click to edit Master title style</a:t>
            </a:r>
          </a:p>
        </p:txBody>
      </p:sp>
      <p:sp>
        <p:nvSpPr>
          <p:cNvPr id="3" name="Content Placeholder 2"/>
          <p:cNvSpPr>
            <a:spLocks noGrp="1"/>
          </p:cNvSpPr>
          <p:nvPr>
            <p:ph sz="half" idx="1"/>
          </p:nvPr>
        </p:nvSpPr>
        <p:spPr>
          <a:xfrm>
            <a:off x="838200" y="1828799"/>
            <a:ext cx="5181600" cy="43481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8799"/>
            <a:ext cx="5181600" cy="434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058525" y="6273800"/>
            <a:ext cx="447675"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2" name="Rounded Rectangle 11"/>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ounded Rectangle 13"/>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79586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36551"/>
            <a:ext cx="8685212" cy="1035050"/>
          </a:xfrm>
        </p:spPr>
        <p:txBody>
          <a:bodyPr/>
          <a:lstStyle/>
          <a:p>
            <a:r>
              <a:rPr lang="en-US"/>
              <a:t>Click to edit Master title style</a:t>
            </a:r>
          </a:p>
        </p:txBody>
      </p:sp>
      <p:sp>
        <p:nvSpPr>
          <p:cNvPr id="3" name="Text Placeholder 2"/>
          <p:cNvSpPr>
            <a:spLocks noGrp="1"/>
          </p:cNvSpPr>
          <p:nvPr>
            <p:ph type="body" idx="1"/>
          </p:nvPr>
        </p:nvSpPr>
        <p:spPr>
          <a:xfrm>
            <a:off x="839788" y="1828799"/>
            <a:ext cx="5157787"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828799"/>
            <a:ext cx="5183188"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049000" y="6283325"/>
            <a:ext cx="457200"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2" name="Rounded Rectangle 11"/>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ounded Rectangle 15"/>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0357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049001" y="6302375"/>
            <a:ext cx="457199"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8" name="Rounded Rectangle 7"/>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ounded Rectangle 11"/>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9273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9000" y="6311900"/>
            <a:ext cx="457200" cy="365125"/>
          </a:xfrm>
          <a:prstGeom prst="rect">
            <a:avLst/>
          </a:prstGeom>
        </p:spPr>
        <p:txBody>
          <a:bodyPr/>
          <a:lstStyle>
            <a:lvl1pPr>
              <a:defRPr sz="1100"/>
            </a:lvl1pPr>
          </a:lstStyle>
          <a:p>
            <a:fld id="{57AC0E79-F531-4290-B37F-533038CC23F5}"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6197" y="0"/>
            <a:ext cx="1787653" cy="1709661"/>
          </a:xfrm>
          <a:prstGeom prst="rect">
            <a:avLst/>
          </a:prstGeom>
        </p:spPr>
      </p:pic>
      <p:sp>
        <p:nvSpPr>
          <p:cNvPr id="10" name="Rounded Rectangle 9"/>
          <p:cNvSpPr/>
          <p:nvPr userDrawn="1"/>
        </p:nvSpPr>
        <p:spPr>
          <a:xfrm>
            <a:off x="419100" y="-17755"/>
            <a:ext cx="182880" cy="1846555"/>
          </a:xfrm>
          <a:prstGeom prst="roundRect">
            <a:avLst/>
          </a:prstGeom>
          <a:solidFill>
            <a:srgbClr val="7F4F9F"/>
          </a:solidFill>
          <a:ln w="12700" cap="flat" cmpd="sng" algn="ctr">
            <a:solidFill>
              <a:srgbClr val="7F4F9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ounded Rectangle 10"/>
          <p:cNvSpPr/>
          <p:nvPr userDrawn="1"/>
        </p:nvSpPr>
        <p:spPr>
          <a:xfrm>
            <a:off x="419100" y="2038442"/>
            <a:ext cx="182880" cy="4819558"/>
          </a:xfrm>
          <a:prstGeom prst="roundRect">
            <a:avLst/>
          </a:prstGeom>
          <a:solidFill>
            <a:srgbClr val="7F4F9F"/>
          </a:solidFill>
          <a:ln>
            <a:solidFill>
              <a:srgbClr val="7F4F9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86367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36551"/>
            <a:ext cx="8686800" cy="10350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5">
            <a:extLst>
              <a:ext uri="{FF2B5EF4-FFF2-40B4-BE49-F238E27FC236}">
                <a16:creationId xmlns:a16="http://schemas.microsoft.com/office/drawing/2014/main" id="{BE128059-0344-4B15-AFAE-F3673707EE58}"/>
              </a:ext>
            </a:extLst>
          </p:cNvPr>
          <p:cNvSpPr txBox="1">
            <a:spLocks/>
          </p:cNvSpPr>
          <p:nvPr userDrawn="1"/>
        </p:nvSpPr>
        <p:spPr>
          <a:xfrm>
            <a:off x="1466849" y="6324600"/>
            <a:ext cx="9153525" cy="409575"/>
          </a:xfrm>
          <a:prstGeom prst="rect">
            <a:avLst/>
          </a:prstGeom>
        </p:spPr>
        <p:txBody>
          <a:bodyPr>
            <a:noAutofit/>
          </a:bodyP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1000" kern="1200">
                <a:solidFill>
                  <a:schemeClr val="bg1">
                    <a:lumMod val="25000"/>
                  </a:schemeClr>
                </a:solidFill>
                <a:latin typeface="+mn-lt"/>
                <a:ea typeface="+mn-ea"/>
                <a:cs typeface="+mn-cs"/>
              </a:defRPr>
            </a:lvl1pPr>
            <a:lvl2pPr marL="457200" indent="0" algn="just" defTabSz="914400" rtl="0" eaLnBrk="1" latinLnBrk="0" hangingPunct="1">
              <a:lnSpc>
                <a:spcPct val="90000"/>
              </a:lnSpc>
              <a:spcBef>
                <a:spcPts val="500"/>
              </a:spcBef>
              <a:buClr>
                <a:schemeClr val="tx1"/>
              </a:buClr>
              <a:buFont typeface="Courier New" panose="02070309020205020404" pitchFamily="49" charset="0"/>
              <a:buNone/>
              <a:defRPr sz="1200" kern="1200">
                <a:solidFill>
                  <a:schemeClr val="bg1">
                    <a:lumMod val="25000"/>
                  </a:schemeClr>
                </a:solidFill>
                <a:latin typeface="+mn-lt"/>
                <a:ea typeface="+mn-ea"/>
                <a:cs typeface="+mn-cs"/>
              </a:defRPr>
            </a:lvl2pPr>
            <a:lvl3pPr marL="9144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3pPr>
            <a:lvl4pPr marL="13716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4pPr>
            <a:lvl5pPr marL="1828800" indent="0" algn="just" defTabSz="914400" rtl="0" eaLnBrk="1" latinLnBrk="0" hangingPunct="1">
              <a:lnSpc>
                <a:spcPct val="90000"/>
              </a:lnSpc>
              <a:spcBef>
                <a:spcPts val="500"/>
              </a:spcBef>
              <a:buClr>
                <a:schemeClr val="tx1"/>
              </a:buClr>
              <a:buFont typeface="Wingdings" panose="05000000000000000000" pitchFamily="2" charset="2"/>
              <a:buNone/>
              <a:defRPr sz="12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660066"/>
              </a:buClr>
              <a:buSzTx/>
              <a:buFont typeface="Arial" panose="020B0604020202020204" pitchFamily="34" charset="0"/>
              <a:buNone/>
              <a:tabLst/>
              <a:defRPr/>
            </a:pPr>
            <a:r>
              <a:rPr kumimoji="0" lang="en-US" sz="1050" b="0" i="0" u="none" strike="noStrike" kern="1200" cap="none" spc="0" normalizeH="0" baseline="0" noProof="0" dirty="0">
                <a:ln>
                  <a:noFill/>
                </a:ln>
                <a:solidFill>
                  <a:srgbClr val="F2F2F2">
                    <a:lumMod val="25000"/>
                  </a:srgbClr>
                </a:solidFill>
                <a:effectLst/>
                <a:uLnTx/>
                <a:uFillTx/>
                <a:latin typeface="+mn-lt"/>
                <a:ea typeface="+mn-ea"/>
                <a:cs typeface="+mn-cs"/>
              </a:rPr>
              <a:t>This project has received funding from the European Union’s Horizon 2020 research and innovation programme under grant agreement no 101021727. This material reflects only the authors’ view and European Commission is not responsible for any use that may be made of the information it contains.</a:t>
            </a:r>
          </a:p>
        </p:txBody>
      </p:sp>
      <p:pic>
        <p:nvPicPr>
          <p:cNvPr id="12" name="Kép 22">
            <a:extLst>
              <a:ext uri="{FF2B5EF4-FFF2-40B4-BE49-F238E27FC236}">
                <a16:creationId xmlns:a16="http://schemas.microsoft.com/office/drawing/2014/main" id="{525EECDF-2A65-4716-8F0E-F5A37559EAE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71970" y="6362699"/>
            <a:ext cx="537730" cy="364645"/>
          </a:xfrm>
          <a:prstGeom prst="rect">
            <a:avLst/>
          </a:prstGeom>
          <a:noFill/>
        </p:spPr>
      </p:pic>
    </p:spTree>
    <p:extLst>
      <p:ext uri="{BB962C8B-B14F-4D97-AF65-F5344CB8AC3E}">
        <p14:creationId xmlns:p14="http://schemas.microsoft.com/office/powerpoint/2010/main" val="1674242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416" userDrawn="1">
          <p15:clr>
            <a:srgbClr val="F26B43"/>
          </p15:clr>
        </p15:guide>
        <p15:guide id="3" pos="7248" userDrawn="1">
          <p15:clr>
            <a:srgbClr val="F26B43"/>
          </p15:clr>
        </p15:guide>
        <p15:guide id="4" orient="horz" pos="3072" userDrawn="1">
          <p15:clr>
            <a:srgbClr val="F26B43"/>
          </p15:clr>
        </p15:guide>
        <p15:guide id="5" pos="264" userDrawn="1">
          <p15:clr>
            <a:srgbClr val="F26B43"/>
          </p15:clr>
        </p15:guide>
        <p15:guide id="6" pos="420" userDrawn="1">
          <p15:clr>
            <a:srgbClr val="F26B43"/>
          </p15:clr>
        </p15:guide>
        <p15:guide id="7" orient="horz" pos="864" userDrawn="1">
          <p15:clr>
            <a:srgbClr val="F26B43"/>
          </p15:clr>
        </p15:guide>
        <p15:guide id="8" orient="horz" pos="1152" userDrawn="1">
          <p15:clr>
            <a:srgbClr val="F26B43"/>
          </p15:clr>
        </p15:guide>
        <p15:guide id="9"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emf"/><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6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5.svg"/></Relationships>
</file>

<file path=ppt/slides/_rels/slide6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64.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emf"/><Relationship Id="rId7" Type="http://schemas.openxmlformats.org/officeDocument/2006/relationships/image" Target="../media/image94.jpeg"/><Relationship Id="rId12"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7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emf"/><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jpeg"/><Relationship Id="rId7" Type="http://schemas.openxmlformats.org/officeDocument/2006/relationships/image" Target="../media/image27.emf"/><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37.png"/><Relationship Id="rId9" Type="http://schemas.openxmlformats.org/officeDocument/2006/relationships/hyperlink" Target="https://arxiv.org/pdf/2007.05828"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7.emf"/></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7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6CBD38-95CE-4247-BDA9-56A876F6DEA5}"/>
              </a:ext>
            </a:extLst>
          </p:cNvPr>
          <p:cNvPicPr>
            <a:picLocks noChangeAspect="1"/>
          </p:cNvPicPr>
          <p:nvPr/>
        </p:nvPicPr>
        <p:blipFill rotWithShape="1">
          <a:blip r:embed="rId3"/>
          <a:srcRect t="25122" r="4056" b="7389"/>
          <a:stretch/>
        </p:blipFill>
        <p:spPr>
          <a:xfrm>
            <a:off x="11151" y="1505415"/>
            <a:ext cx="11775688" cy="4371279"/>
          </a:xfrm>
          <a:prstGeom prst="rect">
            <a:avLst/>
          </a:prstGeom>
        </p:spPr>
      </p:pic>
    </p:spTree>
    <p:extLst>
      <p:ext uri="{BB962C8B-B14F-4D97-AF65-F5344CB8AC3E}">
        <p14:creationId xmlns:p14="http://schemas.microsoft.com/office/powerpoint/2010/main" val="3226608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73BAE1-1ED3-4B9C-8625-21F9E34E92F1}"/>
              </a:ext>
            </a:extLst>
          </p:cNvPr>
          <p:cNvSpPr>
            <a:spLocks noGrp="1"/>
          </p:cNvSpPr>
          <p:nvPr>
            <p:ph type="title"/>
          </p:nvPr>
        </p:nvSpPr>
        <p:spPr/>
        <p:txBody>
          <a:bodyPr/>
          <a:lstStyle/>
          <a:p>
            <a:r>
              <a:rPr lang="en-US" dirty="0"/>
              <a:t>IRIS – Pilot Use Case 2 Tallinn</a:t>
            </a:r>
          </a:p>
        </p:txBody>
      </p:sp>
      <p:sp>
        <p:nvSpPr>
          <p:cNvPr id="7" name="Content Placeholder 6">
            <a:extLst>
              <a:ext uri="{FF2B5EF4-FFF2-40B4-BE49-F238E27FC236}">
                <a16:creationId xmlns:a16="http://schemas.microsoft.com/office/drawing/2014/main" id="{658B8116-7354-4BA5-8F5D-2C4D391256D1}"/>
              </a:ext>
            </a:extLst>
          </p:cNvPr>
          <p:cNvSpPr>
            <a:spLocks noGrp="1"/>
          </p:cNvSpPr>
          <p:nvPr>
            <p:ph idx="1"/>
          </p:nvPr>
        </p:nvSpPr>
        <p:spPr>
          <a:xfrm>
            <a:off x="838200" y="1694046"/>
            <a:ext cx="10515600" cy="4511492"/>
          </a:xfrm>
        </p:spPr>
        <p:txBody>
          <a:bodyPr>
            <a:normAutofit/>
          </a:bodyPr>
          <a:lstStyle/>
          <a:p>
            <a:pPr>
              <a:buFont typeface="Wingdings" panose="05000000000000000000" pitchFamily="2" charset="2"/>
              <a:buChar char="§"/>
            </a:pPr>
            <a:r>
              <a:rPr lang="en-US" dirty="0"/>
              <a:t>Aim: </a:t>
            </a:r>
          </a:p>
          <a:p>
            <a:pPr lvl="1">
              <a:buFont typeface="Wingdings" panose="05000000000000000000" pitchFamily="2" charset="2"/>
              <a:buChar char="§"/>
            </a:pPr>
            <a:r>
              <a:rPr lang="en-US" dirty="0"/>
              <a:t>Evaluate the capability of the IRIS Platform for cyber incident response in AI and IoT environments.</a:t>
            </a:r>
          </a:p>
          <a:p>
            <a:pPr lvl="1">
              <a:buFont typeface="Wingdings" panose="05000000000000000000" pitchFamily="2" charset="2"/>
              <a:buChar char="§"/>
            </a:pPr>
            <a:r>
              <a:rPr lang="en-US" dirty="0"/>
              <a:t>Assess the enhanced ability, delivered by IRIS, of System Administrators and CERTs/CSIRTs to work collaboratively in cyber incident response. </a:t>
            </a:r>
          </a:p>
          <a:p>
            <a:pPr lvl="1">
              <a:buFont typeface="Wingdings" panose="05000000000000000000" pitchFamily="2" charset="2"/>
              <a:buChar char="§"/>
            </a:pPr>
            <a:r>
              <a:rPr lang="en-US" dirty="0"/>
              <a:t>Enhance the security of AI-based systems</a:t>
            </a:r>
          </a:p>
          <a:p>
            <a:pPr lvl="1">
              <a:buFont typeface="Wingdings" panose="05000000000000000000" pitchFamily="2" charset="2"/>
              <a:buChar char="§"/>
            </a:pPr>
            <a:endParaRPr lang="en-US" dirty="0"/>
          </a:p>
          <a:p>
            <a:pPr>
              <a:buFont typeface="Wingdings" panose="05000000000000000000" pitchFamily="2" charset="2"/>
              <a:buChar char="§"/>
            </a:pPr>
            <a:r>
              <a:rPr lang="en-US" dirty="0"/>
              <a:t>Benefits:</a:t>
            </a:r>
          </a:p>
          <a:p>
            <a:pPr lvl="1">
              <a:buFont typeface="Wingdings" panose="05000000000000000000" pitchFamily="2" charset="2"/>
              <a:buChar char="§"/>
            </a:pPr>
            <a:r>
              <a:rPr lang="en-US" dirty="0"/>
              <a:t>Enhanced capability for cyber incident response including cooperation with CERTs/CSIRTs</a:t>
            </a:r>
          </a:p>
          <a:p>
            <a:pPr lvl="1">
              <a:buFont typeface="Wingdings" panose="05000000000000000000" pitchFamily="2" charset="2"/>
              <a:buChar char="§"/>
            </a:pPr>
            <a:r>
              <a:rPr lang="en-US" dirty="0"/>
              <a:t>Improved security for AI based Systems</a:t>
            </a:r>
          </a:p>
          <a:p>
            <a:pPr marL="457200" lvl="1" indent="0">
              <a:buNone/>
            </a:pPr>
            <a:r>
              <a:rPr lang="en-US" dirty="0"/>
              <a:t> </a:t>
            </a:r>
          </a:p>
          <a:p>
            <a:pPr lvl="1">
              <a:buFont typeface="Wingdings" panose="05000000000000000000" pitchFamily="2" charset="2"/>
              <a:buChar char="§"/>
            </a:pPr>
            <a:endParaRPr lang="en-US" dirty="0"/>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353038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73BAE1-1ED3-4B9C-8625-21F9E34E92F1}"/>
              </a:ext>
            </a:extLst>
          </p:cNvPr>
          <p:cNvSpPr>
            <a:spLocks noGrp="1"/>
          </p:cNvSpPr>
          <p:nvPr>
            <p:ph type="title"/>
          </p:nvPr>
        </p:nvSpPr>
        <p:spPr/>
        <p:txBody>
          <a:bodyPr/>
          <a:lstStyle/>
          <a:p>
            <a:r>
              <a:rPr lang="en-US" dirty="0"/>
              <a:t>IRIS – Pilot Use Case 2 Tallinn</a:t>
            </a:r>
          </a:p>
        </p:txBody>
      </p:sp>
      <p:sp>
        <p:nvSpPr>
          <p:cNvPr id="7" name="Content Placeholder 6">
            <a:extLst>
              <a:ext uri="{FF2B5EF4-FFF2-40B4-BE49-F238E27FC236}">
                <a16:creationId xmlns:a16="http://schemas.microsoft.com/office/drawing/2014/main" id="{658B8116-7354-4BA5-8F5D-2C4D391256D1}"/>
              </a:ext>
            </a:extLst>
          </p:cNvPr>
          <p:cNvSpPr>
            <a:spLocks noGrp="1"/>
          </p:cNvSpPr>
          <p:nvPr>
            <p:ph idx="1"/>
          </p:nvPr>
        </p:nvSpPr>
        <p:spPr>
          <a:xfrm>
            <a:off x="838200" y="1694046"/>
            <a:ext cx="10515600" cy="4511492"/>
          </a:xfrm>
        </p:spPr>
        <p:txBody>
          <a:bodyPr>
            <a:normAutofit lnSpcReduction="10000"/>
          </a:bodyPr>
          <a:lstStyle/>
          <a:p>
            <a:pPr>
              <a:buFont typeface="Wingdings" panose="05000000000000000000" pitchFamily="2" charset="2"/>
              <a:buChar char="§"/>
            </a:pPr>
            <a:r>
              <a:rPr lang="en-US" dirty="0"/>
              <a:t>Tallinn Pilot Use Case focuses on evaluating selected tools from the IRIS platform (Nightwatch (Probe and RRR), ATIO, SiHoneyPot (Indirectly), DPA, CTI(Indirectly)) to support cyber attack detection and incident response in an AI-based system and supporting infrastructure. </a:t>
            </a:r>
          </a:p>
          <a:p>
            <a:pPr>
              <a:buFont typeface="Wingdings" panose="05000000000000000000" pitchFamily="2" charset="2"/>
              <a:buChar char="§"/>
            </a:pPr>
            <a:endParaRPr lang="en-US" dirty="0"/>
          </a:p>
          <a:p>
            <a:pPr>
              <a:buFont typeface="Wingdings" panose="05000000000000000000" pitchFamily="2" charset="2"/>
              <a:buChar char="§"/>
            </a:pPr>
            <a:r>
              <a:rPr lang="en-US" dirty="0"/>
              <a:t>Within Tallinn, the AI-based system focusses on Autonomous Transportation, mainly systems and data of an autonomous vehicle shuttle and smart city planning. </a:t>
            </a:r>
          </a:p>
          <a:p>
            <a:pPr>
              <a:buFont typeface="Wingdings" panose="05000000000000000000" pitchFamily="2" charset="2"/>
              <a:buChar char="§"/>
            </a:pPr>
            <a:endParaRPr lang="en-US" dirty="0"/>
          </a:p>
          <a:p>
            <a:pPr>
              <a:buFont typeface="Wingdings" panose="05000000000000000000" pitchFamily="2" charset="2"/>
              <a:buChar char="§"/>
            </a:pPr>
            <a:r>
              <a:rPr lang="en-US" dirty="0"/>
              <a:t> The Tallinn Pilot Use Case that will be demonstrated today focusses on a cyber attack scenario where telemetry from the autonomous vehicle is manipulated to affect the integrity of decision-making of the Urban Operating Platform (UoP), a system used for transportation planning.  </a:t>
            </a:r>
          </a:p>
        </p:txBody>
      </p:sp>
    </p:spTree>
    <p:extLst>
      <p:ext uri="{BB962C8B-B14F-4D97-AF65-F5344CB8AC3E}">
        <p14:creationId xmlns:p14="http://schemas.microsoft.com/office/powerpoint/2010/main" val="1303755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73BAE1-1ED3-4B9C-8625-21F9E34E92F1}"/>
              </a:ext>
            </a:extLst>
          </p:cNvPr>
          <p:cNvSpPr>
            <a:spLocks noGrp="1"/>
          </p:cNvSpPr>
          <p:nvPr>
            <p:ph type="title"/>
          </p:nvPr>
        </p:nvSpPr>
        <p:spPr/>
        <p:txBody>
          <a:bodyPr/>
          <a:lstStyle/>
          <a:p>
            <a:r>
              <a:rPr lang="en-US" dirty="0"/>
              <a:t>IRIS – Pilot Use Case 2 Tallinn</a:t>
            </a:r>
          </a:p>
        </p:txBody>
      </p:sp>
      <p:sp>
        <p:nvSpPr>
          <p:cNvPr id="7" name="Content Placeholder 6">
            <a:extLst>
              <a:ext uri="{FF2B5EF4-FFF2-40B4-BE49-F238E27FC236}">
                <a16:creationId xmlns:a16="http://schemas.microsoft.com/office/drawing/2014/main" id="{658B8116-7354-4BA5-8F5D-2C4D391256D1}"/>
              </a:ext>
            </a:extLst>
          </p:cNvPr>
          <p:cNvSpPr>
            <a:spLocks noGrp="1"/>
          </p:cNvSpPr>
          <p:nvPr>
            <p:ph idx="1"/>
          </p:nvPr>
        </p:nvSpPr>
        <p:spPr>
          <a:xfrm>
            <a:off x="838200" y="1694046"/>
            <a:ext cx="10515600" cy="4511492"/>
          </a:xfrm>
        </p:spPr>
        <p:txBody>
          <a:bodyPr>
            <a:normAutofit/>
          </a:bodyPr>
          <a:lstStyle/>
          <a:p>
            <a:pPr>
              <a:buFont typeface="Wingdings" panose="05000000000000000000" pitchFamily="2" charset="2"/>
              <a:buChar char="§"/>
            </a:pPr>
            <a:r>
              <a:rPr lang="en-US" dirty="0"/>
              <a:t>The aim of the Pilot is to present to relevant stakeholders the IRIS platform, demonstrate its capability and effectiveness and engage with you in feedback.</a:t>
            </a:r>
          </a:p>
        </p:txBody>
      </p:sp>
    </p:spTree>
    <p:extLst>
      <p:ext uri="{BB962C8B-B14F-4D97-AF65-F5344CB8AC3E}">
        <p14:creationId xmlns:p14="http://schemas.microsoft.com/office/powerpoint/2010/main" val="144671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50EB-A0AA-5549-A080-335A5418E45E}"/>
              </a:ext>
            </a:extLst>
          </p:cNvPr>
          <p:cNvSpPr>
            <a:spLocks noGrp="1"/>
          </p:cNvSpPr>
          <p:nvPr>
            <p:ph type="title"/>
          </p:nvPr>
        </p:nvSpPr>
        <p:spPr>
          <a:xfrm>
            <a:off x="718687" y="-81934"/>
            <a:ext cx="8686800" cy="1035050"/>
          </a:xfrm>
        </p:spPr>
        <p:txBody>
          <a:bodyPr>
            <a:normAutofit fontScale="90000"/>
          </a:bodyPr>
          <a:lstStyle/>
          <a:p>
            <a:r>
              <a:rPr lang="en-FI" dirty="0"/>
              <a:t>User story</a:t>
            </a:r>
            <a:r>
              <a:rPr lang="en-GB" dirty="0"/>
              <a:t> – Malformed Data Injection</a:t>
            </a:r>
            <a:endParaRPr lang="en-FI" dirty="0"/>
          </a:p>
        </p:txBody>
      </p:sp>
      <p:pic>
        <p:nvPicPr>
          <p:cNvPr id="4" name="Picture 3">
            <a:extLst>
              <a:ext uri="{FF2B5EF4-FFF2-40B4-BE49-F238E27FC236}">
                <a16:creationId xmlns:a16="http://schemas.microsoft.com/office/drawing/2014/main" id="{9AC57F8E-831C-6C41-8E10-5D9F8B1BA848}"/>
              </a:ext>
            </a:extLst>
          </p:cNvPr>
          <p:cNvPicPr>
            <a:picLocks noChangeAspect="1"/>
          </p:cNvPicPr>
          <p:nvPr/>
        </p:nvPicPr>
        <p:blipFill>
          <a:blip r:embed="rId2"/>
          <a:stretch>
            <a:fillRect/>
          </a:stretch>
        </p:blipFill>
        <p:spPr>
          <a:xfrm flipH="1">
            <a:off x="1554306" y="1399069"/>
            <a:ext cx="381725" cy="385848"/>
          </a:xfrm>
          <a:prstGeom prst="rect">
            <a:avLst/>
          </a:prstGeom>
        </p:spPr>
      </p:pic>
      <p:pic>
        <p:nvPicPr>
          <p:cNvPr id="5" name="Picture 4">
            <a:extLst>
              <a:ext uri="{FF2B5EF4-FFF2-40B4-BE49-F238E27FC236}">
                <a16:creationId xmlns:a16="http://schemas.microsoft.com/office/drawing/2014/main" id="{A40B33F8-E88C-9B44-9C95-28C364B24CD4}"/>
              </a:ext>
            </a:extLst>
          </p:cNvPr>
          <p:cNvPicPr>
            <a:picLocks noChangeAspect="1"/>
          </p:cNvPicPr>
          <p:nvPr/>
        </p:nvPicPr>
        <p:blipFill>
          <a:blip r:embed="rId3"/>
          <a:stretch>
            <a:fillRect/>
          </a:stretch>
        </p:blipFill>
        <p:spPr>
          <a:xfrm>
            <a:off x="1232016" y="1055638"/>
            <a:ext cx="405994" cy="385848"/>
          </a:xfrm>
          <a:prstGeom prst="rect">
            <a:avLst/>
          </a:prstGeom>
        </p:spPr>
      </p:pic>
      <p:pic>
        <p:nvPicPr>
          <p:cNvPr id="7" name="Picture 6">
            <a:extLst>
              <a:ext uri="{FF2B5EF4-FFF2-40B4-BE49-F238E27FC236}">
                <a16:creationId xmlns:a16="http://schemas.microsoft.com/office/drawing/2014/main" id="{BA5DE7B9-581A-3545-B862-43FE83437F7F}"/>
              </a:ext>
            </a:extLst>
          </p:cNvPr>
          <p:cNvPicPr>
            <a:picLocks noChangeAspect="1"/>
          </p:cNvPicPr>
          <p:nvPr/>
        </p:nvPicPr>
        <p:blipFill>
          <a:blip r:embed="rId4"/>
          <a:stretch>
            <a:fillRect/>
          </a:stretch>
        </p:blipFill>
        <p:spPr>
          <a:xfrm>
            <a:off x="1125252" y="1885830"/>
            <a:ext cx="5405453" cy="982810"/>
          </a:xfrm>
          <a:prstGeom prst="rect">
            <a:avLst/>
          </a:prstGeom>
        </p:spPr>
      </p:pic>
      <p:pic>
        <p:nvPicPr>
          <p:cNvPr id="8" name="Picture 7">
            <a:extLst>
              <a:ext uri="{FF2B5EF4-FFF2-40B4-BE49-F238E27FC236}">
                <a16:creationId xmlns:a16="http://schemas.microsoft.com/office/drawing/2014/main" id="{50924BE1-E472-6446-A020-AD24A35922D0}"/>
              </a:ext>
            </a:extLst>
          </p:cNvPr>
          <p:cNvPicPr>
            <a:picLocks noChangeAspect="1"/>
          </p:cNvPicPr>
          <p:nvPr/>
        </p:nvPicPr>
        <p:blipFill rotWithShape="1">
          <a:blip r:embed="rId5"/>
          <a:srcRect t="50303" r="81704"/>
          <a:stretch/>
        </p:blipFill>
        <p:spPr>
          <a:xfrm>
            <a:off x="1234123" y="4563638"/>
            <a:ext cx="913281" cy="847015"/>
          </a:xfrm>
          <a:prstGeom prst="rect">
            <a:avLst/>
          </a:prstGeom>
        </p:spPr>
      </p:pic>
      <p:sp>
        <p:nvSpPr>
          <p:cNvPr id="9" name="Rectangle 8">
            <a:extLst>
              <a:ext uri="{FF2B5EF4-FFF2-40B4-BE49-F238E27FC236}">
                <a16:creationId xmlns:a16="http://schemas.microsoft.com/office/drawing/2014/main" id="{2A0AFF89-E3F0-E948-9E9A-39F048760A9C}"/>
              </a:ext>
            </a:extLst>
          </p:cNvPr>
          <p:cNvSpPr/>
          <p:nvPr/>
        </p:nvSpPr>
        <p:spPr>
          <a:xfrm>
            <a:off x="2197555" y="3500212"/>
            <a:ext cx="6750732" cy="12690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900" b="1" dirty="0">
                <a:solidFill>
                  <a:srgbClr val="000000"/>
                </a:solidFill>
              </a:rPr>
              <a:t>SiHoneyPot </a:t>
            </a:r>
            <a:r>
              <a:rPr lang="en-GB" sz="900" dirty="0">
                <a:solidFill>
                  <a:srgbClr val="000000"/>
                </a:solidFill>
              </a:rPr>
              <a:t>is a honeypot which uses synthetic data of the LiDAR sensor to replicate its telemetry data footprint. The LiDAR data is streamed to the UoP. </a:t>
            </a:r>
          </a:p>
          <a:p>
            <a:endParaRPr lang="en-GB" sz="900" b="1" dirty="0">
              <a:solidFill>
                <a:srgbClr val="000000"/>
              </a:solidFill>
            </a:endParaRPr>
          </a:p>
          <a:p>
            <a:r>
              <a:rPr lang="en-GB" sz="900" b="1" dirty="0">
                <a:solidFill>
                  <a:srgbClr val="000000"/>
                </a:solidFill>
              </a:rPr>
              <a:t>Nightwatch probe </a:t>
            </a:r>
            <a:r>
              <a:rPr lang="en-FI" sz="900" dirty="0">
                <a:solidFill>
                  <a:srgbClr val="000000"/>
                </a:solidFill>
              </a:rPr>
              <a:t>extension </a:t>
            </a:r>
            <a:r>
              <a:rPr lang="en-GB" sz="900" dirty="0">
                <a:solidFill>
                  <a:srgbClr val="000000"/>
                </a:solidFill>
              </a:rPr>
              <a:t>will receive the autonomous vehicle telemetry data which is being fed to the UoP. The probe will parse the data to the </a:t>
            </a:r>
            <a:r>
              <a:rPr lang="en-GB" sz="900" b="1" dirty="0">
                <a:solidFill>
                  <a:srgbClr val="000000"/>
                </a:solidFill>
              </a:rPr>
              <a:t>Nightwatch Cortex </a:t>
            </a:r>
            <a:r>
              <a:rPr lang="en-GB" sz="900" dirty="0">
                <a:solidFill>
                  <a:srgbClr val="000000"/>
                </a:solidFill>
              </a:rPr>
              <a:t>to detect anomalies in the data. A report is then sent to the ATIO. </a:t>
            </a:r>
          </a:p>
          <a:p>
            <a:endParaRPr lang="en-GB" sz="900" dirty="0">
              <a:solidFill>
                <a:srgbClr val="000000"/>
              </a:solidFill>
            </a:endParaRPr>
          </a:p>
          <a:p>
            <a:r>
              <a:rPr lang="en-GB" sz="900" b="1" dirty="0">
                <a:solidFill>
                  <a:srgbClr val="000000"/>
                </a:solidFill>
              </a:rPr>
              <a:t>ATIO</a:t>
            </a:r>
            <a:r>
              <a:rPr lang="en-GB" sz="900" dirty="0">
                <a:solidFill>
                  <a:srgbClr val="000000"/>
                </a:solidFill>
              </a:rPr>
              <a:t> will enrich the threat information and manage the workflow for cyber incident response with the RRR and EME. </a:t>
            </a:r>
          </a:p>
          <a:p>
            <a:endParaRPr lang="en-GB" sz="900" dirty="0">
              <a:solidFill>
                <a:srgbClr val="000000"/>
              </a:solidFill>
            </a:endParaRPr>
          </a:p>
          <a:p>
            <a:r>
              <a:rPr lang="en-GB" sz="900" b="1" dirty="0">
                <a:solidFill>
                  <a:srgbClr val="000000"/>
                </a:solidFill>
              </a:rPr>
              <a:t>RRR</a:t>
            </a:r>
            <a:r>
              <a:rPr lang="en-GB" sz="900" dirty="0">
                <a:solidFill>
                  <a:srgbClr val="000000"/>
                </a:solidFill>
              </a:rPr>
              <a:t> will enable options for risk-based recovery and self-healing. </a:t>
            </a:r>
          </a:p>
          <a:p>
            <a:endParaRPr lang="en-GB" sz="900" dirty="0">
              <a:solidFill>
                <a:srgbClr val="000000"/>
              </a:solidFill>
            </a:endParaRPr>
          </a:p>
          <a:p>
            <a:r>
              <a:rPr lang="en-GB" sz="900" b="1" dirty="0">
                <a:solidFill>
                  <a:srgbClr val="000000"/>
                </a:solidFill>
              </a:rPr>
              <a:t>EME Dashboard </a:t>
            </a:r>
            <a:r>
              <a:rPr lang="en-GB" sz="900" dirty="0">
                <a:solidFill>
                  <a:srgbClr val="000000"/>
                </a:solidFill>
              </a:rPr>
              <a:t>will enable visualisation of the threat information. </a:t>
            </a:r>
          </a:p>
          <a:p>
            <a:endParaRPr lang="en-GB" sz="900" dirty="0">
              <a:solidFill>
                <a:srgbClr val="000000"/>
              </a:solidFill>
            </a:endParaRPr>
          </a:p>
          <a:p>
            <a:r>
              <a:rPr lang="en-GB" sz="900" b="1" dirty="0">
                <a:solidFill>
                  <a:srgbClr val="000000"/>
                </a:solidFill>
              </a:rPr>
              <a:t>DPA</a:t>
            </a:r>
            <a:r>
              <a:rPr lang="en-GB" sz="900" dirty="0">
                <a:solidFill>
                  <a:srgbClr val="000000"/>
                </a:solidFill>
              </a:rPr>
              <a:t> will ensure auditability and traceability of data and associated user interactions within the incident response workflow. </a:t>
            </a:r>
          </a:p>
          <a:p>
            <a:endParaRPr lang="en-GB" sz="900" dirty="0">
              <a:solidFill>
                <a:srgbClr val="000000"/>
              </a:solidFill>
            </a:endParaRPr>
          </a:p>
          <a:p>
            <a:endParaRPr lang="en-GB" sz="900" dirty="0">
              <a:solidFill>
                <a:srgbClr val="000000"/>
              </a:solidFill>
            </a:endParaRPr>
          </a:p>
          <a:p>
            <a:endParaRPr lang="en-GB" sz="900" dirty="0">
              <a:solidFill>
                <a:srgbClr val="000000"/>
              </a:solidFill>
            </a:endParaRPr>
          </a:p>
          <a:p>
            <a:br>
              <a:rPr lang="en-GB" sz="900" dirty="0">
                <a:solidFill>
                  <a:srgbClr val="000000"/>
                </a:solidFill>
              </a:rPr>
            </a:br>
            <a:r>
              <a:rPr lang="en-GB" sz="900" dirty="0">
                <a:solidFill>
                  <a:srgbClr val="000000"/>
                </a:solidFill>
              </a:rPr>
              <a:t> </a:t>
            </a:r>
            <a:endParaRPr lang="en-FI" sz="900" dirty="0">
              <a:solidFill>
                <a:srgbClr val="000000"/>
              </a:solidFill>
            </a:endParaRPr>
          </a:p>
        </p:txBody>
      </p:sp>
      <p:sp>
        <p:nvSpPr>
          <p:cNvPr id="10" name="Rectangle 9">
            <a:extLst>
              <a:ext uri="{FF2B5EF4-FFF2-40B4-BE49-F238E27FC236}">
                <a16:creationId xmlns:a16="http://schemas.microsoft.com/office/drawing/2014/main" id="{963A4E01-900E-1303-882F-F4259D6FFE1C}"/>
              </a:ext>
            </a:extLst>
          </p:cNvPr>
          <p:cNvSpPr/>
          <p:nvPr/>
        </p:nvSpPr>
        <p:spPr>
          <a:xfrm>
            <a:off x="2197555" y="2100787"/>
            <a:ext cx="6992165" cy="608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000000"/>
                </a:solidFill>
              </a:rPr>
              <a:t>Transportation System Administrator </a:t>
            </a:r>
            <a:r>
              <a:rPr lang="en-US" sz="1100" dirty="0">
                <a:solidFill>
                  <a:srgbClr val="000000"/>
                </a:solidFill>
              </a:rPr>
              <a:t>keeps track of the infrastructure operational environment.</a:t>
            </a:r>
            <a:endParaRPr lang="en-FI" sz="1100" dirty="0">
              <a:solidFill>
                <a:srgbClr val="000000"/>
              </a:solidFill>
            </a:endParaRPr>
          </a:p>
          <a:p>
            <a:endParaRPr lang="en-FI" sz="1100" dirty="0">
              <a:solidFill>
                <a:srgbClr val="000000"/>
              </a:solidFill>
            </a:endParaRPr>
          </a:p>
        </p:txBody>
      </p:sp>
      <p:sp>
        <p:nvSpPr>
          <p:cNvPr id="11" name="Rectangle 10">
            <a:extLst>
              <a:ext uri="{FF2B5EF4-FFF2-40B4-BE49-F238E27FC236}">
                <a16:creationId xmlns:a16="http://schemas.microsoft.com/office/drawing/2014/main" id="{8E94B221-830B-A1C7-3A69-351361AFAA73}"/>
              </a:ext>
            </a:extLst>
          </p:cNvPr>
          <p:cNvSpPr/>
          <p:nvPr/>
        </p:nvSpPr>
        <p:spPr>
          <a:xfrm>
            <a:off x="2197555" y="4771291"/>
            <a:ext cx="6992165" cy="608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000000"/>
                </a:solidFill>
              </a:rPr>
              <a:t>CERTs/CSIRTS </a:t>
            </a:r>
            <a:r>
              <a:rPr lang="en-US" sz="1100" dirty="0">
                <a:solidFill>
                  <a:srgbClr val="000000"/>
                </a:solidFill>
              </a:rPr>
              <a:t>will interact with the Transportation System Administrator to manage the cyber incident response. </a:t>
            </a:r>
            <a:endParaRPr lang="en-FI" sz="1100" dirty="0">
              <a:solidFill>
                <a:srgbClr val="000000"/>
              </a:solidFill>
            </a:endParaRPr>
          </a:p>
        </p:txBody>
      </p:sp>
      <p:pic>
        <p:nvPicPr>
          <p:cNvPr id="12" name="Picture 11">
            <a:extLst>
              <a:ext uri="{FF2B5EF4-FFF2-40B4-BE49-F238E27FC236}">
                <a16:creationId xmlns:a16="http://schemas.microsoft.com/office/drawing/2014/main" id="{D18092C7-FB60-68FD-D93B-E8BA0EB2CC6F}"/>
              </a:ext>
            </a:extLst>
          </p:cNvPr>
          <p:cNvPicPr>
            <a:picLocks noChangeAspect="1"/>
          </p:cNvPicPr>
          <p:nvPr/>
        </p:nvPicPr>
        <p:blipFill rotWithShape="1">
          <a:blip r:embed="rId5"/>
          <a:srcRect t="-351" r="81600" b="50654"/>
          <a:stretch/>
        </p:blipFill>
        <p:spPr>
          <a:xfrm>
            <a:off x="1178767" y="3295618"/>
            <a:ext cx="918486" cy="847014"/>
          </a:xfrm>
          <a:prstGeom prst="rect">
            <a:avLst/>
          </a:prstGeom>
        </p:spPr>
      </p:pic>
      <p:sp>
        <p:nvSpPr>
          <p:cNvPr id="13" name="TextBox 12">
            <a:extLst>
              <a:ext uri="{FF2B5EF4-FFF2-40B4-BE49-F238E27FC236}">
                <a16:creationId xmlns:a16="http://schemas.microsoft.com/office/drawing/2014/main" id="{E6FC8D5E-744C-D509-49DA-791B384A37AB}"/>
              </a:ext>
            </a:extLst>
          </p:cNvPr>
          <p:cNvSpPr txBox="1"/>
          <p:nvPr/>
        </p:nvSpPr>
        <p:spPr>
          <a:xfrm>
            <a:off x="2197555" y="1158096"/>
            <a:ext cx="6870245" cy="601511"/>
          </a:xfrm>
          <a:prstGeom prst="rect">
            <a:avLst/>
          </a:prstGeom>
          <a:noFill/>
        </p:spPr>
        <p:txBody>
          <a:bodyPr wrap="square" rtlCol="0">
            <a:spAutoFit/>
          </a:bodyPr>
          <a:lstStyle/>
          <a:p>
            <a:r>
              <a:rPr lang="en-FI" sz="1103" b="1" dirty="0">
                <a:solidFill>
                  <a:srgbClr val="000000"/>
                </a:solidFill>
              </a:rPr>
              <a:t>Threat actor </a:t>
            </a:r>
            <a:r>
              <a:rPr lang="en-GB" sz="1103" dirty="0">
                <a:solidFill>
                  <a:srgbClr val="000000"/>
                </a:solidFill>
              </a:rPr>
              <a:t>aims to sniff network traffic of communication between autonomous vehicle shuttle and the smart city management platform (UoP) to then manipulate the telemetry of the autonomous vehicle to cause the UoP to make incorrect city and transportation planning decisions. </a:t>
            </a:r>
            <a:endParaRPr lang="en-FI" sz="1103" dirty="0">
              <a:solidFill>
                <a:srgbClr val="000000"/>
              </a:solidFill>
            </a:endParaRPr>
          </a:p>
        </p:txBody>
      </p:sp>
    </p:spTree>
    <p:extLst>
      <p:ext uri="{BB962C8B-B14F-4D97-AF65-F5344CB8AC3E}">
        <p14:creationId xmlns:p14="http://schemas.microsoft.com/office/powerpoint/2010/main" val="1864675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50EB-A0AA-5549-A080-335A5418E45E}"/>
              </a:ext>
            </a:extLst>
          </p:cNvPr>
          <p:cNvSpPr>
            <a:spLocks noGrp="1"/>
          </p:cNvSpPr>
          <p:nvPr>
            <p:ph type="title"/>
          </p:nvPr>
        </p:nvSpPr>
        <p:spPr>
          <a:xfrm>
            <a:off x="718687" y="-81934"/>
            <a:ext cx="8686800" cy="1035050"/>
          </a:xfrm>
        </p:spPr>
        <p:txBody>
          <a:bodyPr>
            <a:normAutofit/>
          </a:bodyPr>
          <a:lstStyle/>
          <a:p>
            <a:r>
              <a:rPr lang="en-FI" dirty="0"/>
              <a:t>User story PUC </a:t>
            </a:r>
            <a:r>
              <a:rPr lang="en-GB" dirty="0"/>
              <a:t>2</a:t>
            </a:r>
            <a:endParaRPr lang="en-FI" dirty="0"/>
          </a:p>
        </p:txBody>
      </p:sp>
      <p:sp>
        <p:nvSpPr>
          <p:cNvPr id="3" name="TextBox 2">
            <a:extLst>
              <a:ext uri="{FF2B5EF4-FFF2-40B4-BE49-F238E27FC236}">
                <a16:creationId xmlns:a16="http://schemas.microsoft.com/office/drawing/2014/main" id="{E3E49028-79DF-156F-8562-1EFB50F76EDC}"/>
              </a:ext>
            </a:extLst>
          </p:cNvPr>
          <p:cNvSpPr txBox="1"/>
          <p:nvPr/>
        </p:nvSpPr>
        <p:spPr>
          <a:xfrm>
            <a:off x="718687" y="953116"/>
            <a:ext cx="5071206" cy="5670783"/>
          </a:xfrm>
          <a:prstGeom prst="rect">
            <a:avLst/>
          </a:prstGeom>
          <a:noFill/>
        </p:spPr>
        <p:txBody>
          <a:bodyPr wrap="square" rtlCol="0">
            <a:spAutoFit/>
          </a:bodyPr>
          <a:lstStyle/>
          <a:p>
            <a:pPr marL="522461" indent="-391846">
              <a:lnSpc>
                <a:spcPct val="100000"/>
              </a:lnSpc>
              <a:spcBef>
                <a:spcPts val="1714"/>
              </a:spcBef>
              <a:buClr>
                <a:srgbClr val="000000"/>
              </a:buClr>
              <a:buSzPct val="45000"/>
              <a:buFont typeface="Wingdings" charset="2"/>
              <a:buChar char=""/>
            </a:pPr>
            <a:r>
              <a:rPr lang="en-US" sz="2000" b="0" i="0" dirty="0">
                <a:solidFill>
                  <a:srgbClr val="212529"/>
                </a:solidFill>
                <a:effectLst/>
                <a:latin typeface="+mj-lt"/>
              </a:rPr>
              <a:t>The goal of IRIS PUC </a:t>
            </a:r>
            <a:r>
              <a:rPr lang="en-US" sz="2000" dirty="0">
                <a:solidFill>
                  <a:srgbClr val="212529"/>
                </a:solidFill>
                <a:latin typeface="+mj-lt"/>
              </a:rPr>
              <a:t>2 is to evaluate IRIS platform tools for cyber incident response and recovery for an autonomous transportation case study. </a:t>
            </a:r>
            <a:br>
              <a:rPr lang="en-US" sz="2000" b="0" i="0" dirty="0">
                <a:solidFill>
                  <a:srgbClr val="212529"/>
                </a:solidFill>
                <a:effectLst/>
                <a:latin typeface="+mj-lt"/>
              </a:rPr>
            </a:br>
            <a:endParaRPr lang="en-US" sz="2000" b="0" i="0" dirty="0">
              <a:solidFill>
                <a:srgbClr val="212529"/>
              </a:solidFill>
              <a:effectLst/>
              <a:latin typeface="+mj-lt"/>
            </a:endParaRPr>
          </a:p>
          <a:p>
            <a:pPr marL="522461" indent="-391846">
              <a:lnSpc>
                <a:spcPct val="100000"/>
              </a:lnSpc>
              <a:spcBef>
                <a:spcPts val="1714"/>
              </a:spcBef>
              <a:buClr>
                <a:srgbClr val="000000"/>
              </a:buClr>
              <a:buSzPct val="45000"/>
              <a:buFont typeface="Wingdings" charset="2"/>
              <a:buChar char=""/>
            </a:pPr>
            <a:r>
              <a:rPr lang="ca-ES" sz="2000" spc="-1" dirty="0">
                <a:solidFill>
                  <a:srgbClr val="000000"/>
                </a:solidFill>
                <a:latin typeface="+mj-lt"/>
              </a:rPr>
              <a:t>We will demonstrate:</a:t>
            </a:r>
            <a:endParaRPr lang="ca-ES" b="1" spc="-1" dirty="0">
              <a:solidFill>
                <a:srgbClr val="000000"/>
              </a:solidFill>
              <a:latin typeface="+mj-lt"/>
            </a:endParaRPr>
          </a:p>
          <a:p>
            <a:pPr marL="979661" lvl="1" indent="-391846">
              <a:spcBef>
                <a:spcPts val="1714"/>
              </a:spcBef>
              <a:buClr>
                <a:srgbClr val="000000"/>
              </a:buClr>
              <a:buSzPct val="45000"/>
              <a:buFont typeface="Wingdings" charset="2"/>
              <a:buChar char=""/>
            </a:pPr>
            <a:r>
              <a:rPr lang="ca-ES" b="1" spc="-1" dirty="0">
                <a:solidFill>
                  <a:srgbClr val="000000"/>
                </a:solidFill>
                <a:latin typeface="+mj-lt"/>
              </a:rPr>
              <a:t>Detection of Attack that seeks to manipulate the telemetry data of an AV which is used as an input to a smart city planning system. </a:t>
            </a:r>
          </a:p>
          <a:p>
            <a:pPr marL="979661" lvl="1" indent="-391846">
              <a:spcBef>
                <a:spcPts val="1714"/>
              </a:spcBef>
              <a:buClr>
                <a:srgbClr val="000000"/>
              </a:buClr>
              <a:buSzPct val="45000"/>
              <a:buFont typeface="Wingdings" charset="2"/>
              <a:buChar char=""/>
            </a:pPr>
            <a:r>
              <a:rPr lang="ca-ES" b="1" spc="-1" dirty="0">
                <a:solidFill>
                  <a:srgbClr val="000000"/>
                </a:solidFill>
                <a:latin typeface="+mj-lt"/>
              </a:rPr>
              <a:t>Workflow of cyber incident response and recovery, demonstrating capabilities for threat information enrichment and sharing. </a:t>
            </a:r>
          </a:p>
          <a:p>
            <a:endParaRPr lang="en-US" dirty="0"/>
          </a:p>
        </p:txBody>
      </p:sp>
      <p:pic>
        <p:nvPicPr>
          <p:cNvPr id="5" name="Picture 4" descr="A black and white vehicle with wheels&#10;&#10;Description automatically generated">
            <a:extLst>
              <a:ext uri="{FF2B5EF4-FFF2-40B4-BE49-F238E27FC236}">
                <a16:creationId xmlns:a16="http://schemas.microsoft.com/office/drawing/2014/main" id="{4A06498D-6EE8-D0C8-C995-E9D16C842B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008" y="4399604"/>
            <a:ext cx="1442936" cy="961957"/>
          </a:xfrm>
          <a:prstGeom prst="rect">
            <a:avLst/>
          </a:prstGeom>
        </p:spPr>
      </p:pic>
      <p:sp>
        <p:nvSpPr>
          <p:cNvPr id="6" name="Rectangle 5">
            <a:extLst>
              <a:ext uri="{FF2B5EF4-FFF2-40B4-BE49-F238E27FC236}">
                <a16:creationId xmlns:a16="http://schemas.microsoft.com/office/drawing/2014/main" id="{AE80069B-E95C-34E7-3147-A069B35FEB49}"/>
              </a:ext>
            </a:extLst>
          </p:cNvPr>
          <p:cNvSpPr/>
          <p:nvPr/>
        </p:nvSpPr>
        <p:spPr>
          <a:xfrm>
            <a:off x="6261368" y="4277467"/>
            <a:ext cx="1520758" cy="1206229"/>
          </a:xfrm>
          <a:prstGeom prst="rect">
            <a:avLst/>
          </a:pr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1AD427C-6B75-CAD0-694E-E407338013C4}"/>
              </a:ext>
            </a:extLst>
          </p:cNvPr>
          <p:cNvSpPr txBox="1"/>
          <p:nvPr/>
        </p:nvSpPr>
        <p:spPr>
          <a:xfrm>
            <a:off x="6096000" y="5605833"/>
            <a:ext cx="2402732" cy="276999"/>
          </a:xfrm>
          <a:prstGeom prst="rect">
            <a:avLst/>
          </a:prstGeom>
          <a:noFill/>
        </p:spPr>
        <p:txBody>
          <a:bodyPr wrap="square" rtlCol="0">
            <a:spAutoFit/>
          </a:bodyPr>
          <a:lstStyle/>
          <a:p>
            <a:r>
              <a:rPr lang="en-GB" sz="1200" dirty="0"/>
              <a:t>SiHoneyPot – LiDAR Data </a:t>
            </a:r>
          </a:p>
        </p:txBody>
      </p:sp>
      <p:cxnSp>
        <p:nvCxnSpPr>
          <p:cNvPr id="9" name="Straight Arrow Connector 8">
            <a:extLst>
              <a:ext uri="{FF2B5EF4-FFF2-40B4-BE49-F238E27FC236}">
                <a16:creationId xmlns:a16="http://schemas.microsoft.com/office/drawing/2014/main" id="{4CFCFA3A-5A08-A85F-C76C-CD7E0BE7FE98}"/>
              </a:ext>
            </a:extLst>
          </p:cNvPr>
          <p:cNvCxnSpPr>
            <a:cxnSpLocks/>
          </p:cNvCxnSpPr>
          <p:nvPr/>
        </p:nvCxnSpPr>
        <p:spPr>
          <a:xfrm flipV="1">
            <a:off x="7900480" y="3006308"/>
            <a:ext cx="1836908" cy="1127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computer server with a gear&#10;&#10;Description automatically generated">
            <a:extLst>
              <a:ext uri="{FF2B5EF4-FFF2-40B4-BE49-F238E27FC236}">
                <a16:creationId xmlns:a16="http://schemas.microsoft.com/office/drawing/2014/main" id="{0C1D9032-28C7-16C8-EB29-752C330EA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2145" y="2130478"/>
            <a:ext cx="875830" cy="875830"/>
          </a:xfrm>
          <a:prstGeom prst="rect">
            <a:avLst/>
          </a:prstGeom>
        </p:spPr>
      </p:pic>
      <p:sp>
        <p:nvSpPr>
          <p:cNvPr id="13" name="TextBox 12">
            <a:extLst>
              <a:ext uri="{FF2B5EF4-FFF2-40B4-BE49-F238E27FC236}">
                <a16:creationId xmlns:a16="http://schemas.microsoft.com/office/drawing/2014/main" id="{DF063946-65A2-EF86-AE7D-EFC278D4D7C0}"/>
              </a:ext>
            </a:extLst>
          </p:cNvPr>
          <p:cNvSpPr txBox="1"/>
          <p:nvPr/>
        </p:nvSpPr>
        <p:spPr>
          <a:xfrm>
            <a:off x="9586609" y="3108616"/>
            <a:ext cx="2402732" cy="461665"/>
          </a:xfrm>
          <a:prstGeom prst="rect">
            <a:avLst/>
          </a:prstGeom>
          <a:noFill/>
        </p:spPr>
        <p:txBody>
          <a:bodyPr wrap="square" rtlCol="0">
            <a:spAutoFit/>
          </a:bodyPr>
          <a:lstStyle/>
          <a:p>
            <a:r>
              <a:rPr lang="en-GB" sz="1200" dirty="0"/>
              <a:t>Urban Operating Platform – AI-Based Planning Tool </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B73BA56-EFF8-59F1-8813-4C1F2D483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7494890" y="3339448"/>
            <a:ext cx="461666" cy="461666"/>
          </a:xfrm>
          <a:prstGeom prst="rect">
            <a:avLst/>
          </a:prstGeom>
        </p:spPr>
      </p:pic>
      <p:sp>
        <p:nvSpPr>
          <p:cNvPr id="16" name="TextBox 15">
            <a:extLst>
              <a:ext uri="{FF2B5EF4-FFF2-40B4-BE49-F238E27FC236}">
                <a16:creationId xmlns:a16="http://schemas.microsoft.com/office/drawing/2014/main" id="{F8D9D9E6-3242-AFDB-2BFC-1BD7DD8E0AFB}"/>
              </a:ext>
            </a:extLst>
          </p:cNvPr>
          <p:cNvSpPr txBox="1"/>
          <p:nvPr/>
        </p:nvSpPr>
        <p:spPr>
          <a:xfrm>
            <a:off x="7209073" y="3779824"/>
            <a:ext cx="977224" cy="276999"/>
          </a:xfrm>
          <a:prstGeom prst="rect">
            <a:avLst/>
          </a:prstGeom>
          <a:noFill/>
        </p:spPr>
        <p:txBody>
          <a:bodyPr wrap="square" rtlCol="0">
            <a:spAutoFit/>
          </a:bodyPr>
          <a:lstStyle/>
          <a:p>
            <a:r>
              <a:rPr lang="en-GB" sz="1200" dirty="0"/>
              <a:t>LiDAR Data</a:t>
            </a:r>
          </a:p>
        </p:txBody>
      </p:sp>
      <p:pic>
        <p:nvPicPr>
          <p:cNvPr id="18" name="Picture 17">
            <a:extLst>
              <a:ext uri="{FF2B5EF4-FFF2-40B4-BE49-F238E27FC236}">
                <a16:creationId xmlns:a16="http://schemas.microsoft.com/office/drawing/2014/main" id="{FCF24C83-B5E1-82CC-AC49-DE221F5F2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5588" y="1390223"/>
            <a:ext cx="1003842" cy="1003842"/>
          </a:xfrm>
          <a:prstGeom prst="rect">
            <a:avLst/>
          </a:prstGeom>
        </p:spPr>
      </p:pic>
      <p:sp>
        <p:nvSpPr>
          <p:cNvPr id="19" name="TextBox 18">
            <a:extLst>
              <a:ext uri="{FF2B5EF4-FFF2-40B4-BE49-F238E27FC236}">
                <a16:creationId xmlns:a16="http://schemas.microsoft.com/office/drawing/2014/main" id="{28A0A789-F419-6273-7743-4B132C642A82}"/>
              </a:ext>
            </a:extLst>
          </p:cNvPr>
          <p:cNvSpPr txBox="1"/>
          <p:nvPr/>
        </p:nvSpPr>
        <p:spPr>
          <a:xfrm>
            <a:off x="7347870" y="2429893"/>
            <a:ext cx="859277" cy="276999"/>
          </a:xfrm>
          <a:prstGeom prst="rect">
            <a:avLst/>
          </a:prstGeom>
          <a:noFill/>
        </p:spPr>
        <p:txBody>
          <a:bodyPr wrap="square" rtlCol="0">
            <a:spAutoFit/>
          </a:bodyPr>
          <a:lstStyle/>
          <a:p>
            <a:r>
              <a:rPr lang="en-GB" sz="1200" dirty="0"/>
              <a:t>Attacker</a:t>
            </a: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82E0B4D9-E371-DA3B-976A-95B4CF2DD9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8942038" y="2646950"/>
            <a:ext cx="461666" cy="461666"/>
          </a:xfrm>
          <a:prstGeom prst="rect">
            <a:avLst/>
          </a:prstGeom>
          <a:solidFill>
            <a:srgbClr val="FF0000"/>
          </a:solidFill>
        </p:spPr>
      </p:pic>
      <p:cxnSp>
        <p:nvCxnSpPr>
          <p:cNvPr id="22" name="Straight Arrow Connector 21">
            <a:extLst>
              <a:ext uri="{FF2B5EF4-FFF2-40B4-BE49-F238E27FC236}">
                <a16:creationId xmlns:a16="http://schemas.microsoft.com/office/drawing/2014/main" id="{F6B0AF61-FC3B-00B2-1C81-6AA056BFD209}"/>
              </a:ext>
            </a:extLst>
          </p:cNvPr>
          <p:cNvCxnSpPr/>
          <p:nvPr/>
        </p:nvCxnSpPr>
        <p:spPr>
          <a:xfrm>
            <a:off x="7697685" y="2801566"/>
            <a:ext cx="0" cy="398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83D869-E2C9-EF36-A0E1-6A9CADDF1721}"/>
              </a:ext>
            </a:extLst>
          </p:cNvPr>
          <p:cNvCxnSpPr/>
          <p:nvPr/>
        </p:nvCxnSpPr>
        <p:spPr>
          <a:xfrm>
            <a:off x="8404698" y="2324911"/>
            <a:ext cx="537340" cy="2434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FB5117F-14A6-1BB4-5669-F90DBC480779}"/>
              </a:ext>
            </a:extLst>
          </p:cNvPr>
          <p:cNvSpPr txBox="1"/>
          <p:nvPr/>
        </p:nvSpPr>
        <p:spPr>
          <a:xfrm>
            <a:off x="6723116" y="2865778"/>
            <a:ext cx="859277" cy="276999"/>
          </a:xfrm>
          <a:prstGeom prst="rect">
            <a:avLst/>
          </a:prstGeom>
          <a:noFill/>
        </p:spPr>
        <p:txBody>
          <a:bodyPr wrap="square" rtlCol="0">
            <a:spAutoFit/>
          </a:bodyPr>
          <a:lstStyle/>
          <a:p>
            <a:r>
              <a:rPr lang="en-GB" sz="1200" dirty="0"/>
              <a:t>Intercept</a:t>
            </a:r>
          </a:p>
        </p:txBody>
      </p:sp>
      <p:sp>
        <p:nvSpPr>
          <p:cNvPr id="26" name="TextBox 25">
            <a:extLst>
              <a:ext uri="{FF2B5EF4-FFF2-40B4-BE49-F238E27FC236}">
                <a16:creationId xmlns:a16="http://schemas.microsoft.com/office/drawing/2014/main" id="{90A2462A-E99C-BEA7-22D8-32D263320186}"/>
              </a:ext>
            </a:extLst>
          </p:cNvPr>
          <p:cNvSpPr txBox="1"/>
          <p:nvPr/>
        </p:nvSpPr>
        <p:spPr>
          <a:xfrm>
            <a:off x="8404698" y="2093661"/>
            <a:ext cx="1135116" cy="276999"/>
          </a:xfrm>
          <a:prstGeom prst="rect">
            <a:avLst/>
          </a:prstGeom>
          <a:noFill/>
        </p:spPr>
        <p:txBody>
          <a:bodyPr wrap="square" rtlCol="0">
            <a:spAutoFit/>
          </a:bodyPr>
          <a:lstStyle/>
          <a:p>
            <a:r>
              <a:rPr lang="en-GB" sz="1200" dirty="0"/>
              <a:t>Manipulate</a:t>
            </a:r>
          </a:p>
        </p:txBody>
      </p:sp>
      <p:sp>
        <p:nvSpPr>
          <p:cNvPr id="27" name="Rectangle 26">
            <a:extLst>
              <a:ext uri="{FF2B5EF4-FFF2-40B4-BE49-F238E27FC236}">
                <a16:creationId xmlns:a16="http://schemas.microsoft.com/office/drawing/2014/main" id="{B75AE81F-9654-210C-819C-562DBBE1A5F3}"/>
              </a:ext>
            </a:extLst>
          </p:cNvPr>
          <p:cNvSpPr/>
          <p:nvPr/>
        </p:nvSpPr>
        <p:spPr>
          <a:xfrm>
            <a:off x="6261368" y="1108953"/>
            <a:ext cx="3178220" cy="2033824"/>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a:extLst>
              <a:ext uri="{FF2B5EF4-FFF2-40B4-BE49-F238E27FC236}">
                <a16:creationId xmlns:a16="http://schemas.microsoft.com/office/drawing/2014/main" id="{E94BE702-FDFB-4039-D8B4-B1DE9DA005EA}"/>
              </a:ext>
            </a:extLst>
          </p:cNvPr>
          <p:cNvCxnSpPr>
            <a:cxnSpLocks/>
          </p:cNvCxnSpPr>
          <p:nvPr/>
        </p:nvCxnSpPr>
        <p:spPr>
          <a:xfrm flipH="1" flipV="1">
            <a:off x="8972256" y="3918323"/>
            <a:ext cx="545334" cy="653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Picture 40" descr="A blue and white icon of a person wearing a hard hat&#10;&#10;Description automatically generated">
            <a:extLst>
              <a:ext uri="{FF2B5EF4-FFF2-40B4-BE49-F238E27FC236}">
                <a16:creationId xmlns:a16="http://schemas.microsoft.com/office/drawing/2014/main" id="{0338E664-00BB-1AE6-5F9A-14A1452840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3177" y="4714870"/>
            <a:ext cx="768826" cy="768826"/>
          </a:xfrm>
          <a:prstGeom prst="rect">
            <a:avLst/>
          </a:prstGeom>
        </p:spPr>
      </p:pic>
      <p:sp>
        <p:nvSpPr>
          <p:cNvPr id="42" name="TextBox 41">
            <a:extLst>
              <a:ext uri="{FF2B5EF4-FFF2-40B4-BE49-F238E27FC236}">
                <a16:creationId xmlns:a16="http://schemas.microsoft.com/office/drawing/2014/main" id="{457BFFB0-0039-7A7A-3936-53B3FAC37B37}"/>
              </a:ext>
            </a:extLst>
          </p:cNvPr>
          <p:cNvSpPr txBox="1"/>
          <p:nvPr/>
        </p:nvSpPr>
        <p:spPr>
          <a:xfrm>
            <a:off x="8498732" y="5578260"/>
            <a:ext cx="2697804" cy="276999"/>
          </a:xfrm>
          <a:prstGeom prst="rect">
            <a:avLst/>
          </a:prstGeom>
          <a:noFill/>
        </p:spPr>
        <p:txBody>
          <a:bodyPr wrap="square" rtlCol="0">
            <a:spAutoFit/>
          </a:bodyPr>
          <a:lstStyle/>
          <a:p>
            <a:r>
              <a:rPr lang="en-GB" sz="1200" dirty="0"/>
              <a:t>Transport System Administrator</a:t>
            </a:r>
          </a:p>
        </p:txBody>
      </p:sp>
      <p:pic>
        <p:nvPicPr>
          <p:cNvPr id="43" name="Picture 42" descr="A blue and white icon of a person wearing a hard hat&#10;&#10;Description automatically generated">
            <a:extLst>
              <a:ext uri="{FF2B5EF4-FFF2-40B4-BE49-F238E27FC236}">
                <a16:creationId xmlns:a16="http://schemas.microsoft.com/office/drawing/2014/main" id="{28F85380-C6BC-E2A4-C472-020AC82D4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3307" y="4732503"/>
            <a:ext cx="768826" cy="768826"/>
          </a:xfrm>
          <a:prstGeom prst="rect">
            <a:avLst/>
          </a:prstGeom>
        </p:spPr>
      </p:pic>
      <p:sp>
        <p:nvSpPr>
          <p:cNvPr id="44" name="TextBox 43">
            <a:extLst>
              <a:ext uri="{FF2B5EF4-FFF2-40B4-BE49-F238E27FC236}">
                <a16:creationId xmlns:a16="http://schemas.microsoft.com/office/drawing/2014/main" id="{2C3D889B-3790-0D90-F0D5-D1B3CB436F02}"/>
              </a:ext>
            </a:extLst>
          </p:cNvPr>
          <p:cNvSpPr txBox="1"/>
          <p:nvPr/>
        </p:nvSpPr>
        <p:spPr>
          <a:xfrm>
            <a:off x="11099775" y="5575835"/>
            <a:ext cx="1086256" cy="276999"/>
          </a:xfrm>
          <a:prstGeom prst="rect">
            <a:avLst/>
          </a:prstGeom>
          <a:noFill/>
        </p:spPr>
        <p:txBody>
          <a:bodyPr wrap="square" rtlCol="0">
            <a:spAutoFit/>
          </a:bodyPr>
          <a:lstStyle/>
          <a:p>
            <a:r>
              <a:rPr lang="en-GB" sz="1200" dirty="0"/>
              <a:t>CERT/CSIRT</a:t>
            </a:r>
          </a:p>
        </p:txBody>
      </p:sp>
      <p:sp>
        <p:nvSpPr>
          <p:cNvPr id="4" name="TextBox 3">
            <a:extLst>
              <a:ext uri="{FF2B5EF4-FFF2-40B4-BE49-F238E27FC236}">
                <a16:creationId xmlns:a16="http://schemas.microsoft.com/office/drawing/2014/main" id="{8C5376D4-92BB-31D3-802F-B6C6CCA446F0}"/>
              </a:ext>
            </a:extLst>
          </p:cNvPr>
          <p:cNvSpPr txBox="1"/>
          <p:nvPr/>
        </p:nvSpPr>
        <p:spPr>
          <a:xfrm>
            <a:off x="9407197" y="4056533"/>
            <a:ext cx="1401967" cy="461665"/>
          </a:xfrm>
          <a:prstGeom prst="rect">
            <a:avLst/>
          </a:prstGeom>
          <a:noFill/>
        </p:spPr>
        <p:txBody>
          <a:bodyPr wrap="square" rtlCol="0">
            <a:spAutoFit/>
          </a:bodyPr>
          <a:lstStyle/>
          <a:p>
            <a:r>
              <a:rPr lang="en-GB" sz="1200" dirty="0"/>
              <a:t>Manages Environment</a:t>
            </a:r>
          </a:p>
        </p:txBody>
      </p:sp>
    </p:spTree>
    <p:extLst>
      <p:ext uri="{BB962C8B-B14F-4D97-AF65-F5344CB8AC3E}">
        <p14:creationId xmlns:p14="http://schemas.microsoft.com/office/powerpoint/2010/main" val="1096976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lèche vers le haut 40"/>
          <p:cNvSpPr/>
          <p:nvPr/>
        </p:nvSpPr>
        <p:spPr>
          <a:xfrm>
            <a:off x="3107609" y="2486116"/>
            <a:ext cx="106537" cy="810592"/>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r>
              <a:rPr lang="en-FI" dirty="0"/>
              <a:t>User story PUC </a:t>
            </a:r>
            <a:r>
              <a:rPr lang="en-GB" dirty="0"/>
              <a:t>2 </a:t>
            </a:r>
            <a:endParaRPr lang="fr-FR" b="1"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15</a:t>
            </a:fld>
            <a:endParaRPr lang="en-US" dirty="0"/>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sp>
        <p:nvSpPr>
          <p:cNvPr id="6" name="Rectangle 5"/>
          <p:cNvSpPr/>
          <p:nvPr/>
        </p:nvSpPr>
        <p:spPr>
          <a:xfrm>
            <a:off x="8240284" y="4611984"/>
            <a:ext cx="1211826" cy="1431753"/>
          </a:xfrm>
          <a:prstGeom prst="rect">
            <a:avLst/>
          </a:prstGeom>
          <a:solidFill>
            <a:srgbClr val="7030A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4"/>
          <a:stretch>
            <a:fillRect/>
          </a:stretch>
        </p:blipFill>
        <p:spPr>
          <a:xfrm>
            <a:off x="3005215" y="2660829"/>
            <a:ext cx="307408" cy="459006"/>
          </a:xfrm>
          <a:prstGeom prst="rect">
            <a:avLst/>
          </a:prstGeom>
        </p:spPr>
      </p:pic>
      <p:sp>
        <p:nvSpPr>
          <p:cNvPr id="9" name="Rectangle 8"/>
          <p:cNvSpPr/>
          <p:nvPr/>
        </p:nvSpPr>
        <p:spPr>
          <a:xfrm>
            <a:off x="3260416" y="2651403"/>
            <a:ext cx="1113554" cy="461665"/>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YOLO</a:t>
            </a:r>
          </a:p>
          <a:p>
            <a:r>
              <a:rPr lang="en-GB" sz="1200" dirty="0">
                <a:latin typeface="Arial" panose="020B0604020202020204" pitchFamily="34" charset="0"/>
                <a:cs typeface="Arial" panose="020B0604020202020204" pitchFamily="34" charset="0"/>
              </a:rPr>
              <a:t>model</a:t>
            </a:r>
            <a:endParaRPr lang="fr-FR" sz="1200" dirty="0"/>
          </a:p>
        </p:txBody>
      </p:sp>
      <p:grpSp>
        <p:nvGrpSpPr>
          <p:cNvPr id="10" name="Groupe 9"/>
          <p:cNvGrpSpPr/>
          <p:nvPr/>
        </p:nvGrpSpPr>
        <p:grpSpPr>
          <a:xfrm>
            <a:off x="2726689" y="4611984"/>
            <a:ext cx="1248876" cy="1441885"/>
            <a:chOff x="250447" y="2629473"/>
            <a:chExt cx="2255322" cy="2603873"/>
          </a:xfrm>
        </p:grpSpPr>
        <p:pic>
          <p:nvPicPr>
            <p:cNvPr id="11" name="Image 10"/>
            <p:cNvPicPr>
              <a:picLocks noChangeAspect="1"/>
            </p:cNvPicPr>
            <p:nvPr/>
          </p:nvPicPr>
          <p:blipFill>
            <a:blip r:embed="rId5"/>
            <a:stretch>
              <a:fillRect/>
            </a:stretch>
          </p:blipFill>
          <p:spPr>
            <a:xfrm>
              <a:off x="250447" y="2629473"/>
              <a:ext cx="2255322" cy="2603873"/>
            </a:xfrm>
            <a:prstGeom prst="rect">
              <a:avLst/>
            </a:prstGeom>
          </p:spPr>
        </p:pic>
        <p:pic>
          <p:nvPicPr>
            <p:cNvPr id="12" name="Image 11"/>
            <p:cNvPicPr>
              <a:picLocks noChangeAspect="1"/>
            </p:cNvPicPr>
            <p:nvPr/>
          </p:nvPicPr>
          <p:blipFill>
            <a:blip r:embed="rId6"/>
            <a:stretch>
              <a:fillRect/>
            </a:stretch>
          </p:blipFill>
          <p:spPr>
            <a:xfrm>
              <a:off x="888353" y="2629473"/>
              <a:ext cx="860957" cy="769481"/>
            </a:xfrm>
            <a:prstGeom prst="rect">
              <a:avLst/>
            </a:prstGeom>
          </p:spPr>
        </p:pic>
      </p:grpSp>
      <p:pic>
        <p:nvPicPr>
          <p:cNvPr id="17" name="Image 16"/>
          <p:cNvPicPr>
            <a:picLocks noChangeAspect="1"/>
          </p:cNvPicPr>
          <p:nvPr/>
        </p:nvPicPr>
        <p:blipFill>
          <a:blip r:embed="rId7"/>
          <a:stretch>
            <a:fillRect/>
          </a:stretch>
        </p:blipFill>
        <p:spPr>
          <a:xfrm>
            <a:off x="2860812" y="3327380"/>
            <a:ext cx="989600" cy="800102"/>
          </a:xfrm>
          <a:prstGeom prst="rect">
            <a:avLst/>
          </a:prstGeom>
        </p:spPr>
      </p:pic>
      <p:sp>
        <p:nvSpPr>
          <p:cNvPr id="18" name="Flèche vers le haut 17"/>
          <p:cNvSpPr/>
          <p:nvPr/>
        </p:nvSpPr>
        <p:spPr>
          <a:xfrm>
            <a:off x="3284310" y="4216229"/>
            <a:ext cx="86097" cy="3197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8279007" y="4601852"/>
            <a:ext cx="960430" cy="1395640"/>
            <a:chOff x="8794165" y="3801661"/>
            <a:chExt cx="1390453" cy="2020524"/>
          </a:xfrm>
        </p:grpSpPr>
        <p:pic>
          <p:nvPicPr>
            <p:cNvPr id="20" name="Image 19"/>
            <p:cNvPicPr>
              <a:picLocks noChangeAspect="1"/>
            </p:cNvPicPr>
            <p:nvPr/>
          </p:nvPicPr>
          <p:blipFill>
            <a:blip r:embed="rId8"/>
            <a:stretch>
              <a:fillRect/>
            </a:stretch>
          </p:blipFill>
          <p:spPr>
            <a:xfrm>
              <a:off x="8833824" y="4511049"/>
              <a:ext cx="1311136" cy="1311136"/>
            </a:xfrm>
            <a:prstGeom prst="rect">
              <a:avLst/>
            </a:prstGeom>
          </p:spPr>
        </p:pic>
        <p:grpSp>
          <p:nvGrpSpPr>
            <p:cNvPr id="21" name="Groupe 20"/>
            <p:cNvGrpSpPr/>
            <p:nvPr/>
          </p:nvGrpSpPr>
          <p:grpSpPr>
            <a:xfrm>
              <a:off x="8794165" y="3801661"/>
              <a:ext cx="1390453" cy="709388"/>
              <a:chOff x="8381492" y="3801661"/>
              <a:chExt cx="1390453" cy="709388"/>
            </a:xfrm>
          </p:grpSpPr>
          <p:sp>
            <p:nvSpPr>
              <p:cNvPr id="22" name="Rectangle 21"/>
              <p:cNvSpPr/>
              <p:nvPr/>
            </p:nvSpPr>
            <p:spPr>
              <a:xfrm>
                <a:off x="9123241" y="3987078"/>
                <a:ext cx="648704" cy="338554"/>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ATIO</a:t>
                </a:r>
                <a:endParaRPr lang="fr-FR" sz="1600" dirty="0"/>
              </a:p>
            </p:txBody>
          </p:sp>
          <p:pic>
            <p:nvPicPr>
              <p:cNvPr id="23"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1492" y="3801661"/>
                <a:ext cx="741749" cy="709388"/>
              </a:xfrm>
              <a:prstGeom prst="rect">
                <a:avLst/>
              </a:prstGeom>
            </p:spPr>
          </p:pic>
        </p:grpSp>
      </p:grpSp>
      <p:grpSp>
        <p:nvGrpSpPr>
          <p:cNvPr id="24" name="Groupe 23"/>
          <p:cNvGrpSpPr/>
          <p:nvPr/>
        </p:nvGrpSpPr>
        <p:grpSpPr>
          <a:xfrm>
            <a:off x="8095963" y="1703870"/>
            <a:ext cx="1383468" cy="1094032"/>
            <a:chOff x="8510421" y="999840"/>
            <a:chExt cx="2002903" cy="1583874"/>
          </a:xfrm>
        </p:grpSpPr>
        <p:pic>
          <p:nvPicPr>
            <p:cNvPr id="25" name="Picture 2" descr="icône de cerveau isolé sur fond blanc. cerveau icône vecteur illustration  de conception similaire. symbole d'icône de cerveau pour le logo, le web,  l'application et le modèle. 6408298 Art vectoriel chez Vecteezy"/>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797" t="19516" r="15051" b="21081"/>
            <a:stretch/>
          </p:blipFill>
          <p:spPr bwMode="auto">
            <a:xfrm>
              <a:off x="8758911" y="1463806"/>
              <a:ext cx="1322557" cy="111990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e 25"/>
            <p:cNvGrpSpPr/>
            <p:nvPr/>
          </p:nvGrpSpPr>
          <p:grpSpPr>
            <a:xfrm>
              <a:off x="8510421" y="999840"/>
              <a:ext cx="2002903" cy="462482"/>
              <a:chOff x="8342470" y="1327278"/>
              <a:chExt cx="2002903" cy="462482"/>
            </a:xfrm>
          </p:grpSpPr>
          <p:sp>
            <p:nvSpPr>
              <p:cNvPr id="27" name="Rectangle 26"/>
              <p:cNvSpPr/>
              <p:nvPr/>
            </p:nvSpPr>
            <p:spPr>
              <a:xfrm>
                <a:off x="8803942" y="1388737"/>
                <a:ext cx="1541431" cy="401023"/>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MAI-GUARD</a:t>
                </a:r>
                <a:endParaRPr lang="fr-FR" sz="1200" dirty="0"/>
              </a:p>
            </p:txBody>
          </p:sp>
          <p:pic>
            <p:nvPicPr>
              <p:cNvPr id="28" name="Logo CEA">
                <a:extLst>
                  <a:ext uri="{FF2B5EF4-FFF2-40B4-BE49-F238E27FC236}">
                    <a16:creationId xmlns:a16="http://schemas.microsoft.com/office/drawing/2014/main" id="{1051C7ED-2FE9-229E-F0BD-000C6D22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2470" y="1327278"/>
                <a:ext cx="461472" cy="461472"/>
              </a:xfrm>
              <a:prstGeom prst="rect">
                <a:avLst/>
              </a:prstGeom>
            </p:spPr>
          </p:pic>
        </p:grpSp>
      </p:grpSp>
      <p:sp>
        <p:nvSpPr>
          <p:cNvPr id="32" name="Rectangle 31"/>
          <p:cNvSpPr/>
          <p:nvPr/>
        </p:nvSpPr>
        <p:spPr>
          <a:xfrm>
            <a:off x="3327359" y="4206804"/>
            <a:ext cx="750870" cy="338554"/>
          </a:xfrm>
          <a:prstGeom prst="rect">
            <a:avLst/>
          </a:prstGeom>
        </p:spPr>
        <p:txBody>
          <a:bodyPr wrap="square">
            <a:spAutoFit/>
          </a:bodyPr>
          <a:lstStyle/>
          <a:p>
            <a:r>
              <a:rPr lang="en-GB" sz="1600" dirty="0">
                <a:solidFill>
                  <a:srgbClr val="00B0F0"/>
                </a:solidFill>
                <a:latin typeface="Arial" panose="020B0604020202020204" pitchFamily="34" charset="0"/>
                <a:cs typeface="Arial" panose="020B0604020202020204" pitchFamily="34" charset="0"/>
              </a:rPr>
              <a:t>(1)</a:t>
            </a:r>
            <a:endParaRPr lang="fr-FR" sz="1600" dirty="0">
              <a:solidFill>
                <a:srgbClr val="00B0F0"/>
              </a:solidFill>
              <a:latin typeface="Arial" panose="020B0604020202020204" pitchFamily="34" charset="0"/>
              <a:cs typeface="Arial" panose="020B0604020202020204" pitchFamily="34" charset="0"/>
            </a:endParaRPr>
          </a:p>
        </p:txBody>
      </p:sp>
      <p:sp>
        <p:nvSpPr>
          <p:cNvPr id="38" name="Rectangle 37"/>
          <p:cNvSpPr/>
          <p:nvPr/>
        </p:nvSpPr>
        <p:spPr>
          <a:xfrm>
            <a:off x="2860812" y="2664273"/>
            <a:ext cx="956381" cy="462000"/>
          </a:xfrm>
          <a:prstGeom prst="rect">
            <a:avLst/>
          </a:prstGeom>
          <a:solidFill>
            <a:srgbClr val="54823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8021370" y="1615477"/>
            <a:ext cx="1458061" cy="1261611"/>
          </a:xfrm>
          <a:prstGeom prst="rect">
            <a:avLst/>
          </a:pr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p:cNvPicPr>
            <a:picLocks noChangeAspect="1"/>
          </p:cNvPicPr>
          <p:nvPr/>
        </p:nvPicPr>
        <p:blipFill rotWithShape="1">
          <a:blip r:embed="rId11"/>
          <a:srcRect r="12414" b="23982"/>
          <a:stretch/>
        </p:blipFill>
        <p:spPr>
          <a:xfrm>
            <a:off x="4224388" y="3310149"/>
            <a:ext cx="1085321" cy="858236"/>
          </a:xfrm>
          <a:prstGeom prst="rect">
            <a:avLst/>
          </a:prstGeom>
        </p:spPr>
      </p:pic>
      <p:grpSp>
        <p:nvGrpSpPr>
          <p:cNvPr id="60" name="Groupe 59"/>
          <p:cNvGrpSpPr/>
          <p:nvPr/>
        </p:nvGrpSpPr>
        <p:grpSpPr>
          <a:xfrm>
            <a:off x="2864568" y="1620203"/>
            <a:ext cx="974726" cy="793961"/>
            <a:chOff x="2845577" y="146073"/>
            <a:chExt cx="1445670" cy="1166421"/>
          </a:xfrm>
        </p:grpSpPr>
        <p:pic>
          <p:nvPicPr>
            <p:cNvPr id="61" name="Imag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5577" y="146073"/>
              <a:ext cx="1445670" cy="1166421"/>
            </a:xfrm>
            <a:prstGeom prst="rect">
              <a:avLst/>
            </a:prstGeom>
            <a:ln w="25400">
              <a:solidFill>
                <a:srgbClr val="FF0000"/>
              </a:solidFill>
            </a:ln>
          </p:spPr>
        </p:pic>
        <p:sp>
          <p:nvSpPr>
            <p:cNvPr id="62" name="ZoneTexte 61"/>
            <p:cNvSpPr txBox="1"/>
            <p:nvPr/>
          </p:nvSpPr>
          <p:spPr>
            <a:xfrm>
              <a:off x="2933427" y="163734"/>
              <a:ext cx="1154762" cy="374006"/>
            </a:xfrm>
            <a:prstGeom prst="rect">
              <a:avLst/>
            </a:prstGeom>
            <a:noFill/>
          </p:spPr>
          <p:txBody>
            <a:bodyPr wrap="none" rtlCol="0">
              <a:spAutoFit/>
            </a:bodyPr>
            <a:lstStyle/>
            <a:p>
              <a:r>
                <a:rPr lang="en-US" sz="1400" dirty="0">
                  <a:solidFill>
                    <a:srgbClr val="FFFF00"/>
                  </a:solidFill>
                </a:rPr>
                <a:t>No object</a:t>
              </a:r>
            </a:p>
          </p:txBody>
        </p:sp>
      </p:grpSp>
      <p:sp>
        <p:nvSpPr>
          <p:cNvPr id="63" name="Rectangle 62"/>
          <p:cNvSpPr/>
          <p:nvPr/>
        </p:nvSpPr>
        <p:spPr>
          <a:xfrm>
            <a:off x="3849680" y="3631751"/>
            <a:ext cx="314040" cy="338554"/>
          </a:xfrm>
          <a:prstGeom prst="rect">
            <a:avLst/>
          </a:prstGeom>
        </p:spPr>
        <p:txBody>
          <a:bodyPr wrap="square">
            <a:spAutoFit/>
          </a:bodyPr>
          <a:lstStyle/>
          <a:p>
            <a:r>
              <a:rPr lang="en-GB" sz="1600" dirty="0">
                <a:solidFill>
                  <a:srgbClr val="FF0000"/>
                </a:solidFill>
                <a:latin typeface="Arial" panose="020B0604020202020204" pitchFamily="34" charset="0"/>
                <a:cs typeface="Arial" panose="020B0604020202020204" pitchFamily="34" charset="0"/>
              </a:rPr>
              <a:t>+</a:t>
            </a:r>
            <a:endParaRPr lang="fr-FR" sz="1600" dirty="0">
              <a:solidFill>
                <a:srgbClr val="FF0000"/>
              </a:solidFill>
            </a:endParaRPr>
          </a:p>
        </p:txBody>
      </p:sp>
      <p:sp>
        <p:nvSpPr>
          <p:cNvPr id="64" name="Rectangle 63"/>
          <p:cNvSpPr/>
          <p:nvPr/>
        </p:nvSpPr>
        <p:spPr>
          <a:xfrm>
            <a:off x="4280198" y="3048941"/>
            <a:ext cx="1019831" cy="276999"/>
          </a:xfrm>
          <a:prstGeom prst="rect">
            <a:avLst/>
          </a:prstGeom>
        </p:spPr>
        <p:txBody>
          <a:bodyPr wrap="none">
            <a:spAutoFit/>
          </a:bodyPr>
          <a:lstStyle/>
          <a:p>
            <a:r>
              <a:rPr lang="en-GB" sz="1200" dirty="0">
                <a:solidFill>
                  <a:srgbClr val="FF0000"/>
                </a:solidFill>
                <a:latin typeface="Arial" panose="020B0604020202020204" pitchFamily="34" charset="0"/>
                <a:cs typeface="Arial" panose="020B0604020202020204" pitchFamily="34" charset="0"/>
              </a:rPr>
              <a:t>Perturbation</a:t>
            </a:r>
            <a:endParaRPr lang="fr-FR" sz="1600" dirty="0">
              <a:solidFill>
                <a:srgbClr val="FF0000"/>
              </a:solidFill>
            </a:endParaRPr>
          </a:p>
        </p:txBody>
      </p:sp>
      <p:pic>
        <p:nvPicPr>
          <p:cNvPr id="65" name="Image 64"/>
          <p:cNvPicPr>
            <a:picLocks noChangeAspect="1"/>
          </p:cNvPicPr>
          <p:nvPr/>
        </p:nvPicPr>
        <p:blipFill>
          <a:blip r:embed="rId13"/>
          <a:stretch>
            <a:fillRect/>
          </a:stretch>
        </p:blipFill>
        <p:spPr>
          <a:xfrm>
            <a:off x="5051817" y="3892691"/>
            <a:ext cx="444465" cy="472775"/>
          </a:xfrm>
          <a:prstGeom prst="rect">
            <a:avLst/>
          </a:prstGeom>
        </p:spPr>
      </p:pic>
      <p:sp>
        <p:nvSpPr>
          <p:cNvPr id="66" name="Rectangle 65"/>
          <p:cNvSpPr/>
          <p:nvPr/>
        </p:nvSpPr>
        <p:spPr>
          <a:xfrm>
            <a:off x="5337906" y="3513551"/>
            <a:ext cx="436338" cy="338554"/>
          </a:xfrm>
          <a:prstGeom prst="rect">
            <a:avLst/>
          </a:prstGeom>
        </p:spPr>
        <p:txBody>
          <a:bodyPr wrap="none">
            <a:spAutoFit/>
          </a:bodyPr>
          <a:lstStyle/>
          <a:p>
            <a:r>
              <a:rPr lang="en-GB" sz="1600" dirty="0">
                <a:solidFill>
                  <a:srgbClr val="FF0000"/>
                </a:solidFill>
                <a:latin typeface="Arial" panose="020B0604020202020204" pitchFamily="34" charset="0"/>
                <a:cs typeface="Arial" panose="020B0604020202020204" pitchFamily="34" charset="0"/>
              </a:rPr>
              <a:t>(1)</a:t>
            </a:r>
            <a:endParaRPr lang="fr-FR" sz="1600" dirty="0">
              <a:solidFill>
                <a:srgbClr val="FF0000"/>
              </a:solidFill>
              <a:latin typeface="Arial" panose="020B0604020202020204" pitchFamily="34" charset="0"/>
              <a:cs typeface="Arial" panose="020B0604020202020204" pitchFamily="34" charset="0"/>
            </a:endParaRPr>
          </a:p>
        </p:txBody>
      </p:sp>
      <p:sp>
        <p:nvSpPr>
          <p:cNvPr id="67" name="Flèche à angle droit 66"/>
          <p:cNvSpPr/>
          <p:nvPr/>
        </p:nvSpPr>
        <p:spPr>
          <a:xfrm rot="10800000">
            <a:off x="2408165" y="2000611"/>
            <a:ext cx="263335" cy="2764540"/>
          </a:xfrm>
          <a:prstGeom prst="bentUpArrow">
            <a:avLst>
              <a:gd name="adj1" fmla="val 18697"/>
              <a:gd name="adj2" fmla="val 25000"/>
              <a:gd name="adj3" fmla="val 2394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832479" y="2742605"/>
            <a:ext cx="1547490" cy="584775"/>
          </a:xfrm>
          <a:prstGeom prst="rect">
            <a:avLst/>
          </a:prstGeom>
        </p:spPr>
        <p:txBody>
          <a:bodyPr wrap="square">
            <a:spAutoFit/>
          </a:bodyPr>
          <a:lstStyle/>
          <a:p>
            <a:pPr algn="ctr"/>
            <a:r>
              <a:rPr lang="en-GB" sz="1600" dirty="0">
                <a:solidFill>
                  <a:srgbClr val="FF0000"/>
                </a:solidFill>
                <a:latin typeface="Arial" panose="020B0604020202020204" pitchFamily="34" charset="0"/>
                <a:cs typeface="Arial" panose="020B0604020202020204" pitchFamily="34" charset="0"/>
              </a:rPr>
              <a:t>(2) “No object</a:t>
            </a:r>
          </a:p>
          <a:p>
            <a:pPr algn="ctr"/>
            <a:r>
              <a:rPr lang="en-GB" sz="1600" dirty="0">
                <a:solidFill>
                  <a:srgbClr val="FF0000"/>
                </a:solidFill>
                <a:latin typeface="Arial" panose="020B0604020202020204" pitchFamily="34" charset="0"/>
                <a:cs typeface="Arial" panose="020B0604020202020204" pitchFamily="34" charset="0"/>
              </a:rPr>
              <a:t>ahead”</a:t>
            </a:r>
            <a:endParaRPr lang="fr-FR" sz="1600" dirty="0">
              <a:solidFill>
                <a:srgbClr val="FF0000"/>
              </a:solidFill>
            </a:endParaRPr>
          </a:p>
        </p:txBody>
      </p:sp>
      <p:sp>
        <p:nvSpPr>
          <p:cNvPr id="69" name="Flèche vers le haut 68"/>
          <p:cNvSpPr/>
          <p:nvPr/>
        </p:nvSpPr>
        <p:spPr>
          <a:xfrm rot="5400000">
            <a:off x="5932248" y="169228"/>
            <a:ext cx="130918" cy="3856497"/>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0" name="Image 6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16006" y="1473116"/>
            <a:ext cx="602470" cy="486095"/>
          </a:xfrm>
          <a:prstGeom prst="rect">
            <a:avLst/>
          </a:prstGeom>
          <a:ln w="25400">
            <a:solidFill>
              <a:srgbClr val="FF0000"/>
            </a:solidFill>
          </a:ln>
        </p:spPr>
      </p:pic>
      <p:sp>
        <p:nvSpPr>
          <p:cNvPr id="71" name="Flèche vers le haut 70"/>
          <p:cNvSpPr/>
          <p:nvPr/>
        </p:nvSpPr>
        <p:spPr>
          <a:xfrm rot="10800000">
            <a:off x="8792426" y="2975127"/>
            <a:ext cx="98433" cy="152868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2" name="Image 71"/>
          <p:cNvPicPr>
            <a:picLocks noChangeAspect="1"/>
          </p:cNvPicPr>
          <p:nvPr/>
        </p:nvPicPr>
        <p:blipFill>
          <a:blip r:embed="rId15"/>
          <a:stretch>
            <a:fillRect/>
          </a:stretch>
        </p:blipFill>
        <p:spPr>
          <a:xfrm>
            <a:off x="9777203" y="2595941"/>
            <a:ext cx="1325655" cy="2169210"/>
          </a:xfrm>
          <a:prstGeom prst="rect">
            <a:avLst/>
          </a:prstGeom>
        </p:spPr>
      </p:pic>
      <p:sp>
        <p:nvSpPr>
          <p:cNvPr id="73" name="Rectangle 72"/>
          <p:cNvSpPr/>
          <p:nvPr/>
        </p:nvSpPr>
        <p:spPr>
          <a:xfrm>
            <a:off x="8890860" y="3444673"/>
            <a:ext cx="436337" cy="338554"/>
          </a:xfrm>
          <a:prstGeom prst="rect">
            <a:avLst/>
          </a:prstGeom>
        </p:spPr>
        <p:txBody>
          <a:bodyPr wrap="none">
            <a:spAutoFit/>
          </a:bodyPr>
          <a:lstStyle/>
          <a:p>
            <a:pPr algn="ctr"/>
            <a:r>
              <a:rPr lang="en-GB" sz="1600" dirty="0">
                <a:solidFill>
                  <a:srgbClr val="FF0000"/>
                </a:solidFill>
                <a:latin typeface="Arial" panose="020B0604020202020204" pitchFamily="34" charset="0"/>
                <a:cs typeface="Arial" panose="020B0604020202020204" pitchFamily="34" charset="0"/>
              </a:rPr>
              <a:t>(3)</a:t>
            </a:r>
            <a:endParaRPr lang="fr-FR" sz="1600" dirty="0">
              <a:solidFill>
                <a:srgbClr val="FF0000"/>
              </a:solidFill>
            </a:endParaRPr>
          </a:p>
        </p:txBody>
      </p:sp>
      <p:sp>
        <p:nvSpPr>
          <p:cNvPr id="74" name="Rectangle 73"/>
          <p:cNvSpPr/>
          <p:nvPr/>
        </p:nvSpPr>
        <p:spPr>
          <a:xfrm>
            <a:off x="9747544" y="2205251"/>
            <a:ext cx="1521815" cy="338554"/>
          </a:xfrm>
          <a:prstGeom prst="rect">
            <a:avLst/>
          </a:prstGeom>
        </p:spPr>
        <p:txBody>
          <a:bodyPr wrap="square">
            <a:spAutoFit/>
          </a:bodyPr>
          <a:lstStyle/>
          <a:p>
            <a:pPr algn="ctr"/>
            <a:r>
              <a:rPr lang="en-GB" sz="1600" dirty="0">
                <a:solidFill>
                  <a:srgbClr val="FF0000"/>
                </a:solidFill>
                <a:latin typeface="Arial" panose="020B0604020202020204" pitchFamily="34" charset="0"/>
                <a:cs typeface="Arial" panose="020B0604020202020204" pitchFamily="34" charset="0"/>
              </a:rPr>
              <a:t>Attack Report</a:t>
            </a:r>
            <a:endParaRPr lang="fr-FR" sz="1600" dirty="0">
              <a:solidFill>
                <a:srgbClr val="FF0000"/>
              </a:solidFill>
            </a:endParaRPr>
          </a:p>
        </p:txBody>
      </p:sp>
      <p:sp>
        <p:nvSpPr>
          <p:cNvPr id="75" name="Flèche vers le haut 74"/>
          <p:cNvSpPr/>
          <p:nvPr/>
        </p:nvSpPr>
        <p:spPr>
          <a:xfrm rot="16200000">
            <a:off x="6049737" y="3445320"/>
            <a:ext cx="171685" cy="397710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a:off x="5334986" y="5061399"/>
            <a:ext cx="1898148" cy="338554"/>
          </a:xfrm>
          <a:prstGeom prst="rect">
            <a:avLst/>
          </a:prstGeom>
        </p:spPr>
        <p:txBody>
          <a:bodyPr wrap="none">
            <a:spAutoFit/>
          </a:bodyPr>
          <a:lstStyle/>
          <a:p>
            <a:r>
              <a:rPr lang="en-GB" sz="1600" dirty="0">
                <a:solidFill>
                  <a:srgbClr val="FF0000"/>
                </a:solidFill>
                <a:latin typeface="Arial" panose="020B0604020202020204" pitchFamily="34" charset="0"/>
                <a:cs typeface="Arial" panose="020B0604020202020204" pitchFamily="34" charset="0"/>
              </a:rPr>
              <a:t>(4) Attack detected</a:t>
            </a:r>
            <a:endParaRPr lang="fr-FR" sz="1600" dirty="0">
              <a:solidFill>
                <a:srgbClr val="FF0000"/>
              </a:solidFill>
            </a:endParaRPr>
          </a:p>
        </p:txBody>
      </p:sp>
      <p:pic>
        <p:nvPicPr>
          <p:cNvPr id="79" name="Image 78"/>
          <p:cNvPicPr>
            <a:picLocks noChangeAspect="1"/>
          </p:cNvPicPr>
          <p:nvPr/>
        </p:nvPicPr>
        <p:blipFill>
          <a:blip r:embed="rId13"/>
          <a:stretch>
            <a:fillRect/>
          </a:stretch>
        </p:blipFill>
        <p:spPr>
          <a:xfrm>
            <a:off x="3678150" y="2130414"/>
            <a:ext cx="372438" cy="396160"/>
          </a:xfrm>
          <a:prstGeom prst="rect">
            <a:avLst/>
          </a:prstGeom>
        </p:spPr>
      </p:pic>
      <p:pic>
        <p:nvPicPr>
          <p:cNvPr id="80" name="Image 79"/>
          <p:cNvPicPr>
            <a:picLocks noChangeAspect="1"/>
          </p:cNvPicPr>
          <p:nvPr/>
        </p:nvPicPr>
        <p:blipFill>
          <a:blip r:embed="rId13"/>
          <a:stretch>
            <a:fillRect/>
          </a:stretch>
        </p:blipFill>
        <p:spPr>
          <a:xfrm>
            <a:off x="6083886" y="1722946"/>
            <a:ext cx="260771" cy="277381"/>
          </a:xfrm>
          <a:prstGeom prst="rect">
            <a:avLst/>
          </a:prstGeom>
        </p:spPr>
      </p:pic>
      <p:sp>
        <p:nvSpPr>
          <p:cNvPr id="87" name="ZoneTexte 86"/>
          <p:cNvSpPr txBox="1"/>
          <p:nvPr/>
        </p:nvSpPr>
        <p:spPr>
          <a:xfrm>
            <a:off x="2736914" y="5823037"/>
            <a:ext cx="1204176" cy="230832"/>
          </a:xfrm>
          <a:prstGeom prst="rect">
            <a:avLst/>
          </a:prstGeom>
          <a:noFill/>
        </p:spPr>
        <p:txBody>
          <a:bodyPr wrap="none" rtlCol="0">
            <a:spAutoFit/>
          </a:bodyPr>
          <a:lstStyle/>
          <a:p>
            <a:r>
              <a:rPr lang="fr-FR" sz="900" dirty="0" err="1">
                <a:solidFill>
                  <a:schemeClr val="bg1"/>
                </a:solidFill>
              </a:rPr>
              <a:t>Autonomous</a:t>
            </a:r>
            <a:r>
              <a:rPr lang="fr-FR" sz="900" dirty="0">
                <a:solidFill>
                  <a:schemeClr val="bg1"/>
                </a:solidFill>
              </a:rPr>
              <a:t> </a:t>
            </a:r>
            <a:r>
              <a:rPr lang="fr-FR" sz="900" dirty="0" err="1">
                <a:solidFill>
                  <a:schemeClr val="bg1"/>
                </a:solidFill>
              </a:rPr>
              <a:t>shuttle</a:t>
            </a:r>
            <a:endParaRPr lang="fr-FR" sz="900" dirty="0">
              <a:solidFill>
                <a:schemeClr val="bg1"/>
              </a:solidFill>
            </a:endParaRPr>
          </a:p>
        </p:txBody>
      </p:sp>
    </p:spTree>
    <p:extLst>
      <p:ext uri="{BB962C8B-B14F-4D97-AF65-F5344CB8AC3E}">
        <p14:creationId xmlns:p14="http://schemas.microsoft.com/office/powerpoint/2010/main" val="3292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par>
                                <p:cTn id="45" presetID="10"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10"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10" presetClass="entr" presetSubtype="0"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childTnLst>
                                </p:cTn>
                              </p:par>
                              <p:par>
                                <p:cTn id="63" presetID="10"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500"/>
                                        <p:tgtEl>
                                          <p:spTgt spid="7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500"/>
                                        <p:tgtEl>
                                          <p:spTgt spid="7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8" grpId="0" animBg="1"/>
      <p:bldP spid="32" grpId="0"/>
      <p:bldP spid="63" grpId="0"/>
      <p:bldP spid="64" grpId="0"/>
      <p:bldP spid="66" grpId="0"/>
      <p:bldP spid="67" grpId="0" animBg="1"/>
      <p:bldP spid="68" grpId="0"/>
      <p:bldP spid="69" grpId="0" animBg="1"/>
      <p:bldP spid="71" grpId="0" animBg="1"/>
      <p:bldP spid="73" grpId="0"/>
      <p:bldP spid="74" grpId="0"/>
      <p:bldP spid="75" grpId="0" animBg="1"/>
      <p:bldP spid="76"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50EB-A0AA-5549-A080-335A5418E45E}"/>
              </a:ext>
            </a:extLst>
          </p:cNvPr>
          <p:cNvSpPr>
            <a:spLocks noGrp="1"/>
          </p:cNvSpPr>
          <p:nvPr>
            <p:ph type="title"/>
          </p:nvPr>
        </p:nvSpPr>
        <p:spPr>
          <a:xfrm>
            <a:off x="718687" y="-81934"/>
            <a:ext cx="8686800" cy="1035050"/>
          </a:xfrm>
        </p:spPr>
        <p:txBody>
          <a:bodyPr>
            <a:normAutofit/>
          </a:bodyPr>
          <a:lstStyle/>
          <a:p>
            <a:r>
              <a:rPr lang="en-FI" dirty="0"/>
              <a:t>User story</a:t>
            </a:r>
            <a:r>
              <a:rPr lang="en-GB" dirty="0"/>
              <a:t> – ML Evasion Attack</a:t>
            </a:r>
            <a:endParaRPr lang="en-FI" dirty="0"/>
          </a:p>
        </p:txBody>
      </p:sp>
      <p:pic>
        <p:nvPicPr>
          <p:cNvPr id="4" name="Picture 3">
            <a:extLst>
              <a:ext uri="{FF2B5EF4-FFF2-40B4-BE49-F238E27FC236}">
                <a16:creationId xmlns:a16="http://schemas.microsoft.com/office/drawing/2014/main" id="{9AC57F8E-831C-6C41-8E10-5D9F8B1BA848}"/>
              </a:ext>
            </a:extLst>
          </p:cNvPr>
          <p:cNvPicPr>
            <a:picLocks noChangeAspect="1"/>
          </p:cNvPicPr>
          <p:nvPr/>
        </p:nvPicPr>
        <p:blipFill>
          <a:blip r:embed="rId2"/>
          <a:stretch>
            <a:fillRect/>
          </a:stretch>
        </p:blipFill>
        <p:spPr>
          <a:xfrm flipH="1">
            <a:off x="1554306" y="1399069"/>
            <a:ext cx="381725" cy="385848"/>
          </a:xfrm>
          <a:prstGeom prst="rect">
            <a:avLst/>
          </a:prstGeom>
        </p:spPr>
      </p:pic>
      <p:pic>
        <p:nvPicPr>
          <p:cNvPr id="5" name="Picture 4">
            <a:extLst>
              <a:ext uri="{FF2B5EF4-FFF2-40B4-BE49-F238E27FC236}">
                <a16:creationId xmlns:a16="http://schemas.microsoft.com/office/drawing/2014/main" id="{A40B33F8-E88C-9B44-9C95-28C364B24CD4}"/>
              </a:ext>
            </a:extLst>
          </p:cNvPr>
          <p:cNvPicPr>
            <a:picLocks noChangeAspect="1"/>
          </p:cNvPicPr>
          <p:nvPr/>
        </p:nvPicPr>
        <p:blipFill>
          <a:blip r:embed="rId3"/>
          <a:stretch>
            <a:fillRect/>
          </a:stretch>
        </p:blipFill>
        <p:spPr>
          <a:xfrm>
            <a:off x="1232016" y="1055638"/>
            <a:ext cx="405994" cy="385848"/>
          </a:xfrm>
          <a:prstGeom prst="rect">
            <a:avLst/>
          </a:prstGeom>
        </p:spPr>
      </p:pic>
      <p:pic>
        <p:nvPicPr>
          <p:cNvPr id="7" name="Picture 6">
            <a:extLst>
              <a:ext uri="{FF2B5EF4-FFF2-40B4-BE49-F238E27FC236}">
                <a16:creationId xmlns:a16="http://schemas.microsoft.com/office/drawing/2014/main" id="{BA5DE7B9-581A-3545-B862-43FE83437F7F}"/>
              </a:ext>
            </a:extLst>
          </p:cNvPr>
          <p:cNvPicPr>
            <a:picLocks noChangeAspect="1"/>
          </p:cNvPicPr>
          <p:nvPr/>
        </p:nvPicPr>
        <p:blipFill>
          <a:blip r:embed="rId4"/>
          <a:stretch>
            <a:fillRect/>
          </a:stretch>
        </p:blipFill>
        <p:spPr>
          <a:xfrm>
            <a:off x="1125252" y="1885830"/>
            <a:ext cx="5405453" cy="982810"/>
          </a:xfrm>
          <a:prstGeom prst="rect">
            <a:avLst/>
          </a:prstGeom>
        </p:spPr>
      </p:pic>
      <p:pic>
        <p:nvPicPr>
          <p:cNvPr id="8" name="Picture 7">
            <a:extLst>
              <a:ext uri="{FF2B5EF4-FFF2-40B4-BE49-F238E27FC236}">
                <a16:creationId xmlns:a16="http://schemas.microsoft.com/office/drawing/2014/main" id="{50924BE1-E472-6446-A020-AD24A35922D0}"/>
              </a:ext>
            </a:extLst>
          </p:cNvPr>
          <p:cNvPicPr>
            <a:picLocks noChangeAspect="1"/>
          </p:cNvPicPr>
          <p:nvPr/>
        </p:nvPicPr>
        <p:blipFill rotWithShape="1">
          <a:blip r:embed="rId5"/>
          <a:srcRect t="50303" r="81704"/>
          <a:stretch/>
        </p:blipFill>
        <p:spPr>
          <a:xfrm>
            <a:off x="1234123" y="4563638"/>
            <a:ext cx="913281" cy="847015"/>
          </a:xfrm>
          <a:prstGeom prst="rect">
            <a:avLst/>
          </a:prstGeom>
        </p:spPr>
      </p:pic>
      <p:sp>
        <p:nvSpPr>
          <p:cNvPr id="9" name="Rectangle 8">
            <a:extLst>
              <a:ext uri="{FF2B5EF4-FFF2-40B4-BE49-F238E27FC236}">
                <a16:creationId xmlns:a16="http://schemas.microsoft.com/office/drawing/2014/main" id="{2A0AFF89-E3F0-E948-9E9A-39F048760A9C}"/>
              </a:ext>
            </a:extLst>
          </p:cNvPr>
          <p:cNvSpPr/>
          <p:nvPr/>
        </p:nvSpPr>
        <p:spPr>
          <a:xfrm>
            <a:off x="2197555" y="3500212"/>
            <a:ext cx="6750732" cy="12690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900" b="1" dirty="0">
                <a:solidFill>
                  <a:srgbClr val="000000"/>
                </a:solidFill>
              </a:rPr>
              <a:t>MAI-GUARD</a:t>
            </a:r>
            <a:r>
              <a:rPr lang="en-GB" sz="900" dirty="0">
                <a:solidFill>
                  <a:srgbClr val="000000"/>
                </a:solidFill>
              </a:rPr>
              <a:t> will detect the attack and send a report to the </a:t>
            </a:r>
            <a:r>
              <a:rPr lang="en-GB" sz="900" b="1" dirty="0">
                <a:solidFill>
                  <a:srgbClr val="000000"/>
                </a:solidFill>
              </a:rPr>
              <a:t>ATIO</a:t>
            </a:r>
          </a:p>
          <a:p>
            <a:endParaRPr lang="en-GB" sz="900" dirty="0">
              <a:solidFill>
                <a:srgbClr val="000000"/>
              </a:solidFill>
            </a:endParaRPr>
          </a:p>
          <a:p>
            <a:r>
              <a:rPr lang="en-GB" sz="900" b="1" dirty="0">
                <a:solidFill>
                  <a:srgbClr val="000000"/>
                </a:solidFill>
              </a:rPr>
              <a:t>ATIO</a:t>
            </a:r>
            <a:r>
              <a:rPr lang="en-GB" sz="900" dirty="0">
                <a:solidFill>
                  <a:srgbClr val="000000"/>
                </a:solidFill>
              </a:rPr>
              <a:t> will enrich the threat information and manage the workflow for cyber incident response with the RRR and EME. </a:t>
            </a:r>
          </a:p>
          <a:p>
            <a:endParaRPr lang="en-GB" sz="900" dirty="0">
              <a:solidFill>
                <a:srgbClr val="000000"/>
              </a:solidFill>
            </a:endParaRPr>
          </a:p>
          <a:p>
            <a:r>
              <a:rPr lang="en-GB" sz="900" b="1" dirty="0">
                <a:solidFill>
                  <a:srgbClr val="000000"/>
                </a:solidFill>
              </a:rPr>
              <a:t>EME Dashboard </a:t>
            </a:r>
            <a:r>
              <a:rPr lang="en-GB" sz="900" dirty="0">
                <a:solidFill>
                  <a:srgbClr val="000000"/>
                </a:solidFill>
              </a:rPr>
              <a:t>will enable visualisation of the threat information. </a:t>
            </a:r>
          </a:p>
          <a:p>
            <a:endParaRPr lang="en-GB" sz="900" dirty="0">
              <a:solidFill>
                <a:srgbClr val="000000"/>
              </a:solidFill>
            </a:endParaRPr>
          </a:p>
          <a:p>
            <a:endParaRPr lang="en-GB" sz="900" dirty="0">
              <a:solidFill>
                <a:srgbClr val="000000"/>
              </a:solidFill>
            </a:endParaRPr>
          </a:p>
          <a:p>
            <a:endParaRPr lang="en-GB" sz="900" dirty="0">
              <a:solidFill>
                <a:srgbClr val="000000"/>
              </a:solidFill>
            </a:endParaRPr>
          </a:p>
          <a:p>
            <a:br>
              <a:rPr lang="en-GB" sz="900" dirty="0">
                <a:solidFill>
                  <a:srgbClr val="000000"/>
                </a:solidFill>
              </a:rPr>
            </a:br>
            <a:r>
              <a:rPr lang="en-GB" sz="900" dirty="0">
                <a:solidFill>
                  <a:srgbClr val="000000"/>
                </a:solidFill>
              </a:rPr>
              <a:t> </a:t>
            </a:r>
            <a:endParaRPr lang="en-FI" sz="900" dirty="0">
              <a:solidFill>
                <a:srgbClr val="000000"/>
              </a:solidFill>
            </a:endParaRPr>
          </a:p>
        </p:txBody>
      </p:sp>
      <p:sp>
        <p:nvSpPr>
          <p:cNvPr id="10" name="Rectangle 9">
            <a:extLst>
              <a:ext uri="{FF2B5EF4-FFF2-40B4-BE49-F238E27FC236}">
                <a16:creationId xmlns:a16="http://schemas.microsoft.com/office/drawing/2014/main" id="{963A4E01-900E-1303-882F-F4259D6FFE1C}"/>
              </a:ext>
            </a:extLst>
          </p:cNvPr>
          <p:cNvSpPr/>
          <p:nvPr/>
        </p:nvSpPr>
        <p:spPr>
          <a:xfrm>
            <a:off x="2197555" y="2100787"/>
            <a:ext cx="6992165" cy="608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000000"/>
                </a:solidFill>
              </a:rPr>
              <a:t>Transportation System Administrator </a:t>
            </a:r>
            <a:r>
              <a:rPr lang="en-US" sz="1100" dirty="0">
                <a:solidFill>
                  <a:srgbClr val="000000"/>
                </a:solidFill>
              </a:rPr>
              <a:t>keeps track of the infrastructure operational environment.</a:t>
            </a:r>
            <a:endParaRPr lang="en-FI" sz="1100" dirty="0">
              <a:solidFill>
                <a:srgbClr val="000000"/>
              </a:solidFill>
            </a:endParaRPr>
          </a:p>
          <a:p>
            <a:endParaRPr lang="en-FI" sz="1100" dirty="0">
              <a:solidFill>
                <a:srgbClr val="000000"/>
              </a:solidFill>
            </a:endParaRPr>
          </a:p>
        </p:txBody>
      </p:sp>
      <p:sp>
        <p:nvSpPr>
          <p:cNvPr id="11" name="Rectangle 10">
            <a:extLst>
              <a:ext uri="{FF2B5EF4-FFF2-40B4-BE49-F238E27FC236}">
                <a16:creationId xmlns:a16="http://schemas.microsoft.com/office/drawing/2014/main" id="{8E94B221-830B-A1C7-3A69-351361AFAA73}"/>
              </a:ext>
            </a:extLst>
          </p:cNvPr>
          <p:cNvSpPr/>
          <p:nvPr/>
        </p:nvSpPr>
        <p:spPr>
          <a:xfrm>
            <a:off x="2197555" y="4771291"/>
            <a:ext cx="6992165" cy="6081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000000"/>
                </a:solidFill>
              </a:rPr>
              <a:t>CERTs/CSIRTS </a:t>
            </a:r>
            <a:r>
              <a:rPr lang="en-US" sz="1100" dirty="0">
                <a:solidFill>
                  <a:srgbClr val="000000"/>
                </a:solidFill>
              </a:rPr>
              <a:t>will interact with the Transportation System Administrator to manage the cyber incident response. </a:t>
            </a:r>
            <a:endParaRPr lang="en-FI" sz="1100" dirty="0">
              <a:solidFill>
                <a:srgbClr val="000000"/>
              </a:solidFill>
            </a:endParaRPr>
          </a:p>
        </p:txBody>
      </p:sp>
      <p:pic>
        <p:nvPicPr>
          <p:cNvPr id="12" name="Picture 11">
            <a:extLst>
              <a:ext uri="{FF2B5EF4-FFF2-40B4-BE49-F238E27FC236}">
                <a16:creationId xmlns:a16="http://schemas.microsoft.com/office/drawing/2014/main" id="{D18092C7-FB60-68FD-D93B-E8BA0EB2CC6F}"/>
              </a:ext>
            </a:extLst>
          </p:cNvPr>
          <p:cNvPicPr>
            <a:picLocks noChangeAspect="1"/>
          </p:cNvPicPr>
          <p:nvPr/>
        </p:nvPicPr>
        <p:blipFill rotWithShape="1">
          <a:blip r:embed="rId5"/>
          <a:srcRect t="-351" r="81600" b="50654"/>
          <a:stretch/>
        </p:blipFill>
        <p:spPr>
          <a:xfrm>
            <a:off x="1178767" y="3295618"/>
            <a:ext cx="918486" cy="847014"/>
          </a:xfrm>
          <a:prstGeom prst="rect">
            <a:avLst/>
          </a:prstGeom>
        </p:spPr>
      </p:pic>
      <p:sp>
        <p:nvSpPr>
          <p:cNvPr id="13" name="TextBox 12">
            <a:extLst>
              <a:ext uri="{FF2B5EF4-FFF2-40B4-BE49-F238E27FC236}">
                <a16:creationId xmlns:a16="http://schemas.microsoft.com/office/drawing/2014/main" id="{E6FC8D5E-744C-D509-49DA-791B384A37AB}"/>
              </a:ext>
            </a:extLst>
          </p:cNvPr>
          <p:cNvSpPr txBox="1"/>
          <p:nvPr/>
        </p:nvSpPr>
        <p:spPr>
          <a:xfrm>
            <a:off x="2197555" y="1158096"/>
            <a:ext cx="6870245" cy="431785"/>
          </a:xfrm>
          <a:prstGeom prst="rect">
            <a:avLst/>
          </a:prstGeom>
          <a:noFill/>
        </p:spPr>
        <p:txBody>
          <a:bodyPr wrap="square" rtlCol="0">
            <a:spAutoFit/>
          </a:bodyPr>
          <a:lstStyle/>
          <a:p>
            <a:r>
              <a:rPr lang="en-FI" sz="1103" b="1" dirty="0">
                <a:solidFill>
                  <a:srgbClr val="000000"/>
                </a:solidFill>
              </a:rPr>
              <a:t>Threat actor </a:t>
            </a:r>
            <a:r>
              <a:rPr lang="en-GB" sz="1103" dirty="0">
                <a:solidFill>
                  <a:srgbClr val="000000"/>
                </a:solidFill>
              </a:rPr>
              <a:t>poisons the training data which is used to train the object detection algorithm used by the Autonomous Vehicle for perception and collision avoidance actions</a:t>
            </a:r>
            <a:endParaRPr lang="en-FI" sz="1103" dirty="0">
              <a:solidFill>
                <a:srgbClr val="000000"/>
              </a:solidFill>
            </a:endParaRPr>
          </a:p>
        </p:txBody>
      </p:sp>
    </p:spTree>
    <p:extLst>
      <p:ext uri="{BB962C8B-B14F-4D97-AF65-F5344CB8AC3E}">
        <p14:creationId xmlns:p14="http://schemas.microsoft.com/office/powerpoint/2010/main" val="2461084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1">
            <a:extLst>
              <a:ext uri="{FF2B5EF4-FFF2-40B4-BE49-F238E27FC236}">
                <a16:creationId xmlns:a16="http://schemas.microsoft.com/office/drawing/2014/main" id="{8FB116C3-8BB5-81F9-A031-C66D31943AC2}"/>
              </a:ext>
            </a:extLst>
          </p:cNvPr>
          <p:cNvSpPr>
            <a:spLocks noGrp="1"/>
          </p:cNvSpPr>
          <p:nvPr>
            <p:ph type="title"/>
          </p:nvPr>
        </p:nvSpPr>
        <p:spPr>
          <a:xfrm>
            <a:off x="854400" y="478092"/>
            <a:ext cx="9024118" cy="1091520"/>
          </a:xfrm>
          <a:prstGeom prst="rect">
            <a:avLst/>
          </a:prstGeom>
          <a:noFill/>
          <a:ln w="0">
            <a:noFill/>
          </a:ln>
        </p:spPr>
        <p:txBody>
          <a:bodyPr lIns="0" tIns="0" rIns="0" bIns="0" anchor="ctr">
            <a:normAutofit/>
          </a:bodyPr>
          <a:lstStyle/>
          <a:p>
            <a:pPr indent="0">
              <a:lnSpc>
                <a:spcPct val="90000"/>
              </a:lnSpc>
              <a:buNone/>
              <a:tabLst>
                <a:tab pos="0" algn="l"/>
              </a:tabLst>
            </a:pPr>
            <a:r>
              <a:rPr lang="en-US" sz="3100" b="1" strike="noStrike" spc="-1" dirty="0">
                <a:solidFill>
                  <a:srgbClr val="838487"/>
                </a:solidFill>
                <a:latin typeface="Open Sans"/>
              </a:rPr>
              <a:t>User Story</a:t>
            </a:r>
            <a:r>
              <a:rPr lang="en-US" sz="3100" b="0" strike="noStrike" spc="-1" dirty="0">
                <a:solidFill>
                  <a:srgbClr val="838487"/>
                </a:solidFill>
                <a:latin typeface="Open Sans"/>
              </a:rPr>
              <a:t>: Why are these </a:t>
            </a:r>
            <a:r>
              <a:rPr lang="en-US" sz="3100" spc="-1" dirty="0">
                <a:latin typeface="Open Sans"/>
              </a:rPr>
              <a:t>user stories important?</a:t>
            </a:r>
            <a:endParaRPr lang="en-US" sz="2800" b="0" strike="noStrike" spc="-1" dirty="0">
              <a:solidFill>
                <a:srgbClr val="000000"/>
              </a:solidFill>
              <a:latin typeface="Arial"/>
            </a:endParaRPr>
          </a:p>
        </p:txBody>
      </p:sp>
      <p:sp>
        <p:nvSpPr>
          <p:cNvPr id="8" name="TextBox 7">
            <a:extLst>
              <a:ext uri="{FF2B5EF4-FFF2-40B4-BE49-F238E27FC236}">
                <a16:creationId xmlns:a16="http://schemas.microsoft.com/office/drawing/2014/main" id="{C0CD0A1F-6EBB-5745-0F1C-15D40ED94632}"/>
              </a:ext>
            </a:extLst>
          </p:cNvPr>
          <p:cNvSpPr txBox="1"/>
          <p:nvPr/>
        </p:nvSpPr>
        <p:spPr>
          <a:xfrm>
            <a:off x="703697" y="1620980"/>
            <a:ext cx="8634856" cy="3754874"/>
          </a:xfrm>
          <a:prstGeom prst="rect">
            <a:avLst/>
          </a:prstGeom>
          <a:noFill/>
        </p:spPr>
        <p:txBody>
          <a:bodyPr wrap="square" rtlCol="0">
            <a:spAutoFit/>
          </a:bodyPr>
          <a:lstStyle/>
          <a:p>
            <a:pPr marL="342900" indent="-342900" algn="l">
              <a:buFont typeface="Arial" panose="020B0604020202020204" pitchFamily="34" charset="0"/>
              <a:buChar char="•"/>
            </a:pPr>
            <a:r>
              <a:rPr lang="en-US" sz="2000" b="1" i="0" dirty="0">
                <a:solidFill>
                  <a:srgbClr val="212529"/>
                </a:solidFill>
                <a:effectLst/>
                <a:latin typeface="OpenSans"/>
              </a:rPr>
              <a:t>Integrity of AI-based systems</a:t>
            </a:r>
            <a:r>
              <a:rPr lang="en-US" sz="2000" b="0" i="0" dirty="0">
                <a:solidFill>
                  <a:srgbClr val="212529"/>
                </a:solidFill>
                <a:effectLst/>
                <a:latin typeface="OpenSans"/>
              </a:rPr>
              <a:t>: Threat actors may compromise the integrity and security of A</a:t>
            </a:r>
            <a:r>
              <a:rPr lang="en-US" sz="2000" dirty="0">
                <a:solidFill>
                  <a:srgbClr val="212529"/>
                </a:solidFill>
                <a:latin typeface="OpenSans"/>
              </a:rPr>
              <a:t>I-based systems which affect the decision-making of the AI system and impact users of the system and citizens. </a:t>
            </a:r>
          </a:p>
          <a:p>
            <a:pPr marL="342900" indent="-342900" algn="l">
              <a:buFont typeface="Arial" panose="020B0604020202020204" pitchFamily="34" charset="0"/>
              <a:buChar char="•"/>
            </a:pPr>
            <a:endParaRPr lang="en-US" sz="2000" b="0" i="0" dirty="0">
              <a:solidFill>
                <a:srgbClr val="212529"/>
              </a:solidFill>
              <a:effectLst/>
              <a:latin typeface="OpenSans"/>
            </a:endParaRPr>
          </a:p>
          <a:p>
            <a:pPr algn="l"/>
            <a:endParaRPr lang="en-US" sz="2000" b="0" i="0" dirty="0">
              <a:solidFill>
                <a:srgbClr val="212529"/>
              </a:solidFill>
              <a:effectLst/>
              <a:latin typeface="OpenSans"/>
            </a:endParaRPr>
          </a:p>
          <a:p>
            <a:pPr marL="342900" indent="-342900" algn="l">
              <a:buFont typeface="Arial" panose="020B0604020202020204" pitchFamily="34" charset="0"/>
              <a:buChar char="•"/>
            </a:pPr>
            <a:r>
              <a:rPr lang="en-US" sz="2000" b="1" i="0" dirty="0">
                <a:solidFill>
                  <a:srgbClr val="212529"/>
                </a:solidFill>
                <a:effectLst/>
                <a:latin typeface="OpenSans"/>
              </a:rPr>
              <a:t>Data Breach</a:t>
            </a:r>
            <a:r>
              <a:rPr lang="en-US" sz="2000" b="0" i="0" dirty="0">
                <a:solidFill>
                  <a:srgbClr val="212529"/>
                </a:solidFill>
                <a:effectLst/>
                <a:latin typeface="OpenSans"/>
              </a:rPr>
              <a:t>: Sensitive data may be sniffed by an attacker which can use the data to craft further attacks and/or reverse engineer the AI model. </a:t>
            </a:r>
          </a:p>
          <a:p>
            <a:pPr marL="342900" indent="-342900" algn="l">
              <a:buFont typeface="Arial" panose="020B0604020202020204" pitchFamily="34" charset="0"/>
              <a:buChar char="•"/>
            </a:pPr>
            <a:endParaRPr lang="en-US" sz="2000" dirty="0">
              <a:solidFill>
                <a:srgbClr val="212529"/>
              </a:solidFill>
              <a:latin typeface="OpenSans"/>
            </a:endParaRPr>
          </a:p>
          <a:p>
            <a:pPr algn="l"/>
            <a:endParaRPr lang="en-US" sz="2000" b="0" i="0" dirty="0">
              <a:solidFill>
                <a:srgbClr val="212529"/>
              </a:solidFill>
              <a:effectLst/>
              <a:latin typeface="OpenSans"/>
            </a:endParaRPr>
          </a:p>
          <a:p>
            <a:pPr marL="342900" indent="-342900" algn="l">
              <a:buFont typeface="Arial" panose="020B0604020202020204" pitchFamily="34" charset="0"/>
              <a:buChar char="•"/>
            </a:pPr>
            <a:r>
              <a:rPr lang="en-US" sz="2000" b="1" i="0" dirty="0">
                <a:solidFill>
                  <a:srgbClr val="212529"/>
                </a:solidFill>
                <a:effectLst/>
                <a:latin typeface="OpenSans"/>
              </a:rPr>
              <a:t>Device Manipulation</a:t>
            </a:r>
            <a:r>
              <a:rPr lang="en-US" sz="2000" b="0" i="0" dirty="0">
                <a:solidFill>
                  <a:srgbClr val="212529"/>
                </a:solidFill>
                <a:effectLst/>
                <a:latin typeface="OpenSans"/>
              </a:rPr>
              <a:t>: Attackers might tamper with the underlying infrastructure which supports the AI-based system. </a:t>
            </a:r>
          </a:p>
          <a:p>
            <a:endParaRPr lang="en-US" dirty="0"/>
          </a:p>
        </p:txBody>
      </p:sp>
    </p:spTree>
    <p:extLst>
      <p:ext uri="{BB962C8B-B14F-4D97-AF65-F5344CB8AC3E}">
        <p14:creationId xmlns:p14="http://schemas.microsoft.com/office/powerpoint/2010/main" val="4120485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1">
            <a:extLst>
              <a:ext uri="{FF2B5EF4-FFF2-40B4-BE49-F238E27FC236}">
                <a16:creationId xmlns:a16="http://schemas.microsoft.com/office/drawing/2014/main" id="{8FB116C3-8BB5-81F9-A031-C66D31943AC2}"/>
              </a:ext>
            </a:extLst>
          </p:cNvPr>
          <p:cNvSpPr>
            <a:spLocks noGrp="1"/>
          </p:cNvSpPr>
          <p:nvPr>
            <p:ph type="title"/>
          </p:nvPr>
        </p:nvSpPr>
        <p:spPr>
          <a:xfrm>
            <a:off x="854400" y="478092"/>
            <a:ext cx="9024118" cy="1091520"/>
          </a:xfrm>
          <a:prstGeom prst="rect">
            <a:avLst/>
          </a:prstGeom>
          <a:noFill/>
          <a:ln w="0">
            <a:noFill/>
          </a:ln>
        </p:spPr>
        <p:txBody>
          <a:bodyPr lIns="0" tIns="0" rIns="0" bIns="0" anchor="ctr">
            <a:normAutofit/>
          </a:bodyPr>
          <a:lstStyle/>
          <a:p>
            <a:pPr indent="0">
              <a:lnSpc>
                <a:spcPct val="90000"/>
              </a:lnSpc>
              <a:buNone/>
              <a:tabLst>
                <a:tab pos="0" algn="l"/>
              </a:tabLst>
            </a:pPr>
            <a:r>
              <a:rPr lang="en-US" sz="3100" b="1" strike="noStrike" spc="-1" dirty="0">
                <a:solidFill>
                  <a:srgbClr val="838487"/>
                </a:solidFill>
                <a:latin typeface="Open Sans"/>
              </a:rPr>
              <a:t>User Story</a:t>
            </a:r>
            <a:r>
              <a:rPr lang="en-US" sz="3100" b="0" strike="noStrike" spc="-1" dirty="0">
                <a:solidFill>
                  <a:srgbClr val="838487"/>
                </a:solidFill>
                <a:latin typeface="Open Sans"/>
              </a:rPr>
              <a:t>: Why are these </a:t>
            </a:r>
            <a:r>
              <a:rPr lang="en-US" sz="3100" spc="-1" dirty="0">
                <a:latin typeface="Open Sans"/>
              </a:rPr>
              <a:t>user stories important?</a:t>
            </a:r>
            <a:endParaRPr lang="en-US" sz="2800" b="0" strike="noStrike" spc="-1" dirty="0">
              <a:solidFill>
                <a:srgbClr val="000000"/>
              </a:solidFill>
              <a:latin typeface="Arial"/>
            </a:endParaRPr>
          </a:p>
        </p:txBody>
      </p:sp>
      <p:sp>
        <p:nvSpPr>
          <p:cNvPr id="8" name="TextBox 7">
            <a:extLst>
              <a:ext uri="{FF2B5EF4-FFF2-40B4-BE49-F238E27FC236}">
                <a16:creationId xmlns:a16="http://schemas.microsoft.com/office/drawing/2014/main" id="{C0CD0A1F-6EBB-5745-0F1C-15D40ED94632}"/>
              </a:ext>
            </a:extLst>
          </p:cNvPr>
          <p:cNvSpPr txBox="1"/>
          <p:nvPr/>
        </p:nvSpPr>
        <p:spPr>
          <a:xfrm>
            <a:off x="703697" y="1620980"/>
            <a:ext cx="8634856" cy="2523768"/>
          </a:xfrm>
          <a:prstGeom prst="rect">
            <a:avLst/>
          </a:prstGeom>
          <a:noFill/>
        </p:spPr>
        <p:txBody>
          <a:bodyPr wrap="square" rtlCol="0">
            <a:spAutoFit/>
          </a:bodyPr>
          <a:lstStyle/>
          <a:p>
            <a:pPr marL="342900" indent="-342900" algn="l">
              <a:buFont typeface="Arial" panose="020B0604020202020204" pitchFamily="34" charset="0"/>
              <a:buChar char="•"/>
            </a:pPr>
            <a:r>
              <a:rPr lang="en-US" sz="2000" b="1" i="0" dirty="0">
                <a:solidFill>
                  <a:srgbClr val="212529"/>
                </a:solidFill>
                <a:effectLst/>
                <a:latin typeface="OpenSans"/>
              </a:rPr>
              <a:t>Integrity and Authenticity of CTI Information</a:t>
            </a:r>
            <a:r>
              <a:rPr lang="en-US" sz="2000" b="0" i="0" dirty="0">
                <a:solidFill>
                  <a:srgbClr val="212529"/>
                </a:solidFill>
                <a:effectLst/>
                <a:latin typeface="OpenSans"/>
              </a:rPr>
              <a:t>: </a:t>
            </a:r>
            <a:r>
              <a:rPr lang="en-US" sz="2000" dirty="0">
                <a:solidFill>
                  <a:srgbClr val="212529"/>
                </a:solidFill>
                <a:latin typeface="OpenSans"/>
              </a:rPr>
              <a:t>Threat sharing information and information on the workflow of cyber incident response systems require audit and traceability to assure the integrity and authenticity of information. </a:t>
            </a:r>
          </a:p>
          <a:p>
            <a:pPr marL="342900" indent="-342900" algn="l">
              <a:buFont typeface="Arial" panose="020B0604020202020204" pitchFamily="34" charset="0"/>
              <a:buChar char="•"/>
            </a:pPr>
            <a:endParaRPr lang="en-US" sz="2000" b="0" i="0" dirty="0">
              <a:solidFill>
                <a:srgbClr val="212529"/>
              </a:solidFill>
              <a:effectLst/>
              <a:latin typeface="OpenSans"/>
            </a:endParaRPr>
          </a:p>
          <a:p>
            <a:pPr algn="l"/>
            <a:endParaRPr lang="en-US" sz="2000" b="0" i="0" dirty="0">
              <a:solidFill>
                <a:srgbClr val="212529"/>
              </a:solidFill>
              <a:effectLst/>
              <a:latin typeface="OpenSans"/>
            </a:endParaRPr>
          </a:p>
          <a:p>
            <a:pPr marL="342900" indent="-342900" algn="l">
              <a:buFont typeface="Arial" panose="020B0604020202020204" pitchFamily="34" charset="0"/>
              <a:buChar char="•"/>
            </a:pPr>
            <a:r>
              <a:rPr lang="en-US" sz="2000" b="1" i="0" dirty="0">
                <a:solidFill>
                  <a:srgbClr val="212529"/>
                </a:solidFill>
                <a:effectLst/>
                <a:latin typeface="OpenSans"/>
              </a:rPr>
              <a:t>Innovative Technology</a:t>
            </a:r>
            <a:r>
              <a:rPr lang="en-US" sz="2000" b="0" i="0" dirty="0">
                <a:solidFill>
                  <a:srgbClr val="212529"/>
                </a:solidFill>
                <a:effectLst/>
                <a:latin typeface="OpenSans"/>
              </a:rPr>
              <a:t>: The use of innovative distributed ledger technology to enhance the integrity of the CTI workflow. </a:t>
            </a:r>
          </a:p>
          <a:p>
            <a:endParaRPr lang="en-US" dirty="0"/>
          </a:p>
        </p:txBody>
      </p:sp>
    </p:spTree>
    <p:extLst>
      <p:ext uri="{BB962C8B-B14F-4D97-AF65-F5344CB8AC3E}">
        <p14:creationId xmlns:p14="http://schemas.microsoft.com/office/powerpoint/2010/main" val="1429331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9825"/>
            <a:ext cx="10515600" cy="1521069"/>
          </a:xfrm>
        </p:spPr>
        <p:txBody>
          <a:bodyPr>
            <a:normAutofit/>
          </a:bodyPr>
          <a:lstStyle/>
          <a:p>
            <a:pPr algn="l"/>
            <a:r>
              <a:rPr lang="en-US" dirty="0"/>
              <a:t>IRIS PUC 2 – General Context</a:t>
            </a:r>
            <a:endParaRPr lang="en-US" b="1" dirty="0"/>
          </a:p>
        </p:txBody>
      </p:sp>
      <p:sp>
        <p:nvSpPr>
          <p:cNvPr id="4" name="Text Placeholder 3"/>
          <p:cNvSpPr>
            <a:spLocks noGrp="1"/>
          </p:cNvSpPr>
          <p:nvPr>
            <p:ph type="body" idx="13"/>
          </p:nvPr>
        </p:nvSpPr>
        <p:spPr>
          <a:xfrm>
            <a:off x="228600" y="4056192"/>
            <a:ext cx="10227129" cy="1521069"/>
          </a:xfrm>
        </p:spPr>
        <p:txBody>
          <a:bodyPr>
            <a:noAutofit/>
          </a:bodyPr>
          <a:lstStyle/>
          <a:p>
            <a:pPr algn="ctr"/>
            <a:r>
              <a:rPr lang="en-US" dirty="0"/>
              <a:t> </a:t>
            </a:r>
          </a:p>
          <a:p>
            <a:r>
              <a:rPr lang="en-US" dirty="0"/>
              <a:t>PUC 2 | 13/06/2024 | KEMEA</a:t>
            </a:r>
          </a:p>
          <a:p>
            <a:pPr algn="ctr"/>
            <a:endParaRPr lang="en-US" dirty="0"/>
          </a:p>
        </p:txBody>
      </p:sp>
    </p:spTree>
    <p:extLst>
      <p:ext uri="{BB962C8B-B14F-4D97-AF65-F5344CB8AC3E}">
        <p14:creationId xmlns:p14="http://schemas.microsoft.com/office/powerpoint/2010/main" val="405138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71" y="2563058"/>
            <a:ext cx="10515600" cy="1893163"/>
          </a:xfrm>
        </p:spPr>
        <p:txBody>
          <a:bodyPr>
            <a:normAutofit fontScale="90000"/>
          </a:bodyPr>
          <a:lstStyle/>
          <a:p>
            <a:r>
              <a:rPr lang="en-US" b="1" dirty="0"/>
              <a:t>IRIS</a:t>
            </a:r>
            <a:br>
              <a:rPr lang="en-US" b="1" dirty="0"/>
            </a:br>
            <a:br>
              <a:rPr lang="en-US" dirty="0"/>
            </a:br>
            <a:r>
              <a:rPr lang="en-US" dirty="0"/>
              <a:t>A collaborative CERT/CSIRT platform </a:t>
            </a:r>
            <a:br>
              <a:rPr lang="en-US" dirty="0"/>
            </a:br>
            <a:r>
              <a:rPr lang="en-US" dirty="0"/>
              <a:t>to combat cyber-threats </a:t>
            </a:r>
            <a:br>
              <a:rPr lang="en-US" dirty="0"/>
            </a:br>
            <a:r>
              <a:rPr lang="en-US" dirty="0"/>
              <a:t>in </a:t>
            </a:r>
            <a:r>
              <a:rPr lang="en-US" b="1" dirty="0"/>
              <a:t>IoT and AI-driven systems</a:t>
            </a:r>
          </a:p>
        </p:txBody>
      </p:sp>
      <p:sp>
        <p:nvSpPr>
          <p:cNvPr id="3" name="Text Placeholder 2"/>
          <p:cNvSpPr>
            <a:spLocks noGrp="1"/>
          </p:cNvSpPr>
          <p:nvPr>
            <p:ph type="body" idx="1"/>
          </p:nvPr>
        </p:nvSpPr>
        <p:spPr>
          <a:xfrm>
            <a:off x="876300" y="5007310"/>
            <a:ext cx="5219700" cy="611187"/>
          </a:xfrm>
        </p:spPr>
        <p:txBody>
          <a:bodyPr/>
          <a:lstStyle/>
          <a:p>
            <a:r>
              <a:rPr lang="en-US" dirty="0"/>
              <a:t>Duarte Nascimento (INOV)</a:t>
            </a:r>
          </a:p>
        </p:txBody>
      </p:sp>
      <p:sp>
        <p:nvSpPr>
          <p:cNvPr id="4" name="Text Placeholder 3"/>
          <p:cNvSpPr>
            <a:spLocks noGrp="1"/>
          </p:cNvSpPr>
          <p:nvPr>
            <p:ph type="body" sz="quarter" idx="13"/>
          </p:nvPr>
        </p:nvSpPr>
        <p:spPr>
          <a:xfrm>
            <a:off x="876300" y="5519456"/>
            <a:ext cx="5219700" cy="561975"/>
          </a:xfrm>
        </p:spPr>
        <p:txBody>
          <a:bodyPr/>
          <a:lstStyle/>
          <a:p>
            <a:r>
              <a:rPr lang="en-US" dirty="0"/>
              <a:t>PUC 2 | 27/03/2024</a:t>
            </a:r>
          </a:p>
        </p:txBody>
      </p:sp>
      <p:pic>
        <p:nvPicPr>
          <p:cNvPr id="15" name="Picture 14">
            <a:extLst>
              <a:ext uri="{FF2B5EF4-FFF2-40B4-BE49-F238E27FC236}">
                <a16:creationId xmlns:a16="http://schemas.microsoft.com/office/drawing/2014/main" id="{62B6CBD2-ACA5-49EF-920F-DC32B6C91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1210" y="4712294"/>
            <a:ext cx="4151290" cy="1369137"/>
          </a:xfrm>
          <a:prstGeom prst="rect">
            <a:avLst/>
          </a:prstGeom>
        </p:spPr>
      </p:pic>
    </p:spTree>
    <p:extLst>
      <p:ext uri="{BB962C8B-B14F-4D97-AF65-F5344CB8AC3E}">
        <p14:creationId xmlns:p14="http://schemas.microsoft.com/office/powerpoint/2010/main" val="866420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73BAE1-1ED3-4B9C-8625-21F9E34E92F1}"/>
              </a:ext>
            </a:extLst>
          </p:cNvPr>
          <p:cNvSpPr>
            <a:spLocks noGrp="1"/>
          </p:cNvSpPr>
          <p:nvPr>
            <p:ph type="title"/>
          </p:nvPr>
        </p:nvSpPr>
        <p:spPr/>
        <p:txBody>
          <a:bodyPr/>
          <a:lstStyle/>
          <a:p>
            <a:r>
              <a:rPr lang="en-US" dirty="0"/>
              <a:t>IRIS Pilots - Key Objectives</a:t>
            </a:r>
          </a:p>
        </p:txBody>
      </p:sp>
      <p:sp>
        <p:nvSpPr>
          <p:cNvPr id="7" name="Content Placeholder 6">
            <a:extLst>
              <a:ext uri="{FF2B5EF4-FFF2-40B4-BE49-F238E27FC236}">
                <a16:creationId xmlns:a16="http://schemas.microsoft.com/office/drawing/2014/main" id="{658B8116-7354-4BA5-8F5D-2C4D391256D1}"/>
              </a:ext>
            </a:extLst>
          </p:cNvPr>
          <p:cNvSpPr>
            <a:spLocks noGrp="1"/>
          </p:cNvSpPr>
          <p:nvPr>
            <p:ph idx="1"/>
          </p:nvPr>
        </p:nvSpPr>
        <p:spPr>
          <a:xfrm>
            <a:off x="838200" y="1694046"/>
            <a:ext cx="10515600" cy="4511492"/>
          </a:xfrm>
        </p:spPr>
        <p:txBody>
          <a:bodyPr>
            <a:normAutofit fontScale="85000" lnSpcReduction="20000"/>
          </a:bodyPr>
          <a:lstStyle/>
          <a:p>
            <a:pPr marL="0" indent="0">
              <a:buNone/>
            </a:pPr>
            <a:r>
              <a:rPr lang="en-US" dirty="0"/>
              <a:t>The demonstration pilots of IRIS target to:</a:t>
            </a:r>
          </a:p>
          <a:p>
            <a:pPr>
              <a:buFont typeface="Wingdings" panose="05000000000000000000" pitchFamily="2" charset="2"/>
              <a:buChar char="§"/>
            </a:pPr>
            <a:r>
              <a:rPr lang="en-US" dirty="0"/>
              <a:t>Secure the </a:t>
            </a:r>
            <a:r>
              <a:rPr lang="en-US" b="1" dirty="0"/>
              <a:t>smart city’s IoT and control systems </a:t>
            </a:r>
            <a:r>
              <a:rPr lang="en-US" dirty="0"/>
              <a:t>against confidentiality breaches, detecting interception and compromise of IoT systems and reporting efficiently the breach (PUC1 in Barcelona).</a:t>
            </a:r>
          </a:p>
          <a:p>
            <a:pPr>
              <a:buFont typeface="Wingdings" panose="05000000000000000000" pitchFamily="2" charset="2"/>
              <a:buChar char="§"/>
            </a:pPr>
            <a:r>
              <a:rPr lang="en-US" dirty="0"/>
              <a:t>Securing a </a:t>
            </a:r>
            <a:r>
              <a:rPr lang="en-US" b="1" dirty="0"/>
              <a:t>smart city's AI-enabled infrastructure of transport systems </a:t>
            </a:r>
            <a:r>
              <a:rPr lang="en-US" dirty="0"/>
              <a:t>(autonomous buses), illustrating IRIS capabilities to identify the threat, self-recover and share the threat intelligence with other system operators and platforms (PUC2 in Tallin).</a:t>
            </a:r>
          </a:p>
          <a:p>
            <a:pPr>
              <a:buFont typeface="Wingdings" panose="05000000000000000000" pitchFamily="2" charset="2"/>
              <a:buChar char="§"/>
            </a:pPr>
            <a:r>
              <a:rPr lang="en-US" dirty="0"/>
              <a:t>Protect the </a:t>
            </a:r>
            <a:r>
              <a:rPr lang="en-US" b="1" dirty="0"/>
              <a:t>customer facing components of the smart grid </a:t>
            </a:r>
            <a:r>
              <a:rPr lang="en-US" dirty="0"/>
              <a:t>against threats to control functions defined for the control of the demand, demonstrating IRIS capabilities to manage a cross-border crisis exercise on the Virtual Cyber Range (PUC3 in Helsinki/Tallin).</a:t>
            </a:r>
          </a:p>
          <a:p>
            <a:r>
              <a:rPr lang="en-US" dirty="0"/>
              <a:t>IRIS platform focuses on:</a:t>
            </a:r>
          </a:p>
          <a:p>
            <a:pPr lvl="1"/>
            <a:r>
              <a:rPr lang="en-US" dirty="0"/>
              <a:t>Real-time estimation of cybersecurity and privacy risks</a:t>
            </a:r>
          </a:p>
          <a:p>
            <a:pPr lvl="1"/>
            <a:r>
              <a:rPr lang="en-US" dirty="0"/>
              <a:t>Automated threat detection, response and recovery </a:t>
            </a:r>
          </a:p>
          <a:p>
            <a:pPr lvl="1"/>
            <a:r>
              <a:rPr lang="en-US" dirty="0"/>
              <a:t>Threat intelligence sharing </a:t>
            </a:r>
          </a:p>
          <a:p>
            <a:pPr lvl="1"/>
            <a:r>
              <a:rPr lang="en-US" dirty="0"/>
              <a:t>Measures for effective cybersecurity incidents and crises management</a:t>
            </a:r>
          </a:p>
        </p:txBody>
      </p:sp>
    </p:spTree>
    <p:extLst>
      <p:ext uri="{BB962C8B-B14F-4D97-AF65-F5344CB8AC3E}">
        <p14:creationId xmlns:p14="http://schemas.microsoft.com/office/powerpoint/2010/main" val="1085044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1">
            <a:extLst>
              <a:ext uri="{FF2B5EF4-FFF2-40B4-BE49-F238E27FC236}">
                <a16:creationId xmlns:a16="http://schemas.microsoft.com/office/drawing/2014/main" id="{8FB116C3-8BB5-81F9-A031-C66D31943AC2}"/>
              </a:ext>
            </a:extLst>
          </p:cNvPr>
          <p:cNvSpPr>
            <a:spLocks noGrp="1"/>
          </p:cNvSpPr>
          <p:nvPr>
            <p:ph type="title"/>
          </p:nvPr>
        </p:nvSpPr>
        <p:spPr>
          <a:xfrm>
            <a:off x="907753" y="131641"/>
            <a:ext cx="9024118" cy="1091520"/>
          </a:xfrm>
          <a:prstGeom prst="rect">
            <a:avLst/>
          </a:prstGeom>
          <a:noFill/>
          <a:ln w="0">
            <a:noFill/>
          </a:ln>
        </p:spPr>
        <p:txBody>
          <a:bodyPr lIns="0" tIns="0" rIns="0" bIns="0" anchor="ctr">
            <a:normAutofit/>
          </a:bodyPr>
          <a:lstStyle/>
          <a:p>
            <a:pPr indent="0">
              <a:lnSpc>
                <a:spcPct val="90000"/>
              </a:lnSpc>
              <a:buNone/>
              <a:tabLst>
                <a:tab pos="0" algn="l"/>
              </a:tabLst>
            </a:pPr>
            <a:r>
              <a:rPr lang="en-US" strike="noStrike" spc="-1" dirty="0">
                <a:solidFill>
                  <a:srgbClr val="838487"/>
                </a:solidFill>
                <a:latin typeface="Open Sans"/>
              </a:rPr>
              <a:t>IRIS General Architecture</a:t>
            </a:r>
            <a:endParaRPr lang="en-US" strike="noStrike" spc="-1" dirty="0">
              <a:solidFill>
                <a:srgbClr val="000000"/>
              </a:solidFill>
              <a:latin typeface="Arial"/>
            </a:endParaRPr>
          </a:p>
        </p:txBody>
      </p:sp>
      <p:pic>
        <p:nvPicPr>
          <p:cNvPr id="3" name="Picture 2">
            <a:extLst>
              <a:ext uri="{FF2B5EF4-FFF2-40B4-BE49-F238E27FC236}">
                <a16:creationId xmlns:a16="http://schemas.microsoft.com/office/drawing/2014/main" id="{DD85FE67-FFA3-A23B-37C1-E8953DAF4284}"/>
              </a:ext>
            </a:extLst>
          </p:cNvPr>
          <p:cNvPicPr>
            <a:picLocks noChangeAspect="1"/>
          </p:cNvPicPr>
          <p:nvPr/>
        </p:nvPicPr>
        <p:blipFill>
          <a:blip r:embed="rId2"/>
          <a:stretch>
            <a:fillRect/>
          </a:stretch>
        </p:blipFill>
        <p:spPr>
          <a:xfrm>
            <a:off x="1465243" y="1055637"/>
            <a:ext cx="9543726" cy="5212836"/>
          </a:xfrm>
          <a:prstGeom prst="rect">
            <a:avLst/>
          </a:prstGeom>
        </p:spPr>
      </p:pic>
    </p:spTree>
    <p:extLst>
      <p:ext uri="{BB962C8B-B14F-4D97-AF65-F5344CB8AC3E}">
        <p14:creationId xmlns:p14="http://schemas.microsoft.com/office/powerpoint/2010/main" val="1767354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9825"/>
            <a:ext cx="10515600" cy="1521069"/>
          </a:xfrm>
        </p:spPr>
        <p:txBody>
          <a:bodyPr>
            <a:normAutofit/>
          </a:bodyPr>
          <a:lstStyle/>
          <a:p>
            <a:pPr algn="l"/>
            <a:r>
              <a:rPr lang="en-US" dirty="0"/>
              <a:t>IRIS PUC 2 – SAT</a:t>
            </a:r>
            <a:endParaRPr lang="en-US" b="1" dirty="0"/>
          </a:p>
        </p:txBody>
      </p:sp>
      <p:sp>
        <p:nvSpPr>
          <p:cNvPr id="4" name="Text Placeholder 3"/>
          <p:cNvSpPr>
            <a:spLocks noGrp="1"/>
          </p:cNvSpPr>
          <p:nvPr>
            <p:ph type="body" idx="13"/>
          </p:nvPr>
        </p:nvSpPr>
        <p:spPr>
          <a:xfrm>
            <a:off x="228600" y="4056192"/>
            <a:ext cx="10227129" cy="1521069"/>
          </a:xfrm>
        </p:spPr>
        <p:txBody>
          <a:bodyPr>
            <a:noAutofit/>
          </a:bodyPr>
          <a:lstStyle/>
          <a:p>
            <a:pPr algn="ctr"/>
            <a:r>
              <a:rPr lang="en-US" dirty="0"/>
              <a:t> </a:t>
            </a:r>
          </a:p>
          <a:p>
            <a:r>
              <a:rPr lang="en-US" dirty="0"/>
              <a:t>PUC 2 | 27/03/2024 | CEL</a:t>
            </a:r>
          </a:p>
          <a:p>
            <a:pPr algn="ctr"/>
            <a:endParaRPr lang="en-US" dirty="0"/>
          </a:p>
        </p:txBody>
      </p:sp>
    </p:spTree>
    <p:extLst>
      <p:ext uri="{BB962C8B-B14F-4D97-AF65-F5344CB8AC3E}">
        <p14:creationId xmlns:p14="http://schemas.microsoft.com/office/powerpoint/2010/main" val="1571758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2"/>
          <p:cNvSpPr txBox="1">
            <a:spLocks noGrp="1"/>
          </p:cNvSpPr>
          <p:nvPr>
            <p:ph type="body" idx="1"/>
          </p:nvPr>
        </p:nvSpPr>
        <p:spPr>
          <a:xfrm>
            <a:off x="4935709" y="1900700"/>
            <a:ext cx="6575936" cy="3961257"/>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100000"/>
              </a:lnSpc>
              <a:spcBef>
                <a:spcPts val="0"/>
              </a:spcBef>
              <a:spcAft>
                <a:spcPts val="0"/>
              </a:spcAft>
              <a:buClr>
                <a:srgbClr val="626265"/>
              </a:buClr>
              <a:buSzPct val="100000"/>
              <a:buFont typeface="Noto Sans Symbols"/>
              <a:buChar char="✔"/>
            </a:pPr>
            <a:r>
              <a:rPr lang="it-IT" sz="2800" dirty="0" err="1">
                <a:solidFill>
                  <a:srgbClr val="626265"/>
                </a:solidFill>
              </a:rPr>
              <a:t>This</a:t>
            </a:r>
            <a:r>
              <a:rPr lang="it-IT" sz="2800" dirty="0">
                <a:solidFill>
                  <a:srgbClr val="626265"/>
                </a:solidFill>
              </a:rPr>
              <a:t> session </a:t>
            </a:r>
            <a:r>
              <a:rPr lang="it-IT" sz="2800" dirty="0" err="1">
                <a:solidFill>
                  <a:srgbClr val="626265"/>
                </a:solidFill>
              </a:rPr>
              <a:t>is</a:t>
            </a:r>
            <a:r>
              <a:rPr lang="it-IT" sz="2800" dirty="0">
                <a:solidFill>
                  <a:srgbClr val="626265"/>
                </a:solidFill>
              </a:rPr>
              <a:t> </a:t>
            </a:r>
            <a:r>
              <a:rPr lang="it-IT" sz="2800" dirty="0" err="1">
                <a:solidFill>
                  <a:srgbClr val="626265"/>
                </a:solidFill>
              </a:rPr>
              <a:t>also</a:t>
            </a:r>
            <a:r>
              <a:rPr lang="it-IT" sz="2800" dirty="0">
                <a:solidFill>
                  <a:srgbClr val="626265"/>
                </a:solidFill>
              </a:rPr>
              <a:t> part of </a:t>
            </a:r>
            <a:r>
              <a:rPr lang="it-IT" sz="2800" dirty="0" err="1">
                <a:solidFill>
                  <a:srgbClr val="626265"/>
                </a:solidFill>
              </a:rPr>
              <a:t>our</a:t>
            </a:r>
            <a:r>
              <a:rPr lang="it-IT" sz="2800" dirty="0">
                <a:solidFill>
                  <a:srgbClr val="626265"/>
                </a:solidFill>
              </a:rPr>
              <a:t> </a:t>
            </a:r>
            <a:r>
              <a:rPr lang="it-IT" sz="2800" dirty="0" err="1">
                <a:solidFill>
                  <a:srgbClr val="626265"/>
                </a:solidFill>
              </a:rPr>
              <a:t>research</a:t>
            </a:r>
            <a:r>
              <a:rPr lang="it-IT" sz="2800" dirty="0">
                <a:solidFill>
                  <a:srgbClr val="626265"/>
                </a:solidFill>
              </a:rPr>
              <a:t> on the social </a:t>
            </a:r>
            <a:r>
              <a:rPr lang="it-IT" sz="2800" dirty="0" err="1">
                <a:solidFill>
                  <a:srgbClr val="626265"/>
                </a:solidFill>
              </a:rPr>
              <a:t>acceptance</a:t>
            </a:r>
            <a:r>
              <a:rPr lang="it-IT" sz="2800" dirty="0">
                <a:solidFill>
                  <a:srgbClr val="626265"/>
                </a:solidFill>
              </a:rPr>
              <a:t> of IRIS </a:t>
            </a:r>
            <a:r>
              <a:rPr lang="it-IT" sz="2800" dirty="0" err="1">
                <a:solidFill>
                  <a:srgbClr val="626265"/>
                </a:solidFill>
              </a:rPr>
              <a:t>project</a:t>
            </a:r>
            <a:endParaRPr dirty="0"/>
          </a:p>
          <a:p>
            <a:pPr marL="0" lvl="0" indent="0" algn="just" rtl="0">
              <a:lnSpc>
                <a:spcPct val="100000"/>
              </a:lnSpc>
              <a:spcBef>
                <a:spcPts val="1000"/>
              </a:spcBef>
              <a:spcAft>
                <a:spcPts val="0"/>
              </a:spcAft>
              <a:buClr>
                <a:srgbClr val="838487"/>
              </a:buClr>
              <a:buSzPct val="100000"/>
              <a:buNone/>
            </a:pPr>
            <a:endParaRPr sz="2800" dirty="0">
              <a:solidFill>
                <a:srgbClr val="626265"/>
              </a:solidFill>
            </a:endParaRPr>
          </a:p>
          <a:p>
            <a:pPr marL="228600" indent="-228600" algn="just">
              <a:lnSpc>
                <a:spcPct val="100000"/>
              </a:lnSpc>
              <a:buClr>
                <a:srgbClr val="626265"/>
              </a:buClr>
              <a:buSzPct val="100000"/>
              <a:buFont typeface="Noto Sans Symbols"/>
              <a:buChar char="✔"/>
            </a:pPr>
            <a:r>
              <a:rPr lang="it-IT" sz="2800" dirty="0">
                <a:solidFill>
                  <a:srgbClr val="626265"/>
                </a:solidFill>
              </a:rPr>
              <a:t>The </a:t>
            </a:r>
            <a:r>
              <a:rPr lang="it-IT" sz="2800" dirty="0" err="1">
                <a:solidFill>
                  <a:srgbClr val="626265"/>
                </a:solidFill>
              </a:rPr>
              <a:t>aim</a:t>
            </a:r>
            <a:r>
              <a:rPr lang="it-IT" sz="2800" dirty="0">
                <a:solidFill>
                  <a:srgbClr val="626265"/>
                </a:solidFill>
              </a:rPr>
              <a:t> </a:t>
            </a:r>
            <a:r>
              <a:rPr lang="it-IT" sz="2800" dirty="0" err="1">
                <a:solidFill>
                  <a:srgbClr val="626265"/>
                </a:solidFill>
              </a:rPr>
              <a:t>is</a:t>
            </a:r>
            <a:r>
              <a:rPr lang="it-IT" sz="2800" dirty="0">
                <a:solidFill>
                  <a:srgbClr val="626265"/>
                </a:solidFill>
              </a:rPr>
              <a:t> to </a:t>
            </a:r>
            <a:r>
              <a:rPr lang="it-IT" sz="2800" dirty="0" err="1">
                <a:solidFill>
                  <a:srgbClr val="626265"/>
                </a:solidFill>
              </a:rPr>
              <a:t>get</a:t>
            </a:r>
            <a:r>
              <a:rPr lang="it-IT" sz="2800" dirty="0">
                <a:solidFill>
                  <a:srgbClr val="626265"/>
                </a:solidFill>
              </a:rPr>
              <a:t> a feedback on the </a:t>
            </a:r>
            <a:r>
              <a:rPr lang="it-IT" sz="2800" dirty="0" err="1">
                <a:solidFill>
                  <a:srgbClr val="626265"/>
                </a:solidFill>
              </a:rPr>
              <a:t>presentation</a:t>
            </a:r>
            <a:r>
              <a:rPr lang="it-IT" sz="2800" dirty="0">
                <a:solidFill>
                  <a:srgbClr val="626265"/>
                </a:solidFill>
              </a:rPr>
              <a:t> </a:t>
            </a:r>
            <a:r>
              <a:rPr lang="it-IT" sz="2800" dirty="0" err="1">
                <a:solidFill>
                  <a:srgbClr val="626265"/>
                </a:solidFill>
              </a:rPr>
              <a:t>based</a:t>
            </a:r>
            <a:r>
              <a:rPr lang="it-IT" sz="2800" dirty="0">
                <a:solidFill>
                  <a:srgbClr val="626265"/>
                </a:solidFill>
              </a:rPr>
              <a:t> on </a:t>
            </a:r>
            <a:r>
              <a:rPr lang="it-IT" sz="2800" dirty="0" err="1">
                <a:solidFill>
                  <a:srgbClr val="626265"/>
                </a:solidFill>
              </a:rPr>
              <a:t>your</a:t>
            </a:r>
            <a:r>
              <a:rPr lang="it-IT" sz="2800" dirty="0">
                <a:solidFill>
                  <a:srgbClr val="626265"/>
                </a:solidFill>
              </a:rPr>
              <a:t> </a:t>
            </a:r>
            <a:r>
              <a:rPr lang="it-IT" sz="2800" dirty="0" err="1">
                <a:solidFill>
                  <a:srgbClr val="626265"/>
                </a:solidFill>
              </a:rPr>
              <a:t>perceptions</a:t>
            </a:r>
            <a:endParaRPr lang="it-IT" sz="2800" dirty="0">
              <a:solidFill>
                <a:srgbClr val="626265"/>
              </a:solidFill>
            </a:endParaRPr>
          </a:p>
          <a:p>
            <a:pPr marL="228600" indent="-228600" algn="just">
              <a:lnSpc>
                <a:spcPct val="100000"/>
              </a:lnSpc>
              <a:buClr>
                <a:srgbClr val="626265"/>
              </a:buClr>
              <a:buSzPct val="100000"/>
              <a:buFont typeface="Noto Sans Symbols"/>
              <a:buChar char="✔"/>
            </a:pPr>
            <a:endParaRPr lang="it-IT" sz="2800" dirty="0">
              <a:solidFill>
                <a:srgbClr val="626265"/>
              </a:solidFill>
            </a:endParaRPr>
          </a:p>
          <a:p>
            <a:pPr marL="228600" indent="-228600" algn="just">
              <a:lnSpc>
                <a:spcPct val="100000"/>
              </a:lnSpc>
              <a:buClr>
                <a:srgbClr val="626265"/>
              </a:buClr>
              <a:buSzPct val="100000"/>
              <a:buFont typeface="Noto Sans Symbols"/>
              <a:buChar char="✔"/>
            </a:pPr>
            <a:r>
              <a:rPr lang="it-IT" sz="2800" dirty="0" err="1">
                <a:solidFill>
                  <a:srgbClr val="626265"/>
                </a:solidFill>
              </a:rPr>
              <a:t>Following</a:t>
            </a:r>
            <a:r>
              <a:rPr lang="it-IT" sz="2800" dirty="0">
                <a:solidFill>
                  <a:srgbClr val="626265"/>
                </a:solidFill>
              </a:rPr>
              <a:t> the </a:t>
            </a:r>
            <a:r>
              <a:rPr lang="it-IT" sz="2800" dirty="0" err="1">
                <a:solidFill>
                  <a:srgbClr val="626265"/>
                </a:solidFill>
              </a:rPr>
              <a:t>pilot</a:t>
            </a:r>
            <a:r>
              <a:rPr lang="it-IT" sz="2800" dirty="0">
                <a:solidFill>
                  <a:srgbClr val="626265"/>
                </a:solidFill>
              </a:rPr>
              <a:t> use case </a:t>
            </a:r>
            <a:r>
              <a:rPr lang="it-IT" sz="2800" dirty="0" err="1">
                <a:solidFill>
                  <a:srgbClr val="626265"/>
                </a:solidFill>
              </a:rPr>
              <a:t>presentation</a:t>
            </a:r>
            <a:r>
              <a:rPr lang="it-IT" sz="2800" dirty="0">
                <a:solidFill>
                  <a:srgbClr val="626265"/>
                </a:solidFill>
              </a:rPr>
              <a:t> </a:t>
            </a:r>
            <a:r>
              <a:rPr lang="it-IT" sz="2800" dirty="0" err="1">
                <a:solidFill>
                  <a:srgbClr val="626265"/>
                </a:solidFill>
              </a:rPr>
              <a:t>we</a:t>
            </a:r>
            <a:r>
              <a:rPr lang="it-IT" sz="2800" dirty="0">
                <a:solidFill>
                  <a:srgbClr val="626265"/>
                </a:solidFill>
              </a:rPr>
              <a:t> </a:t>
            </a:r>
            <a:r>
              <a:rPr lang="it-IT" sz="2800" dirty="0" err="1">
                <a:solidFill>
                  <a:srgbClr val="626265"/>
                </a:solidFill>
              </a:rPr>
              <a:t>will</a:t>
            </a:r>
            <a:r>
              <a:rPr lang="it-IT" sz="2800" dirty="0">
                <a:solidFill>
                  <a:srgbClr val="626265"/>
                </a:solidFill>
              </a:rPr>
              <a:t> </a:t>
            </a:r>
            <a:r>
              <a:rPr lang="it-IT" sz="2800" dirty="0" err="1">
                <a:solidFill>
                  <a:srgbClr val="626265"/>
                </a:solidFill>
              </a:rPr>
              <a:t>invite</a:t>
            </a:r>
            <a:r>
              <a:rPr lang="it-IT" sz="2800" dirty="0">
                <a:solidFill>
                  <a:srgbClr val="626265"/>
                </a:solidFill>
              </a:rPr>
              <a:t> </a:t>
            </a:r>
            <a:r>
              <a:rPr lang="it-IT" sz="2800" dirty="0" err="1">
                <a:solidFill>
                  <a:srgbClr val="626265"/>
                </a:solidFill>
              </a:rPr>
              <a:t>you</a:t>
            </a:r>
            <a:r>
              <a:rPr lang="it-IT" sz="2800" dirty="0">
                <a:solidFill>
                  <a:srgbClr val="626265"/>
                </a:solidFill>
              </a:rPr>
              <a:t> to </a:t>
            </a:r>
            <a:r>
              <a:rPr lang="it-IT" sz="2800" dirty="0" err="1">
                <a:solidFill>
                  <a:srgbClr val="626265"/>
                </a:solidFill>
              </a:rPr>
              <a:t>fill</a:t>
            </a:r>
            <a:r>
              <a:rPr lang="it-IT" sz="2800" dirty="0">
                <a:solidFill>
                  <a:srgbClr val="626265"/>
                </a:solidFill>
              </a:rPr>
              <a:t> in a </a:t>
            </a:r>
            <a:r>
              <a:rPr lang="it-IT" sz="2800" dirty="0" err="1">
                <a:solidFill>
                  <a:srgbClr val="626265"/>
                </a:solidFill>
              </a:rPr>
              <a:t>survey</a:t>
            </a:r>
            <a:endParaRPr lang="it-IT"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lang="it-IT"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dirty="0"/>
          </a:p>
          <a:p>
            <a:pPr marL="228600" lvl="0" indent="-64135" algn="just" rtl="0">
              <a:lnSpc>
                <a:spcPct val="100000"/>
              </a:lnSpc>
              <a:spcBef>
                <a:spcPts val="1000"/>
              </a:spcBef>
              <a:spcAft>
                <a:spcPts val="0"/>
              </a:spcAft>
              <a:buClr>
                <a:srgbClr val="838487"/>
              </a:buClr>
              <a:buSzPct val="100000"/>
              <a:buFont typeface="Noto Sans Symbols"/>
              <a:buNone/>
            </a:pPr>
            <a:endParaRPr sz="2800" dirty="0">
              <a:solidFill>
                <a:srgbClr val="626265"/>
              </a:solidFill>
            </a:endParaRPr>
          </a:p>
          <a:p>
            <a:pPr marL="228600" lvl="0" indent="-228600" algn="just" rtl="0">
              <a:lnSpc>
                <a:spcPct val="100000"/>
              </a:lnSpc>
              <a:spcBef>
                <a:spcPts val="1000"/>
              </a:spcBef>
              <a:spcAft>
                <a:spcPts val="0"/>
              </a:spcAft>
              <a:buClr>
                <a:srgbClr val="626265"/>
              </a:buClr>
              <a:buSzPct val="100000"/>
              <a:buFont typeface="Noto Sans Symbols"/>
              <a:buChar char="✔"/>
            </a:pPr>
            <a:endParaRPr sz="1800" dirty="0"/>
          </a:p>
        </p:txBody>
      </p:sp>
      <p:sp>
        <p:nvSpPr>
          <p:cNvPr id="89" name="Google Shape;89;p2"/>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23</a:t>
            </a:fld>
            <a:endParaRPr/>
          </a:p>
        </p:txBody>
      </p:sp>
      <p:pic>
        <p:nvPicPr>
          <p:cNvPr id="90" name="Google Shape;90;p2"/>
          <p:cNvPicPr preferRelativeResize="0"/>
          <p:nvPr/>
        </p:nvPicPr>
        <p:blipFill rotWithShape="1">
          <a:blip r:embed="rId3">
            <a:alphaModFix/>
          </a:blip>
          <a:srcRect/>
          <a:stretch/>
        </p:blipFill>
        <p:spPr>
          <a:xfrm>
            <a:off x="935453" y="2311290"/>
            <a:ext cx="3266433" cy="3130332"/>
          </a:xfrm>
          <a:prstGeom prst="rect">
            <a:avLst/>
          </a:prstGeom>
          <a:noFill/>
          <a:ln>
            <a:noFill/>
          </a:ln>
        </p:spPr>
      </p:pic>
      <p:sp>
        <p:nvSpPr>
          <p:cNvPr id="3" name="Title 2">
            <a:extLst>
              <a:ext uri="{FF2B5EF4-FFF2-40B4-BE49-F238E27FC236}">
                <a16:creationId xmlns:a16="http://schemas.microsoft.com/office/drawing/2014/main" id="{CB7FB1CA-3353-454F-8798-DE2DAC718FE9}"/>
              </a:ext>
            </a:extLst>
          </p:cNvPr>
          <p:cNvSpPr>
            <a:spLocks noGrp="1"/>
          </p:cNvSpPr>
          <p:nvPr>
            <p:ph type="title"/>
          </p:nvPr>
        </p:nvSpPr>
        <p:spPr>
          <a:xfrm>
            <a:off x="838200" y="336551"/>
            <a:ext cx="8686800" cy="1035050"/>
          </a:xfrm>
        </p:spPr>
        <p:txBody>
          <a:bodyPr/>
          <a:lstStyle/>
          <a:p>
            <a:r>
              <a:rPr lang="en-US" dirty="0"/>
              <a:t>Social Acceptance Assessment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3"/>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24</a:t>
            </a:fld>
            <a:endParaRPr/>
          </a:p>
        </p:txBody>
      </p:sp>
      <p:sp>
        <p:nvSpPr>
          <p:cNvPr id="98" name="Google Shape;98;p3"/>
          <p:cNvSpPr txBox="1"/>
          <p:nvPr/>
        </p:nvSpPr>
        <p:spPr>
          <a:xfrm>
            <a:off x="5519057" y="1747157"/>
            <a:ext cx="5323115" cy="4700092"/>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2000" b="1" dirty="0">
                <a:solidFill>
                  <a:schemeClr val="accent1"/>
                </a:solidFill>
                <a:latin typeface="Open Sans"/>
                <a:ea typeface="Open Sans"/>
                <a:cs typeface="Open Sans"/>
                <a:sym typeface="Open Sans"/>
              </a:rPr>
              <a:t>BASED ON 3 PRINCIPLES</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a:solidFill>
                  <a:srgbClr val="626265"/>
                </a:solidFill>
                <a:latin typeface="Open Sans"/>
                <a:ea typeface="Open Sans"/>
                <a:cs typeface="Open Sans"/>
                <a:sym typeface="Open Sans"/>
              </a:rPr>
              <a:t>Human </a:t>
            </a:r>
            <a:r>
              <a:rPr lang="it-IT" sz="2000" b="1" dirty="0" err="1">
                <a:solidFill>
                  <a:srgbClr val="626265"/>
                </a:solidFill>
                <a:latin typeface="Open Sans"/>
                <a:ea typeface="Open Sans"/>
                <a:cs typeface="Open Sans"/>
                <a:sym typeface="Open Sans"/>
              </a:rPr>
              <a:t>centredness</a:t>
            </a:r>
            <a:r>
              <a:rPr lang="it-IT" sz="2000" b="1" dirty="0">
                <a:solidFill>
                  <a:srgbClr val="626265"/>
                </a:solidFill>
                <a:latin typeface="Open Sans"/>
                <a:ea typeface="Open Sans"/>
                <a:cs typeface="Open Sans"/>
                <a:sym typeface="Open Sans"/>
              </a:rPr>
              <a:t>, </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Leave</a:t>
            </a:r>
            <a:r>
              <a:rPr lang="it-IT" sz="2000" b="1" dirty="0">
                <a:solidFill>
                  <a:srgbClr val="626265"/>
                </a:solidFill>
                <a:latin typeface="Open Sans"/>
                <a:ea typeface="Open Sans"/>
                <a:cs typeface="Open Sans"/>
                <a:sym typeface="Open Sans"/>
              </a:rPr>
              <a:t> no </a:t>
            </a:r>
            <a:r>
              <a:rPr lang="it-IT" sz="2000" b="1" dirty="0" err="1">
                <a:solidFill>
                  <a:srgbClr val="626265"/>
                </a:solidFill>
                <a:latin typeface="Open Sans"/>
                <a:ea typeface="Open Sans"/>
                <a:cs typeface="Open Sans"/>
                <a:sym typeface="Open Sans"/>
              </a:rPr>
              <a:t>one</a:t>
            </a:r>
            <a:r>
              <a:rPr lang="it-IT" sz="2000" b="1" dirty="0">
                <a:solidFill>
                  <a:srgbClr val="626265"/>
                </a:solidFill>
                <a:latin typeface="Open Sans"/>
                <a:ea typeface="Open Sans"/>
                <a:cs typeface="Open Sans"/>
                <a:sym typeface="Open Sans"/>
              </a:rPr>
              <a:t> </a:t>
            </a:r>
            <a:r>
              <a:rPr lang="it-IT" sz="2000" b="1" dirty="0" err="1">
                <a:solidFill>
                  <a:srgbClr val="626265"/>
                </a:solidFill>
                <a:latin typeface="Open Sans"/>
                <a:ea typeface="Open Sans"/>
                <a:cs typeface="Open Sans"/>
                <a:sym typeface="Open Sans"/>
              </a:rPr>
              <a:t>behind</a:t>
            </a:r>
            <a:endParaRPr dirty="0"/>
          </a:p>
          <a:p>
            <a:pPr marL="342900" marR="0" lvl="0" indent="-342900" algn="just" rtl="0">
              <a:lnSpc>
                <a:spcPct val="107000"/>
              </a:lnSpc>
              <a:spcBef>
                <a:spcPts val="800"/>
              </a:spcBef>
              <a:spcAft>
                <a:spcPts val="0"/>
              </a:spcAft>
              <a:buClr>
                <a:srgbClr val="626265"/>
              </a:buClr>
              <a:buSzPts val="2000"/>
              <a:buFont typeface="Noto Sans Symbols"/>
              <a:buChar char="✔"/>
            </a:pPr>
            <a:r>
              <a:rPr lang="it-IT" sz="2000" b="1" dirty="0" err="1">
                <a:solidFill>
                  <a:srgbClr val="626265"/>
                </a:solidFill>
                <a:latin typeface="Open Sans"/>
                <a:ea typeface="Open Sans"/>
                <a:cs typeface="Open Sans"/>
                <a:sym typeface="Open Sans"/>
              </a:rPr>
              <a:t>Ethics</a:t>
            </a:r>
            <a:r>
              <a:rPr lang="it-IT" sz="2000" b="1" dirty="0">
                <a:solidFill>
                  <a:srgbClr val="626265"/>
                </a:solidFill>
                <a:latin typeface="Open Sans"/>
                <a:ea typeface="Open Sans"/>
                <a:cs typeface="Open Sans"/>
                <a:sym typeface="Open Sans"/>
              </a:rPr>
              <a:t>-by-design</a:t>
            </a:r>
            <a:endParaRPr dirty="0"/>
          </a:p>
          <a:p>
            <a:pPr marL="342900" marR="0" lvl="0" indent="-228600" algn="just" rtl="0">
              <a:lnSpc>
                <a:spcPct val="107000"/>
              </a:lnSpc>
              <a:spcBef>
                <a:spcPts val="800"/>
              </a:spcBef>
              <a:spcAft>
                <a:spcPts val="0"/>
              </a:spcAft>
              <a:buClr>
                <a:schemeClr val="dk1"/>
              </a:buClr>
              <a:buSzPts val="1800"/>
              <a:buFont typeface="Noto Sans Symbols"/>
              <a:buNone/>
            </a:pPr>
            <a:endParaRPr sz="1800" b="1" dirty="0">
              <a:solidFill>
                <a:srgbClr val="626265"/>
              </a:solidFill>
              <a:latin typeface="Open Sans"/>
              <a:ea typeface="Open Sans"/>
              <a:cs typeface="Open Sans"/>
              <a:sym typeface="Open Sans"/>
            </a:endParaRPr>
          </a:p>
          <a:p>
            <a:pPr lvl="0">
              <a:lnSpc>
                <a:spcPct val="107000"/>
              </a:lnSpc>
              <a:spcBef>
                <a:spcPts val="800"/>
              </a:spcBef>
            </a:pPr>
            <a:r>
              <a:rPr lang="it-IT" sz="2000" b="1" dirty="0">
                <a:solidFill>
                  <a:schemeClr val="accent1"/>
                </a:solidFill>
                <a:latin typeface="Open Sans"/>
                <a:ea typeface="Open Sans"/>
                <a:cs typeface="Open Sans"/>
                <a:sym typeface="Open Sans"/>
              </a:rPr>
              <a:t>WHO</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CERTs</a:t>
            </a:r>
            <a:r>
              <a:rPr lang="it-IT" sz="1800" b="1" dirty="0">
                <a:solidFill>
                  <a:srgbClr val="626265"/>
                </a:solidFill>
                <a:latin typeface="Open Sans"/>
                <a:ea typeface="Open Sans"/>
                <a:cs typeface="Open Sans"/>
                <a:sym typeface="Open Sans"/>
              </a:rPr>
              <a:t>/</a:t>
            </a:r>
            <a:r>
              <a:rPr lang="it-IT" sz="1800" b="1" dirty="0" err="1">
                <a:solidFill>
                  <a:srgbClr val="626265"/>
                </a:solidFill>
                <a:latin typeface="Open Sans"/>
                <a:ea typeface="Open Sans"/>
                <a:cs typeface="Open Sans"/>
                <a:sym typeface="Open Sans"/>
              </a:rPr>
              <a:t>Csirts</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Transport</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sector</a:t>
            </a:r>
            <a:r>
              <a:rPr lang="it-IT" sz="1800" b="1" dirty="0">
                <a:solidFill>
                  <a:schemeClr val="dk1"/>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stakeholders</a:t>
            </a:r>
            <a:r>
              <a:rPr lang="it-IT" sz="1800" dirty="0">
                <a:solidFill>
                  <a:srgbClr val="626265"/>
                </a:solidFill>
                <a:latin typeface="Open Sans"/>
                <a:ea typeface="Open Sans"/>
                <a:cs typeface="Open Sans"/>
                <a:sym typeface="Open Sans"/>
              </a:rPr>
              <a:t> 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the IRIS </a:t>
            </a:r>
            <a:r>
              <a:rPr lang="it-IT" sz="1800" dirty="0" err="1">
                <a:solidFill>
                  <a:srgbClr val="626265"/>
                </a:solidFill>
                <a:latin typeface="Open Sans"/>
                <a:ea typeface="Open Sans"/>
                <a:cs typeface="Open Sans"/>
                <a:sym typeface="Open Sans"/>
              </a:rPr>
              <a:t>technological</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solution</a:t>
            </a:r>
            <a:endParaRPr dirty="0"/>
          </a:p>
          <a:p>
            <a:pPr marL="0" marR="0" lvl="0" indent="0" algn="just" rtl="0">
              <a:lnSpc>
                <a:spcPct val="107000"/>
              </a:lnSpc>
              <a:spcBef>
                <a:spcPts val="800"/>
              </a:spcBef>
              <a:spcAft>
                <a:spcPts val="0"/>
              </a:spcAft>
              <a:buNone/>
            </a:pPr>
            <a:r>
              <a:rPr lang="it-IT" sz="2000" b="1" dirty="0">
                <a:solidFill>
                  <a:schemeClr val="accent1"/>
                </a:solidFill>
                <a:latin typeface="Open Sans"/>
                <a:ea typeface="Open Sans"/>
                <a:cs typeface="Open Sans"/>
                <a:sym typeface="Open Sans"/>
              </a:rPr>
              <a:t>WHAT</a:t>
            </a:r>
            <a:r>
              <a:rPr lang="it-IT" sz="1800" b="1" dirty="0">
                <a:solidFill>
                  <a:schemeClr val="accent1"/>
                </a:solidFill>
                <a:latin typeface="Open Sans"/>
                <a:ea typeface="Open Sans"/>
                <a:cs typeface="Open Sans"/>
                <a:sym typeface="Open Sans"/>
              </a:rPr>
              <a:t>:</a:t>
            </a:r>
            <a:r>
              <a:rPr lang="it-IT" sz="1800" b="1" dirty="0">
                <a:solidFill>
                  <a:schemeClr val="dk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perceptions</a:t>
            </a:r>
            <a:r>
              <a:rPr lang="it-IT" sz="1800" dirty="0">
                <a:solidFill>
                  <a:srgbClr val="626265"/>
                </a:solidFill>
                <a:latin typeface="Open Sans"/>
                <a:ea typeface="Open Sans"/>
                <a:cs typeface="Open Sans"/>
                <a:sym typeface="Open Sans"/>
              </a:rPr>
              <a:t> on the IRIS Platform.</a:t>
            </a:r>
            <a:endParaRPr dirty="0"/>
          </a:p>
          <a:p>
            <a:pPr lvl="0" algn="just">
              <a:lnSpc>
                <a:spcPct val="107000"/>
              </a:lnSpc>
              <a:spcBef>
                <a:spcPts val="800"/>
              </a:spcBef>
            </a:pPr>
            <a:r>
              <a:rPr lang="it-IT" sz="2000" b="1" dirty="0">
                <a:solidFill>
                  <a:schemeClr val="accent1"/>
                </a:solidFill>
                <a:latin typeface="Open Sans"/>
                <a:ea typeface="Open Sans"/>
                <a:cs typeface="Open Sans"/>
                <a:sym typeface="Open Sans"/>
              </a:rPr>
              <a:t>HOW</a:t>
            </a:r>
            <a:r>
              <a:rPr lang="it-IT" sz="1800" b="1" dirty="0">
                <a:solidFill>
                  <a:schemeClr val="accent1"/>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demos</a:t>
            </a:r>
            <a:r>
              <a:rPr lang="it-IT" sz="1800" b="1" dirty="0">
                <a:solidFill>
                  <a:srgbClr val="626265"/>
                </a:solidFill>
                <a:latin typeface="Open Sans"/>
                <a:ea typeface="Open Sans"/>
                <a:cs typeface="Open Sans"/>
                <a:sym typeface="Open Sans"/>
              </a:rPr>
              <a:t>, </a:t>
            </a:r>
            <a:r>
              <a:rPr lang="it-IT" sz="1800" b="1" dirty="0" err="1">
                <a:solidFill>
                  <a:srgbClr val="626265"/>
                </a:solidFill>
                <a:latin typeface="Open Sans"/>
                <a:ea typeface="Open Sans"/>
                <a:cs typeface="Open Sans"/>
                <a:sym typeface="Open Sans"/>
              </a:rPr>
              <a:t>survey</a:t>
            </a:r>
            <a:r>
              <a:rPr lang="it-IT" sz="1800" b="1" dirty="0">
                <a:solidFill>
                  <a:srgbClr val="626265"/>
                </a:solidFill>
                <a:latin typeface="Open Sans"/>
                <a:ea typeface="Open Sans"/>
                <a:cs typeface="Open Sans"/>
                <a:sym typeface="Open Sans"/>
              </a:rPr>
              <a:t>, focus </a:t>
            </a:r>
            <a:r>
              <a:rPr lang="it-IT" sz="1800" b="1" dirty="0" err="1">
                <a:solidFill>
                  <a:srgbClr val="626265"/>
                </a:solidFill>
                <a:latin typeface="Open Sans"/>
                <a:ea typeface="Open Sans"/>
                <a:cs typeface="Open Sans"/>
                <a:sym typeface="Open Sans"/>
              </a:rPr>
              <a:t>groups</a:t>
            </a:r>
            <a:r>
              <a:rPr lang="it-IT" sz="1800" b="1" dirty="0">
                <a:solidFill>
                  <a:srgbClr val="626265"/>
                </a:solidFill>
                <a:latin typeface="Open Sans"/>
                <a:ea typeface="Open Sans"/>
                <a:cs typeface="Open Sans"/>
                <a:sym typeface="Open Sans"/>
              </a:rPr>
              <a:t> </a:t>
            </a:r>
            <a:r>
              <a:rPr lang="it-IT" sz="1800" dirty="0">
                <a:solidFill>
                  <a:srgbClr val="626265"/>
                </a:solidFill>
                <a:latin typeface="Open Sans"/>
                <a:ea typeface="Open Sans"/>
                <a:cs typeface="Open Sans"/>
                <a:sym typeface="Open Sans"/>
              </a:rPr>
              <a:t>to </a:t>
            </a:r>
            <a:r>
              <a:rPr lang="it-IT" sz="1800" dirty="0" err="1">
                <a:solidFill>
                  <a:srgbClr val="626265"/>
                </a:solidFill>
                <a:latin typeface="Open Sans"/>
                <a:ea typeface="Open Sans"/>
                <a:cs typeface="Open Sans"/>
                <a:sym typeface="Open Sans"/>
              </a:rPr>
              <a:t>assess</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different</a:t>
            </a:r>
            <a:r>
              <a:rPr lang="it-IT" sz="1800" dirty="0">
                <a:solidFill>
                  <a:srgbClr val="626265"/>
                </a:solidFill>
                <a:latin typeface="Open Sans"/>
                <a:ea typeface="Open Sans"/>
                <a:cs typeface="Open Sans"/>
                <a:sym typeface="Open Sans"/>
              </a:rPr>
              <a:t> </a:t>
            </a:r>
            <a:r>
              <a:rPr lang="it-IT" sz="1800" dirty="0" err="1">
                <a:solidFill>
                  <a:srgbClr val="626265"/>
                </a:solidFill>
                <a:latin typeface="Open Sans"/>
                <a:ea typeface="Open Sans"/>
                <a:cs typeface="Open Sans"/>
                <a:sym typeface="Open Sans"/>
              </a:rPr>
              <a:t>dimensions</a:t>
            </a:r>
            <a:r>
              <a:rPr lang="it-IT" sz="1800" dirty="0">
                <a:solidFill>
                  <a:srgbClr val="626265"/>
                </a:solidFill>
                <a:latin typeface="Open Sans"/>
                <a:ea typeface="Open Sans"/>
                <a:cs typeface="Open Sans"/>
                <a:sym typeface="Open Sans"/>
              </a:rPr>
              <a:t> of social </a:t>
            </a:r>
            <a:r>
              <a:rPr lang="it-IT" sz="1800" dirty="0" err="1">
                <a:solidFill>
                  <a:srgbClr val="626265"/>
                </a:solidFill>
                <a:latin typeface="Open Sans"/>
                <a:ea typeface="Open Sans"/>
                <a:cs typeface="Open Sans"/>
                <a:sym typeface="Open Sans"/>
              </a:rPr>
              <a:t>acceptance</a:t>
            </a:r>
            <a:endParaRPr dirty="0"/>
          </a:p>
          <a:p>
            <a:pPr marL="342900" marR="0" lvl="0" indent="-228600" algn="just" rtl="0">
              <a:lnSpc>
                <a:spcPct val="107000"/>
              </a:lnSpc>
              <a:spcBef>
                <a:spcPts val="8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pic>
        <p:nvPicPr>
          <p:cNvPr id="99" name="Google Shape;99;p3"/>
          <p:cNvPicPr preferRelativeResize="0"/>
          <p:nvPr/>
        </p:nvPicPr>
        <p:blipFill rotWithShape="1">
          <a:blip r:embed="rId3">
            <a:alphaModFix/>
          </a:blip>
          <a:srcRect l="53629"/>
          <a:stretch/>
        </p:blipFill>
        <p:spPr>
          <a:xfrm>
            <a:off x="1072243" y="1747157"/>
            <a:ext cx="4109357" cy="4212772"/>
          </a:xfrm>
          <a:prstGeom prst="rect">
            <a:avLst/>
          </a:prstGeom>
          <a:noFill/>
          <a:ln>
            <a:noFill/>
          </a:ln>
        </p:spPr>
      </p:pic>
      <p:sp>
        <p:nvSpPr>
          <p:cNvPr id="5" name="Title 4">
            <a:extLst>
              <a:ext uri="{FF2B5EF4-FFF2-40B4-BE49-F238E27FC236}">
                <a16:creationId xmlns:a16="http://schemas.microsoft.com/office/drawing/2014/main" id="{05EAE75E-C13E-42D9-BD4E-592C21FFDF7B}"/>
              </a:ext>
            </a:extLst>
          </p:cNvPr>
          <p:cNvSpPr>
            <a:spLocks noGrp="1"/>
          </p:cNvSpPr>
          <p:nvPr>
            <p:ph type="title"/>
          </p:nvPr>
        </p:nvSpPr>
        <p:spPr/>
        <p:txBody>
          <a:bodyPr>
            <a:normAutofit fontScale="90000"/>
          </a:bodyPr>
          <a:lstStyle/>
          <a:p>
            <a:r>
              <a:rPr lang="en-US" dirty="0"/>
              <a:t>Social Acceptance of Technology</a:t>
            </a:r>
            <a:br>
              <a:rPr lang="en-US" dirty="0"/>
            </a:br>
            <a:r>
              <a:rPr lang="en-US" dirty="0"/>
              <a:t>IRIS model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92" y="1729601"/>
            <a:ext cx="10515600" cy="2047240"/>
          </a:xfrm>
        </p:spPr>
        <p:txBody>
          <a:bodyPr>
            <a:normAutofit/>
          </a:bodyPr>
          <a:lstStyle/>
          <a:p>
            <a:r>
              <a:rPr lang="en-US" dirty="0"/>
              <a:t>IRIS Tools Presentation</a:t>
            </a:r>
          </a:p>
        </p:txBody>
      </p:sp>
      <p:sp>
        <p:nvSpPr>
          <p:cNvPr id="4" name="Text Placeholder 3"/>
          <p:cNvSpPr>
            <a:spLocks noGrp="1"/>
          </p:cNvSpPr>
          <p:nvPr>
            <p:ph type="body" sz="quarter" idx="13"/>
          </p:nvPr>
        </p:nvSpPr>
        <p:spPr/>
        <p:txBody>
          <a:bodyPr>
            <a:normAutofit/>
          </a:bodyPr>
          <a:lstStyle/>
          <a:p>
            <a:r>
              <a:rPr lang="en-US" dirty="0"/>
              <a:t>  </a:t>
            </a:r>
          </a:p>
        </p:txBody>
      </p:sp>
      <p:sp>
        <p:nvSpPr>
          <p:cNvPr id="3" name="Text Placeholder 3">
            <a:extLst>
              <a:ext uri="{FF2B5EF4-FFF2-40B4-BE49-F238E27FC236}">
                <a16:creationId xmlns:a16="http://schemas.microsoft.com/office/drawing/2014/main" id="{D1D5E3F5-5F83-CC45-16FA-350CDF99F9FA}"/>
              </a:ext>
            </a:extLst>
          </p:cNvPr>
          <p:cNvSpPr txBox="1">
            <a:spLocks/>
          </p:cNvSpPr>
          <p:nvPr/>
        </p:nvSpPr>
        <p:spPr>
          <a:xfrm>
            <a:off x="228600" y="4056192"/>
            <a:ext cx="10227129" cy="15210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r>
              <a:rPr lang="en-US" dirty="0"/>
              <a:t>PUC 2 | 27/03/2024 | CLS, SID, ICCS, INTRA, INOV</a:t>
            </a:r>
          </a:p>
          <a:p>
            <a:pPr algn="ctr"/>
            <a:endParaRPr lang="en-US" dirty="0"/>
          </a:p>
        </p:txBody>
      </p:sp>
    </p:spTree>
    <p:extLst>
      <p:ext uri="{BB962C8B-B14F-4D97-AF65-F5344CB8AC3E}">
        <p14:creationId xmlns:p14="http://schemas.microsoft.com/office/powerpoint/2010/main" val="4208456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SiHoneyPot</a:t>
            </a:r>
          </a:p>
        </p:txBody>
      </p:sp>
      <p:sp>
        <p:nvSpPr>
          <p:cNvPr id="4" name="Slide Number Placeholder 3"/>
          <p:cNvSpPr>
            <a:spLocks noGrp="1"/>
          </p:cNvSpPr>
          <p:nvPr>
            <p:ph type="sldNum" sz="quarter" idx="12"/>
          </p:nvPr>
        </p:nvSpPr>
        <p:spPr/>
        <p:txBody>
          <a:bodyPr/>
          <a:lstStyle/>
          <a:p>
            <a:fld id="{57AC0E79-F531-4290-B37F-533038CC23F5}" type="slidenum">
              <a:rPr lang="en-US" smtClean="0"/>
              <a:pPr/>
              <a:t>26</a:t>
            </a:fld>
            <a:endParaRPr lang="en-US" dirty="0"/>
          </a:p>
        </p:txBody>
      </p:sp>
      <p:sp>
        <p:nvSpPr>
          <p:cNvPr id="8" name="Text Placeholder 1">
            <a:extLst>
              <a:ext uri="{FF2B5EF4-FFF2-40B4-BE49-F238E27FC236}">
                <a16:creationId xmlns:a16="http://schemas.microsoft.com/office/drawing/2014/main" id="{B9C58C29-1208-70C9-2433-155E982CD5CC}"/>
              </a:ext>
            </a:extLst>
          </p:cNvPr>
          <p:cNvSpPr>
            <a:spLocks noGrp="1"/>
          </p:cNvSpPr>
          <p:nvPr>
            <p:ph idx="1"/>
          </p:nvPr>
        </p:nvSpPr>
        <p:spPr>
          <a:xfrm>
            <a:off x="838200" y="1762760"/>
            <a:ext cx="10866120" cy="4351338"/>
          </a:xfrm>
        </p:spPr>
        <p:txBody>
          <a:bodyPr lIns="90000">
            <a:noAutofit/>
          </a:bodyPr>
          <a:lstStyle/>
          <a:p>
            <a:pPr marL="0" indent="0" algn="just">
              <a:lnSpc>
                <a:spcPct val="100000"/>
              </a:lnSpc>
              <a:spcBef>
                <a:spcPts val="600"/>
              </a:spcBef>
              <a:spcAft>
                <a:spcPts val="600"/>
              </a:spcAft>
              <a:buClr>
                <a:srgbClr val="838487"/>
              </a:buClr>
              <a:buNone/>
            </a:pPr>
            <a:r>
              <a:rPr lang="en-GB" sz="1800" b="1" spc="-1" dirty="0">
                <a:latin typeface="Open Sans" panose="020B0606030504020204" pitchFamily="34" charset="0"/>
                <a:ea typeface="Open Sans" panose="020B0606030504020204" pitchFamily="34" charset="0"/>
                <a:cs typeface="Open Sans" panose="020B0606030504020204" pitchFamily="34" charset="0"/>
              </a:rPr>
              <a:t>Description: </a:t>
            </a:r>
            <a:r>
              <a:rPr lang="en-GB" sz="18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SiHoneyPot </a:t>
            </a:r>
            <a:r>
              <a:rPr lang="en-GB" sz="18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is </a:t>
            </a:r>
            <a:r>
              <a:rPr lang="en-US" sz="1800" dirty="0">
                <a:latin typeface="Open Sans" panose="020B0606030504020204" pitchFamily="34" charset="0"/>
                <a:ea typeface="Open Sans" panose="020B0606030504020204" pitchFamily="34" charset="0"/>
                <a:cs typeface="Open Sans" panose="020B0606030504020204" pitchFamily="34" charset="0"/>
              </a:rPr>
              <a:t>a novel </a:t>
            </a:r>
            <a:r>
              <a:rPr lang="en-US" sz="1800" b="1" dirty="0">
                <a:latin typeface="Open Sans" panose="020B0606030504020204" pitchFamily="34" charset="0"/>
                <a:ea typeface="Open Sans" panose="020B0606030504020204" pitchFamily="34" charset="0"/>
                <a:cs typeface="Open Sans" panose="020B0606030504020204" pitchFamily="34" charset="0"/>
              </a:rPr>
              <a:t>high-interaction honeypot </a:t>
            </a:r>
            <a:r>
              <a:rPr lang="en-US" sz="1800" dirty="0">
                <a:latin typeface="Open Sans" panose="020B0606030504020204" pitchFamily="34" charset="0"/>
                <a:ea typeface="Open Sans" panose="020B0606030504020204" pitchFamily="34" charset="0"/>
                <a:cs typeface="Open Sans" panose="020B0606030504020204" pitchFamily="34" charset="0"/>
              </a:rPr>
              <a:t>that leverages the latest trends in microservices and </a:t>
            </a:r>
            <a:r>
              <a:rPr lang="en-US" sz="1800" b="1" dirty="0">
                <a:latin typeface="Open Sans" panose="020B0606030504020204" pitchFamily="34" charset="0"/>
                <a:ea typeface="Open Sans" panose="020B0606030504020204" pitchFamily="34" charset="0"/>
                <a:cs typeface="Open Sans" panose="020B0606030504020204" pitchFamily="34" charset="0"/>
              </a:rPr>
              <a:t>Digital Twin </a:t>
            </a:r>
            <a:r>
              <a:rPr lang="en-US" sz="1800" dirty="0">
                <a:latin typeface="Open Sans" panose="020B0606030504020204" pitchFamily="34" charset="0"/>
                <a:ea typeface="Open Sans" panose="020B0606030504020204" pitchFamily="34" charset="0"/>
                <a:cs typeface="Open Sans" panose="020B0606030504020204" pitchFamily="34" charset="0"/>
              </a:rPr>
              <a:t>technology to emulate the behavior of real-world sensors and embedded devices in industrial, IoT, and AI applications. </a:t>
            </a:r>
          </a:p>
          <a:p>
            <a:pPr marL="360" algn="just">
              <a:lnSpc>
                <a:spcPct val="100000"/>
              </a:lnSpc>
              <a:spcBef>
                <a:spcPts val="600"/>
              </a:spcBef>
              <a:spcAft>
                <a:spcPts val="600"/>
              </a:spcAft>
              <a:buClr>
                <a:srgbClr val="838487"/>
              </a:buClr>
            </a:pPr>
            <a:r>
              <a:rPr lang="en-US" sz="1800" spc="-1" dirty="0">
                <a:latin typeface="Open Sans" panose="020B0606030504020204" pitchFamily="34" charset="0"/>
                <a:ea typeface="Open Sans" panose="020B0606030504020204" pitchFamily="34" charset="0"/>
                <a:cs typeface="Open Sans" panose="020B0606030504020204" pitchFamily="34" charset="0"/>
              </a:rPr>
              <a:t>Key Components:</a:t>
            </a:r>
            <a:endParaRPr lang="el-GR" sz="1800" spc="-1" dirty="0">
              <a:latin typeface="Open Sans" panose="020B0606030504020204" pitchFamily="34" charset="0"/>
              <a:ea typeface="Open Sans" panose="020B0606030504020204" pitchFamily="34" charset="0"/>
              <a:cs typeface="Open Sans" panose="020B0606030504020204" pitchFamily="34" charset="0"/>
            </a:endParaRPr>
          </a:p>
          <a:p>
            <a:pPr marL="914760" lvl="1" indent="-457200" algn="just">
              <a:lnSpc>
                <a:spcPct val="100000"/>
              </a:lnSpc>
              <a:spcBef>
                <a:spcPts val="600"/>
              </a:spcBef>
              <a:spcAft>
                <a:spcPts val="600"/>
              </a:spcAft>
              <a:buClr>
                <a:srgbClr val="838487"/>
              </a:buClr>
              <a:buFont typeface="Wingdings" pitchFamily="2" charset="2"/>
              <a:buChar char="v"/>
            </a:pPr>
            <a:r>
              <a:rPr lang="en-US" sz="1600" dirty="0">
                <a:latin typeface="Open Sans" panose="020B0606030504020204" pitchFamily="34" charset="0"/>
                <a:ea typeface="Open Sans" panose="020B0606030504020204" pitchFamily="34" charset="0"/>
                <a:cs typeface="Open Sans" panose="020B0606030504020204" pitchFamily="34" charset="0"/>
              </a:rPr>
              <a:t>The </a:t>
            </a:r>
            <a:r>
              <a:rPr lang="en-US" sz="1600" b="1" dirty="0">
                <a:latin typeface="Open Sans" panose="020B0606030504020204" pitchFamily="34" charset="0"/>
                <a:ea typeface="Open Sans" panose="020B0606030504020204" pitchFamily="34" charset="0"/>
                <a:cs typeface="Open Sans" panose="020B0606030504020204" pitchFamily="34" charset="0"/>
              </a:rPr>
              <a:t>LiDAR Honeypot </a:t>
            </a:r>
            <a:r>
              <a:rPr lang="en-US" sz="1600" dirty="0">
                <a:latin typeface="Open Sans" panose="020B0606030504020204" pitchFamily="34" charset="0"/>
                <a:ea typeface="Open Sans" panose="020B0606030504020204" pitchFamily="34" charset="0"/>
                <a:cs typeface="Open Sans" panose="020B0606030504020204" pitchFamily="34" charset="0"/>
              </a:rPr>
              <a:t>that emulates </a:t>
            </a:r>
            <a:r>
              <a:rPr lang="en-US" sz="1600" b="1" dirty="0">
                <a:latin typeface="Open Sans" panose="020B0606030504020204" pitchFamily="34" charset="0"/>
                <a:ea typeface="Open Sans" panose="020B0606030504020204" pitchFamily="34" charset="0"/>
                <a:cs typeface="Open Sans" panose="020B0606030504020204" pitchFamily="34" charset="0"/>
              </a:rPr>
              <a:t>LiDAR</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b="1" dirty="0">
                <a:latin typeface="Open Sans" panose="020B0606030504020204" pitchFamily="34" charset="0"/>
                <a:ea typeface="Open Sans" panose="020B0606030504020204" pitchFamily="34" charset="0"/>
                <a:cs typeface="Open Sans" panose="020B0606030504020204" pitchFamily="34" charset="0"/>
              </a:rPr>
              <a:t>sensors</a:t>
            </a:r>
            <a:r>
              <a:rPr lang="en-US" sz="1600" dirty="0">
                <a:latin typeface="Open Sans" panose="020B0606030504020204" pitchFamily="34" charset="0"/>
                <a:ea typeface="Open Sans" panose="020B0606030504020204" pitchFamily="34" charset="0"/>
                <a:cs typeface="Open Sans" panose="020B0606030504020204" pitchFamily="34" charset="0"/>
              </a:rPr>
              <a:t> found in </a:t>
            </a:r>
            <a:r>
              <a:rPr lang="en-US" sz="1600" b="1" dirty="0">
                <a:latin typeface="Open Sans" panose="020B0606030504020204" pitchFamily="34" charset="0"/>
                <a:ea typeface="Open Sans" panose="020B0606030504020204" pitchFamily="34" charset="0"/>
                <a:cs typeface="Open Sans" panose="020B0606030504020204" pitchFamily="34" charset="0"/>
              </a:rPr>
              <a:t>Autonomous Vehicles (AVs)</a:t>
            </a:r>
            <a:r>
              <a:rPr lang="en-US" sz="1600" dirty="0">
                <a:latin typeface="Open Sans" panose="020B0606030504020204" pitchFamily="34" charset="0"/>
                <a:ea typeface="Open Sans" panose="020B0606030504020204" pitchFamily="34" charset="0"/>
                <a:cs typeface="Open Sans" panose="020B0606030504020204" pitchFamily="34" charset="0"/>
              </a:rPr>
              <a:t>.</a:t>
            </a:r>
          </a:p>
          <a:p>
            <a:pPr marL="914760" lvl="1" indent="-457200" algn="just">
              <a:lnSpc>
                <a:spcPct val="100000"/>
              </a:lnSpc>
              <a:spcBef>
                <a:spcPts val="600"/>
              </a:spcBef>
              <a:spcAft>
                <a:spcPts val="600"/>
              </a:spcAft>
              <a:buClr>
                <a:srgbClr val="838487"/>
              </a:buClr>
              <a:buFont typeface="Wingdings" pitchFamily="2" charset="2"/>
              <a:buChar char="v"/>
            </a:pP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The </a:t>
            </a:r>
            <a:r>
              <a:rPr lang="en-US" sz="16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Modbus Honeypot </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that harnesses deep generative neural networks to emulate the behavior of </a:t>
            </a:r>
            <a:r>
              <a:rPr lang="en-US" sz="16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industrial devices </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that communicate through the </a:t>
            </a:r>
            <a:r>
              <a:rPr lang="en-US" sz="16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Modbus protocol</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a:t>
            </a:r>
          </a:p>
          <a:p>
            <a:pPr marL="360" algn="just">
              <a:lnSpc>
                <a:spcPct val="100000"/>
              </a:lnSpc>
              <a:spcBef>
                <a:spcPts val="600"/>
              </a:spcBef>
              <a:spcAft>
                <a:spcPts val="600"/>
              </a:spcAft>
              <a:buClr>
                <a:srgbClr val="838487"/>
              </a:buClr>
            </a:pPr>
            <a:r>
              <a:rPr lang="en-US" sz="1800" strike="noStrike"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Key Features:</a:t>
            </a:r>
          </a:p>
          <a:p>
            <a:pPr marL="800460" lvl="1" indent="-342900" algn="just">
              <a:lnSpc>
                <a:spcPct val="100000"/>
              </a:lnSpc>
              <a:spcBef>
                <a:spcPts val="600"/>
              </a:spcBef>
              <a:spcAft>
                <a:spcPts val="600"/>
              </a:spcAft>
              <a:buClr>
                <a:srgbClr val="838487"/>
              </a:buClr>
              <a:buFont typeface="Wingdings" pitchFamily="2" charset="2"/>
              <a:buChar char="Ø"/>
            </a:pP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Dedicated </a:t>
            </a:r>
            <a:r>
              <a:rPr lang="en-US" sz="16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Dashboards</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 for visualizing the predictive and monitoring findings of the honeypots.</a:t>
            </a:r>
            <a:endParaRPr lang="en-US" sz="1600" strike="noStrike" spc="-1" dirty="0">
              <a:solidFill>
                <a:srgbClr val="838487"/>
              </a:solidFill>
              <a:latin typeface="Open Sans" panose="020B0606030504020204" pitchFamily="34" charset="0"/>
              <a:ea typeface="Open Sans" panose="020B0606030504020204" pitchFamily="34" charset="0"/>
              <a:cs typeface="Open Sans" panose="020B0606030504020204" pitchFamily="34" charset="0"/>
            </a:endParaRPr>
          </a:p>
          <a:p>
            <a:pPr marL="800460" lvl="1" indent="-342900" algn="just">
              <a:lnSpc>
                <a:spcPct val="100000"/>
              </a:lnSpc>
              <a:spcBef>
                <a:spcPts val="600"/>
              </a:spcBef>
              <a:spcAft>
                <a:spcPts val="600"/>
              </a:spcAft>
              <a:buClr>
                <a:srgbClr val="838487"/>
              </a:buClr>
              <a:buFont typeface="Wingdings" pitchFamily="2" charset="2"/>
              <a:buChar char="Ø"/>
            </a:pP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An </a:t>
            </a:r>
            <a:r>
              <a:rPr lang="en-US" sz="1600" b="1" dirty="0">
                <a:latin typeface="Open Sans" panose="020B0606030504020204" pitchFamily="34" charset="0"/>
                <a:ea typeface="Open Sans" panose="020B0606030504020204" pitchFamily="34" charset="0"/>
                <a:cs typeface="Open Sans" panose="020B0606030504020204" pitchFamily="34" charset="0"/>
              </a:rPr>
              <a:t>External Data Sharing </a:t>
            </a:r>
            <a:r>
              <a:rPr lang="en-US" sz="1600" dirty="0">
                <a:latin typeface="Open Sans" panose="020B0606030504020204" pitchFamily="34" charset="0"/>
                <a:ea typeface="Open Sans" panose="020B0606030504020204" pitchFamily="34" charset="0"/>
                <a:cs typeface="Open Sans" panose="020B0606030504020204" pitchFamily="34" charset="0"/>
              </a:rPr>
              <a:t>module responsible for </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generating </a:t>
            </a:r>
            <a:r>
              <a:rPr lang="en-US" sz="16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threat intelligence reports </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complying with </a:t>
            </a:r>
            <a:r>
              <a:rPr lang="en-US" sz="16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STIX 2.1 standard</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 and </a:t>
            </a:r>
            <a:r>
              <a:rPr lang="en-US" sz="1600" spc="-1" dirty="0">
                <a:latin typeface="Open Sans" panose="020B0606030504020204" pitchFamily="34" charset="0"/>
                <a:ea typeface="Open Sans" panose="020B0606030504020204" pitchFamily="34" charset="0"/>
                <a:cs typeface="Open Sans" panose="020B0606030504020204" pitchFamily="34" charset="0"/>
              </a:rPr>
              <a:t>sharing </a:t>
            </a:r>
            <a:r>
              <a:rPr lang="en-US" sz="1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them with the IRIS orchestrator and the EME ecosystem</a:t>
            </a:r>
            <a:r>
              <a:rPr lang="en-US" sz="1600" b="1"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a:t>
            </a:r>
            <a:endParaRPr lang="en-GB" sz="1600" b="1" strike="noStrike" spc="-1" dirty="0">
              <a:solidFill>
                <a:srgbClr val="83848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0979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50CCEE-F009-143D-6A8D-2A629ED6BC65}"/>
              </a:ext>
            </a:extLst>
          </p:cNvPr>
          <p:cNvSpPr>
            <a:spLocks noGrp="1"/>
          </p:cNvSpPr>
          <p:nvPr>
            <p:ph type="sldNum" sz="quarter" idx="12"/>
          </p:nvPr>
        </p:nvSpPr>
        <p:spPr/>
        <p:txBody>
          <a:bodyPr/>
          <a:lstStyle/>
          <a:p>
            <a:fld id="{57AC0E79-F531-4290-B37F-533038CC23F5}" type="slidenum">
              <a:rPr lang="en-US" smtClean="0"/>
              <a:pPr/>
              <a:t>27</a:t>
            </a:fld>
            <a:endParaRPr lang="en-US" dirty="0"/>
          </a:p>
        </p:txBody>
      </p:sp>
      <p:sp>
        <p:nvSpPr>
          <p:cNvPr id="5" name="Title 7">
            <a:extLst>
              <a:ext uri="{FF2B5EF4-FFF2-40B4-BE49-F238E27FC236}">
                <a16:creationId xmlns:a16="http://schemas.microsoft.com/office/drawing/2014/main" id="{E0DCA632-00B3-CA70-53CC-07DA9EB0E39B}"/>
              </a:ext>
            </a:extLst>
          </p:cNvPr>
          <p:cNvSpPr>
            <a:spLocks noGrp="1"/>
          </p:cNvSpPr>
          <p:nvPr>
            <p:ph type="title"/>
          </p:nvPr>
        </p:nvSpPr>
        <p:spPr>
          <a:xfrm>
            <a:off x="838200" y="336551"/>
            <a:ext cx="8686800" cy="1035050"/>
          </a:xfrm>
        </p:spPr>
        <p:txBody>
          <a:bodyPr>
            <a:noAutofit/>
          </a:bodyPr>
          <a:lstStyle/>
          <a:p>
            <a:pPr>
              <a:lnSpc>
                <a:spcPct val="90000"/>
              </a:lnSpc>
            </a:pPr>
            <a:r>
              <a:rPr lang="en-US" sz="3600" spc="-1" dirty="0">
                <a:solidFill>
                  <a:srgbClr val="838487"/>
                </a:solidFill>
                <a:latin typeface="Open Sans" panose="020B0606030504020204" pitchFamily="34" charset="0"/>
                <a:ea typeface="Open Sans" panose="020B0606030504020204" pitchFamily="34" charset="0"/>
                <a:cs typeface="Open Sans" panose="020B0606030504020204" pitchFamily="34" charset="0"/>
              </a:rPr>
              <a:t>LiDAR Honeypot</a:t>
            </a:r>
          </a:p>
        </p:txBody>
      </p:sp>
      <p:sp>
        <p:nvSpPr>
          <p:cNvPr id="6" name="Text Placeholder 1">
            <a:extLst>
              <a:ext uri="{FF2B5EF4-FFF2-40B4-BE49-F238E27FC236}">
                <a16:creationId xmlns:a16="http://schemas.microsoft.com/office/drawing/2014/main" id="{ECAD5AEF-DCF1-70FA-B8FA-ECDE6BA3BFE4}"/>
              </a:ext>
            </a:extLst>
          </p:cNvPr>
          <p:cNvSpPr>
            <a:spLocks noGrp="1"/>
          </p:cNvSpPr>
          <p:nvPr>
            <p:ph idx="1"/>
          </p:nvPr>
        </p:nvSpPr>
        <p:spPr>
          <a:xfrm>
            <a:off x="838200" y="1854200"/>
            <a:ext cx="10866120" cy="4351338"/>
          </a:xfrm>
        </p:spPr>
        <p:txBody>
          <a:bodyPr lIns="90000">
            <a:noAutofit/>
          </a:bodyPr>
          <a:lstStyle/>
          <a:p>
            <a:pPr algn="just">
              <a:lnSpc>
                <a:spcPct val="110000"/>
              </a:lnSpc>
              <a:spcBef>
                <a:spcPts val="200"/>
              </a:spcBef>
              <a:spcAft>
                <a:spcPts val="200"/>
              </a:spcAft>
              <a:buClr>
                <a:schemeClr val="tx2">
                  <a:lumMod val="50000"/>
                </a:schemeClr>
              </a:buClr>
            </a:pPr>
            <a:r>
              <a:rPr lang="en-US" sz="1800" b="1" dirty="0">
                <a:latin typeface="Open Sans" panose="020B0606030504020204" pitchFamily="34" charset="0"/>
                <a:ea typeface="Open Sans" panose="020B0606030504020204" pitchFamily="34" charset="0"/>
                <a:cs typeface="Open Sans" panose="020B0606030504020204" pitchFamily="34" charset="0"/>
              </a:rPr>
              <a:t>Goal: </a:t>
            </a:r>
            <a:r>
              <a:rPr lang="en-US" sz="1800" dirty="0">
                <a:latin typeface="Open Sans" panose="020B0606030504020204" pitchFamily="34" charset="0"/>
                <a:ea typeface="Open Sans" panose="020B0606030504020204" pitchFamily="34" charset="0"/>
                <a:cs typeface="Open Sans" panose="020B0606030504020204" pitchFamily="34" charset="0"/>
              </a:rPr>
              <a:t>The</a:t>
            </a:r>
            <a:r>
              <a:rPr lang="en-US" sz="1800" b="1" dirty="0">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LiDAR Honeypot is designed to emulate a real-life LiDAR sensor, similar to the ones utilized in Autonomous Vehicles (AVs). The LiDAR honeypot creates a virtual representation of a real LiDAR by replicating its main functionalities.</a:t>
            </a:r>
          </a:p>
          <a:p>
            <a:pPr algn="just">
              <a:lnSpc>
                <a:spcPct val="110000"/>
              </a:lnSpc>
              <a:spcBef>
                <a:spcPts val="200"/>
              </a:spcBef>
              <a:spcAft>
                <a:spcPts val="200"/>
              </a:spcAft>
              <a:buClr>
                <a:schemeClr val="tx2">
                  <a:lumMod val="50000"/>
                </a:schemeClr>
              </a:buCl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just">
              <a:lnSpc>
                <a:spcPct val="110000"/>
              </a:lnSpc>
              <a:spcBef>
                <a:spcPts val="200"/>
              </a:spcBef>
              <a:spcAft>
                <a:spcPts val="200"/>
              </a:spcAft>
              <a:buClr>
                <a:schemeClr val="tx2">
                  <a:lumMod val="50000"/>
                </a:schemeClr>
              </a:buClr>
            </a:pPr>
            <a:r>
              <a:rPr lang="en-US" sz="1800" b="1" dirty="0">
                <a:latin typeface="Open Sans" panose="020B0606030504020204" pitchFamily="34" charset="0"/>
                <a:ea typeface="Open Sans" panose="020B0606030504020204" pitchFamily="34" charset="0"/>
                <a:cs typeface="Open Sans" panose="020B0606030504020204" pitchFamily="34" charset="0"/>
              </a:rPr>
              <a:t>Key features developed in IRIS:</a:t>
            </a:r>
          </a:p>
          <a:p>
            <a:pPr marL="742950" lvl="2" indent="-285750" algn="just">
              <a:lnSpc>
                <a:spcPct val="110000"/>
              </a:lnSpc>
              <a:spcBef>
                <a:spcPts val="200"/>
              </a:spcBef>
              <a:spcAft>
                <a:spcPts val="200"/>
              </a:spcAft>
              <a:buClr>
                <a:schemeClr val="tx2">
                  <a:lumMod val="50000"/>
                </a:schemeClr>
              </a:buClr>
            </a:pPr>
            <a:r>
              <a:rPr lang="en-GB" sz="1600" dirty="0">
                <a:latin typeface="Open Sans" panose="020B0606030504020204" pitchFamily="34" charset="0"/>
                <a:ea typeface="Open Sans" panose="020B0606030504020204" pitchFamily="34" charset="0"/>
                <a:cs typeface="Open Sans" panose="020B0606030504020204" pitchFamily="34" charset="0"/>
              </a:rPr>
              <a:t>Streaming LiDAR data emulating a real-life LiDAR sensor</a:t>
            </a:r>
          </a:p>
          <a:p>
            <a:pPr marL="742950" lvl="2" indent="-285750" algn="just">
              <a:lnSpc>
                <a:spcPct val="110000"/>
              </a:lnSpc>
              <a:spcBef>
                <a:spcPts val="200"/>
              </a:spcBef>
              <a:spcAft>
                <a:spcPts val="200"/>
              </a:spcAft>
              <a:buClr>
                <a:schemeClr val="tx2">
                  <a:lumMod val="50000"/>
                </a:schemeClr>
              </a:buClr>
            </a:pPr>
            <a:r>
              <a:rPr lang="en-GB" sz="1600" dirty="0">
                <a:latin typeface="Open Sans" panose="020B0606030504020204" pitchFamily="34" charset="0"/>
                <a:ea typeface="Open Sans" panose="020B0606030504020204" pitchFamily="34" charset="0"/>
                <a:cs typeface="Open Sans" panose="020B0606030504020204" pitchFamily="34" charset="0"/>
              </a:rPr>
              <a:t>LiDAR data from multiple different environments (urban, suburban, rural, etc.)</a:t>
            </a:r>
          </a:p>
          <a:p>
            <a:pPr marL="742950" lvl="2" indent="-285750" algn="just">
              <a:lnSpc>
                <a:spcPct val="110000"/>
              </a:lnSpc>
              <a:spcBef>
                <a:spcPts val="200"/>
              </a:spcBef>
              <a:spcAft>
                <a:spcPts val="200"/>
              </a:spcAft>
              <a:buClr>
                <a:schemeClr val="tx2">
                  <a:lumMod val="50000"/>
                </a:schemeClr>
              </a:buClr>
            </a:pPr>
            <a:r>
              <a:rPr lang="en-GB" sz="1600" dirty="0">
                <a:latin typeface="Open Sans" panose="020B0606030504020204" pitchFamily="34" charset="0"/>
                <a:ea typeface="Open Sans" panose="020B0606030504020204" pitchFamily="34" charset="0"/>
                <a:cs typeface="Open Sans" panose="020B0606030504020204" pitchFamily="34" charset="0"/>
              </a:rPr>
              <a:t>Identifying data manipulation attacks</a:t>
            </a:r>
          </a:p>
          <a:p>
            <a:pPr marL="742950" lvl="2" indent="-285750" algn="just">
              <a:lnSpc>
                <a:spcPct val="110000"/>
              </a:lnSpc>
              <a:spcBef>
                <a:spcPts val="200"/>
              </a:spcBef>
              <a:spcAft>
                <a:spcPts val="200"/>
              </a:spcAft>
              <a:buClr>
                <a:schemeClr val="tx2">
                  <a:lumMod val="50000"/>
                </a:schemeClr>
              </a:buClr>
            </a:pPr>
            <a:r>
              <a:rPr lang="en-US" sz="1600" dirty="0">
                <a:latin typeface="Open Sans" panose="020B0606030504020204" pitchFamily="34" charset="0"/>
                <a:ea typeface="Open Sans" panose="020B0606030504020204" pitchFamily="34" charset="0"/>
                <a:cs typeface="Open Sans" panose="020B0606030504020204" pitchFamily="34" charset="0"/>
              </a:rPr>
              <a:t>Collecting telemetry data regarding the attacker’s behavior</a:t>
            </a:r>
          </a:p>
          <a:p>
            <a:pPr marL="742950" lvl="2" indent="-285750" algn="just">
              <a:lnSpc>
                <a:spcPct val="110000"/>
              </a:lnSpc>
              <a:spcBef>
                <a:spcPts val="200"/>
              </a:spcBef>
              <a:spcAft>
                <a:spcPts val="200"/>
              </a:spcAft>
              <a:buClr>
                <a:schemeClr val="tx2">
                  <a:lumMod val="50000"/>
                </a:schemeClr>
              </a:buClr>
            </a:pPr>
            <a:r>
              <a:rPr lang="en-US" sz="1600" dirty="0">
                <a:latin typeface="Open Sans" panose="020B0606030504020204" pitchFamily="34" charset="0"/>
                <a:ea typeface="Open Sans" panose="020B0606030504020204" pitchFamily="34" charset="0"/>
                <a:cs typeface="Open Sans" panose="020B0606030504020204" pitchFamily="34" charset="0"/>
              </a:rPr>
              <a:t>Analyzing and visualizing attacker’s telemetry data on SiHoneyPot dashboard</a:t>
            </a:r>
            <a:endParaRPr lang="es-ES" sz="1600" dirty="0">
              <a:latin typeface="Open Sans" panose="020B0606030504020204" pitchFamily="34" charset="0"/>
              <a:ea typeface="Open Sans" panose="020B0606030504020204" pitchFamily="34" charset="0"/>
              <a:cs typeface="Open Sans" panose="020B0606030504020204" pitchFamily="34" charset="0"/>
            </a:endParaRPr>
          </a:p>
          <a:p>
            <a:pPr marL="742950" lvl="2" indent="-285750" algn="just">
              <a:lnSpc>
                <a:spcPct val="110000"/>
              </a:lnSpc>
              <a:spcBef>
                <a:spcPts val="200"/>
              </a:spcBef>
              <a:spcAft>
                <a:spcPts val="200"/>
              </a:spcAft>
              <a:buClr>
                <a:schemeClr val="tx2">
                  <a:lumMod val="50000"/>
                </a:schemeClr>
              </a:buClr>
            </a:pPr>
            <a:r>
              <a:rPr lang="en-US" sz="1600" dirty="0">
                <a:latin typeface="Open Sans" panose="020B0606030504020204" pitchFamily="34" charset="0"/>
                <a:ea typeface="Open Sans" panose="020B0606030504020204" pitchFamily="34" charset="0"/>
                <a:cs typeface="Open Sans" panose="020B0606030504020204" pitchFamily="34" charset="0"/>
              </a:rPr>
              <a:t>Sharing triggered alerts with external third-party tools</a:t>
            </a:r>
          </a:p>
          <a:p>
            <a:pPr marL="742950" lvl="2" indent="-285750" algn="just">
              <a:lnSpc>
                <a:spcPct val="110000"/>
              </a:lnSpc>
              <a:spcBef>
                <a:spcPts val="200"/>
              </a:spcBef>
              <a:spcAft>
                <a:spcPts val="200"/>
              </a:spcAft>
              <a:buClr>
                <a:schemeClr val="tx2">
                  <a:lumMod val="50000"/>
                </a:schemeClr>
              </a:buClr>
            </a:pPr>
            <a:r>
              <a:rPr lang="en-US" sz="1600" dirty="0">
                <a:latin typeface="Open Sans" panose="020B0606030504020204" pitchFamily="34" charset="0"/>
                <a:ea typeface="Open Sans" panose="020B0606030504020204" pitchFamily="34" charset="0"/>
                <a:cs typeface="Open Sans" panose="020B0606030504020204" pitchFamily="34" charset="0"/>
              </a:rPr>
              <a:t>Administrator's ability to review and download raw log files</a:t>
            </a:r>
            <a:endParaRPr lang="es-E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1792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3"/>
          <p:cNvSpPr txBox="1"/>
          <p:nvPr/>
        </p:nvSpPr>
        <p:spPr>
          <a:xfrm>
            <a:off x="1097280" y="6459840"/>
            <a:ext cx="2471760" cy="364680"/>
          </a:xfrm>
          <a:prstGeom prst="rect">
            <a:avLst/>
          </a:prstGeom>
          <a:noFill/>
          <a:ln>
            <a:noFill/>
          </a:ln>
        </p:spPr>
        <p:txBody>
          <a:bodyPr anchor="ctr">
            <a:noAutofit/>
          </a:bodyPr>
          <a:lstStyle/>
          <a:p>
            <a:endParaRPr lang="en-US" sz="2400" b="0" strike="noStrike" spc="-1">
              <a:latin typeface="Times New Roman"/>
            </a:endParaRPr>
          </a:p>
        </p:txBody>
      </p:sp>
      <p:sp>
        <p:nvSpPr>
          <p:cNvPr id="126" name="TextShape 4"/>
          <p:cNvSpPr txBox="1"/>
          <p:nvPr/>
        </p:nvSpPr>
        <p:spPr>
          <a:xfrm>
            <a:off x="9900360" y="6459840"/>
            <a:ext cx="1311840" cy="364680"/>
          </a:xfrm>
          <a:prstGeom prst="rect">
            <a:avLst/>
          </a:prstGeom>
          <a:noFill/>
          <a:ln>
            <a:noFill/>
          </a:ln>
        </p:spPr>
        <p:txBody>
          <a:bodyPr anchor="ctr">
            <a:noAutofit/>
          </a:bodyPr>
          <a:lstStyle/>
          <a:p>
            <a:pPr algn="r">
              <a:lnSpc>
                <a:spcPct val="100000"/>
              </a:lnSpc>
            </a:pPr>
            <a:fld id="{57F3E459-881E-4A1A-9CC2-9310EA4DEC47}" type="slidenum">
              <a:rPr lang="es-ES" sz="1050" b="0" strike="noStrike" spc="-1">
                <a:solidFill>
                  <a:srgbClr val="FFFFFF"/>
                </a:solidFill>
                <a:latin typeface="Calibri"/>
              </a:rPr>
              <a:t>28</a:t>
            </a:fld>
            <a:endParaRPr lang="en-US" sz="1050" b="0" strike="noStrike" spc="-1">
              <a:latin typeface="Times New Roman"/>
            </a:endParaRPr>
          </a:p>
        </p:txBody>
      </p:sp>
      <p:sp>
        <p:nvSpPr>
          <p:cNvPr id="2" name="Title 1">
            <a:extLst>
              <a:ext uri="{FF2B5EF4-FFF2-40B4-BE49-F238E27FC236}">
                <a16:creationId xmlns:a16="http://schemas.microsoft.com/office/drawing/2014/main" id="{C495276F-7A95-6744-B7E9-2C4DF7C0EDAD}"/>
              </a:ext>
            </a:extLst>
          </p:cNvPr>
          <p:cNvSpPr>
            <a:spLocks noGrp="1"/>
          </p:cNvSpPr>
          <p:nvPr>
            <p:ph type="title"/>
          </p:nvPr>
        </p:nvSpPr>
        <p:spPr>
          <a:xfrm>
            <a:off x="1390227" y="2726747"/>
            <a:ext cx="9972538" cy="1790179"/>
          </a:xfrm>
        </p:spPr>
        <p:txBody>
          <a:bodyPr>
            <a:noAutofit/>
          </a:bodyPr>
          <a:lstStyle/>
          <a:p>
            <a:pPr>
              <a:lnSpc>
                <a:spcPct val="130000"/>
              </a:lnSpc>
            </a:pPr>
            <a:r>
              <a:rPr lang="en-GB" dirty="0">
                <a:solidFill>
                  <a:srgbClr val="7F4F9F"/>
                </a:solidFill>
              </a:rPr>
              <a:t>Nightwatch:</a:t>
            </a:r>
            <a:br>
              <a:rPr lang="en-GB" dirty="0"/>
            </a:br>
            <a:r>
              <a:rPr lang="en-GB" dirty="0">
                <a:solidFill>
                  <a:schemeClr val="accent6">
                    <a:lumMod val="60000"/>
                    <a:lumOff val="40000"/>
                  </a:schemeClr>
                </a:solidFill>
              </a:rPr>
              <a:t>IRIS’s Cyber-Physical AI Anomaly Detection Tool</a:t>
            </a:r>
          </a:p>
        </p:txBody>
      </p:sp>
      <p:pic>
        <p:nvPicPr>
          <p:cNvPr id="3" name="Picture 2" descr="Logo, icon&#10;&#10;Description automatically generated">
            <a:extLst>
              <a:ext uri="{FF2B5EF4-FFF2-40B4-BE49-F238E27FC236}">
                <a16:creationId xmlns:a16="http://schemas.microsoft.com/office/drawing/2014/main" id="{CD390A1D-14D9-C270-D226-22BE9818F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770" y="838511"/>
            <a:ext cx="4400539" cy="611186"/>
          </a:xfrm>
          <a:prstGeom prst="rect">
            <a:avLst/>
          </a:prstGeom>
        </p:spPr>
      </p:pic>
    </p:spTree>
    <p:extLst>
      <p:ext uri="{BB962C8B-B14F-4D97-AF65-F5344CB8AC3E}">
        <p14:creationId xmlns:p14="http://schemas.microsoft.com/office/powerpoint/2010/main" val="62274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3"/>
          <p:cNvSpPr txBox="1"/>
          <p:nvPr/>
        </p:nvSpPr>
        <p:spPr>
          <a:xfrm>
            <a:off x="1097280" y="6459840"/>
            <a:ext cx="2471760" cy="364680"/>
          </a:xfrm>
          <a:prstGeom prst="rect">
            <a:avLst/>
          </a:prstGeom>
          <a:noFill/>
          <a:ln>
            <a:noFill/>
          </a:ln>
        </p:spPr>
        <p:txBody>
          <a:bodyPr anchor="ctr">
            <a:noAutofit/>
          </a:bodyPr>
          <a:lstStyle/>
          <a:p>
            <a:endParaRPr lang="en-US" sz="2400" b="0" strike="noStrike" spc="-1">
              <a:latin typeface="Times New Roman"/>
            </a:endParaRPr>
          </a:p>
        </p:txBody>
      </p:sp>
      <p:sp>
        <p:nvSpPr>
          <p:cNvPr id="126" name="TextShape 4"/>
          <p:cNvSpPr txBox="1"/>
          <p:nvPr/>
        </p:nvSpPr>
        <p:spPr>
          <a:xfrm>
            <a:off x="9900360" y="6459840"/>
            <a:ext cx="1311840" cy="364680"/>
          </a:xfrm>
          <a:prstGeom prst="rect">
            <a:avLst/>
          </a:prstGeom>
          <a:noFill/>
          <a:ln>
            <a:noFill/>
          </a:ln>
        </p:spPr>
        <p:txBody>
          <a:bodyPr anchor="ctr">
            <a:noAutofit/>
          </a:bodyPr>
          <a:lstStyle/>
          <a:p>
            <a:pPr algn="r">
              <a:lnSpc>
                <a:spcPct val="100000"/>
              </a:lnSpc>
            </a:pPr>
            <a:fld id="{57F3E459-881E-4A1A-9CC2-9310EA4DEC47}" type="slidenum">
              <a:rPr lang="es-ES" sz="1050" b="0" strike="noStrike" spc="-1">
                <a:solidFill>
                  <a:srgbClr val="FFFFFF"/>
                </a:solidFill>
                <a:latin typeface="Calibri"/>
              </a:rPr>
              <a:t>29</a:t>
            </a:fld>
            <a:endParaRPr lang="en-US" sz="1050" b="0" strike="noStrike" spc="-1">
              <a:latin typeface="Times New Roman"/>
            </a:endParaRPr>
          </a:p>
        </p:txBody>
      </p:sp>
      <p:sp>
        <p:nvSpPr>
          <p:cNvPr id="2" name="Title 1">
            <a:extLst>
              <a:ext uri="{FF2B5EF4-FFF2-40B4-BE49-F238E27FC236}">
                <a16:creationId xmlns:a16="http://schemas.microsoft.com/office/drawing/2014/main" id="{C495276F-7A95-6744-B7E9-2C4DF7C0EDAD}"/>
              </a:ext>
            </a:extLst>
          </p:cNvPr>
          <p:cNvSpPr>
            <a:spLocks noGrp="1"/>
          </p:cNvSpPr>
          <p:nvPr>
            <p:ph type="title"/>
          </p:nvPr>
        </p:nvSpPr>
        <p:spPr/>
        <p:txBody>
          <a:bodyPr/>
          <a:lstStyle/>
          <a:p>
            <a:r>
              <a:rPr lang="en-GB" dirty="0"/>
              <a:t>The Nightwatch Tool</a:t>
            </a:r>
          </a:p>
        </p:txBody>
      </p:sp>
      <p:sp>
        <p:nvSpPr>
          <p:cNvPr id="7" name="Content Placeholder 2">
            <a:extLst>
              <a:ext uri="{FF2B5EF4-FFF2-40B4-BE49-F238E27FC236}">
                <a16:creationId xmlns:a16="http://schemas.microsoft.com/office/drawing/2014/main" id="{203815DD-C2CF-BB9F-0C0D-CAE8E678DA56}"/>
              </a:ext>
            </a:extLst>
          </p:cNvPr>
          <p:cNvSpPr txBox="1">
            <a:spLocks/>
          </p:cNvSpPr>
          <p:nvPr/>
        </p:nvSpPr>
        <p:spPr>
          <a:xfrm>
            <a:off x="838199" y="1800297"/>
            <a:ext cx="10955891" cy="4134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300"/>
              </a:spcBef>
              <a:spcAft>
                <a:spcPts val="900"/>
              </a:spcAft>
            </a:pPr>
            <a:r>
              <a:rPr lang="en-US" sz="1800" b="1" dirty="0">
                <a:solidFill>
                  <a:srgbClr val="7F4F9F"/>
                </a:solidFill>
                <a:ea typeface="Calibri" panose="020F0502020204030204" pitchFamily="34" charset="0"/>
                <a:cs typeface="Times New Roman"/>
              </a:rPr>
              <a:t>Nightwatch</a:t>
            </a:r>
            <a:r>
              <a:rPr lang="en-US" sz="1800" dirty="0">
                <a:ea typeface="Calibri" panose="020F0502020204030204" pitchFamily="34" charset="0"/>
                <a:cs typeface="Times New Roman"/>
              </a:rPr>
              <a:t> is a by-product of the </a:t>
            </a:r>
            <a:r>
              <a:rPr lang="en-US" sz="1800" b="1" dirty="0">
                <a:solidFill>
                  <a:srgbClr val="7F4F9F"/>
                </a:solidFill>
                <a:ea typeface="Calibri" panose="020F0502020204030204" pitchFamily="34" charset="0"/>
                <a:cs typeface="Times New Roman"/>
              </a:rPr>
              <a:t>Exalens</a:t>
            </a:r>
            <a:r>
              <a:rPr lang="en-GR" sz="2000" b="1" dirty="0">
                <a:solidFill>
                  <a:srgbClr val="7F4F9F"/>
                </a:solidFill>
              </a:rPr>
              <a:t>®</a:t>
            </a:r>
            <a:r>
              <a:rPr lang="en-US" sz="1800" b="1" baseline="30000" dirty="0">
                <a:solidFill>
                  <a:srgbClr val="7F4F9F"/>
                </a:solidFill>
                <a:ea typeface="Calibri" panose="020F0502020204030204" pitchFamily="34" charset="0"/>
                <a:cs typeface="Times New Roman"/>
              </a:rPr>
              <a:t>  </a:t>
            </a:r>
            <a:r>
              <a:rPr lang="en-US" sz="1800" b="1" dirty="0">
                <a:solidFill>
                  <a:srgbClr val="7F4F9F"/>
                </a:solidFill>
                <a:ea typeface="Calibri" panose="020F0502020204030204" pitchFamily="34" charset="0"/>
                <a:cs typeface="Times New Roman"/>
              </a:rPr>
              <a:t>Cyber-Physical AI platform </a:t>
            </a:r>
            <a:r>
              <a:rPr lang="en-US" sz="1800" dirty="0">
                <a:ea typeface="Calibri" panose="020F0502020204030204" pitchFamily="34" charset="0"/>
                <a:cs typeface="Times New Roman"/>
              </a:rPr>
              <a:t>that seamlessly unifies device, network, and physical process monitoring to automate root cause analysis, spot, and respond to cyber threats, system faults, and equipment failures in seconds.</a:t>
            </a:r>
            <a:endParaRPr lang="en-US" sz="1800" dirty="0">
              <a:highlight>
                <a:srgbClr val="FFFF00"/>
              </a:highlight>
              <a:cs typeface="Times New Roman"/>
            </a:endParaRPr>
          </a:p>
          <a:p>
            <a:pPr marL="285750" indent="-285750" algn="just">
              <a:lnSpc>
                <a:spcPct val="100000"/>
              </a:lnSpc>
              <a:spcBef>
                <a:spcPts val="900"/>
              </a:spcBef>
              <a:spcAft>
                <a:spcPts val="300"/>
              </a:spcAft>
            </a:pPr>
            <a:r>
              <a:rPr lang="en-US" sz="1800" dirty="0">
                <a:ea typeface="Calibri" panose="020F0502020204030204" pitchFamily="34" charset="0"/>
                <a:cs typeface="Times New Roman"/>
              </a:rPr>
              <a:t>Platform Features: </a:t>
            </a:r>
          </a:p>
          <a:p>
            <a:pPr marL="806450" lvl="1" indent="-314325">
              <a:lnSpc>
                <a:spcPct val="100000"/>
              </a:lnSpc>
              <a:spcBef>
                <a:spcPts val="300"/>
              </a:spcBef>
              <a:spcAft>
                <a:spcPts val="300"/>
              </a:spcAft>
              <a:buFont typeface="Wingdings" pitchFamily="2" charset="2"/>
              <a:buChar char="v"/>
            </a:pPr>
            <a:r>
              <a:rPr lang="en-GB" sz="1700" b="1" dirty="0">
                <a:cs typeface="Times New Roman"/>
              </a:rPr>
              <a:t>Network</a:t>
            </a:r>
            <a:r>
              <a:rPr lang="en-GB" sz="1700" dirty="0">
                <a:cs typeface="Times New Roman"/>
              </a:rPr>
              <a:t> </a:t>
            </a:r>
            <a:r>
              <a:rPr lang="en-GB" sz="1700" b="1" dirty="0">
                <a:solidFill>
                  <a:srgbClr val="7F4F9F"/>
                </a:solidFill>
                <a:cs typeface="Times New Roman"/>
              </a:rPr>
              <a:t>IQ</a:t>
            </a:r>
            <a:br>
              <a:rPr lang="en-GB" dirty="0">
                <a:cs typeface="Times New Roman"/>
              </a:rPr>
            </a:br>
            <a:r>
              <a:rPr lang="en-GB" sz="1600" dirty="0">
                <a:cs typeface="Times New Roman"/>
              </a:rPr>
              <a:t>Threat Detection &amp; Asset intelligence </a:t>
            </a:r>
            <a:endParaRPr lang="en-US" sz="1600" dirty="0">
              <a:highlight>
                <a:srgbClr val="FFFF00"/>
              </a:highlight>
              <a:cs typeface="Times New Roman"/>
            </a:endParaRPr>
          </a:p>
          <a:p>
            <a:pPr marL="806450" lvl="1" indent="-314325">
              <a:lnSpc>
                <a:spcPct val="100000"/>
              </a:lnSpc>
              <a:spcBef>
                <a:spcPts val="300"/>
              </a:spcBef>
              <a:spcAft>
                <a:spcPts val="300"/>
              </a:spcAft>
              <a:buFont typeface="Wingdings" pitchFamily="2" charset="2"/>
              <a:buChar char="v"/>
            </a:pPr>
            <a:r>
              <a:rPr lang="en-GB" sz="1700" b="1" dirty="0">
                <a:cs typeface="Times New Roman"/>
              </a:rPr>
              <a:t>Process</a:t>
            </a:r>
            <a:r>
              <a:rPr lang="en-GB" sz="1700" dirty="0">
                <a:cs typeface="Times New Roman"/>
              </a:rPr>
              <a:t> </a:t>
            </a:r>
            <a:r>
              <a:rPr lang="en-GB" sz="1700" b="1" dirty="0">
                <a:solidFill>
                  <a:srgbClr val="7F4F9F"/>
                </a:solidFill>
                <a:cs typeface="Times New Roman"/>
              </a:rPr>
              <a:t>IQ</a:t>
            </a:r>
            <a:br>
              <a:rPr lang="en-GB" dirty="0">
                <a:cs typeface="Times New Roman"/>
              </a:rPr>
            </a:br>
            <a:r>
              <a:rPr lang="en-GB" sz="1600" dirty="0">
                <a:cs typeface="Times New Roman"/>
              </a:rPr>
              <a:t>AI-powered Process Anomaly Detection &amp; Monitoring </a:t>
            </a:r>
          </a:p>
          <a:p>
            <a:pPr marL="806450" lvl="1" indent="-314325">
              <a:lnSpc>
                <a:spcPct val="100000"/>
              </a:lnSpc>
              <a:spcBef>
                <a:spcPts val="300"/>
              </a:spcBef>
              <a:spcAft>
                <a:spcPts val="300"/>
              </a:spcAft>
              <a:buFont typeface="Wingdings" pitchFamily="2" charset="2"/>
              <a:buChar char="v"/>
            </a:pPr>
            <a:r>
              <a:rPr lang="en-GB" sz="1700" b="1" dirty="0">
                <a:cs typeface="Times New Roman"/>
              </a:rPr>
              <a:t>Source</a:t>
            </a:r>
            <a:r>
              <a:rPr lang="en-GB" sz="1700" dirty="0">
                <a:cs typeface="Times New Roman"/>
              </a:rPr>
              <a:t> </a:t>
            </a:r>
            <a:r>
              <a:rPr lang="en-GB" sz="1700" b="1" dirty="0">
                <a:solidFill>
                  <a:srgbClr val="7F4F9F"/>
                </a:solidFill>
                <a:cs typeface="Times New Roman"/>
              </a:rPr>
              <a:t>IQ</a:t>
            </a:r>
            <a:br>
              <a:rPr lang="en-GB" dirty="0">
                <a:cs typeface="Times New Roman"/>
              </a:rPr>
            </a:br>
            <a:r>
              <a:rPr lang="en-GB" sz="1600" dirty="0">
                <a:cs typeface="Times New Roman"/>
              </a:rPr>
              <a:t>AI Analyst automating Root-Cause Analysis </a:t>
            </a:r>
          </a:p>
          <a:p>
            <a:pPr marL="285750" indent="-285750" algn="just">
              <a:lnSpc>
                <a:spcPct val="100000"/>
              </a:lnSpc>
              <a:spcBef>
                <a:spcPts val="900"/>
              </a:spcBef>
              <a:spcAft>
                <a:spcPts val="300"/>
              </a:spcAft>
            </a:pPr>
            <a:r>
              <a:rPr lang="en-US" sz="1800" dirty="0">
                <a:ea typeface="Calibri" panose="020F0502020204030204" pitchFamily="34" charset="0"/>
                <a:cs typeface="Times New Roman"/>
              </a:rPr>
              <a:t>Deployment methods: </a:t>
            </a:r>
            <a:endParaRPr lang="en-US" sz="1800" dirty="0">
              <a:ea typeface="Calibri" panose="020F0502020204030204" pitchFamily="34" charset="0"/>
              <a:cs typeface="Times New Roman" panose="02020603050405020304" pitchFamily="18" charset="0"/>
            </a:endParaRPr>
          </a:p>
          <a:p>
            <a:pPr lvl="1" algn="just">
              <a:lnSpc>
                <a:spcPct val="100000"/>
              </a:lnSpc>
              <a:spcBef>
                <a:spcPts val="300"/>
              </a:spcBef>
              <a:spcAft>
                <a:spcPts val="300"/>
              </a:spcAft>
              <a:buFont typeface="Courier New" panose="02070309020205020404" pitchFamily="49" charset="0"/>
              <a:buChar char="o"/>
            </a:pPr>
            <a:r>
              <a:rPr lang="en-US" sz="1600" dirty="0">
                <a:cs typeface="Times New Roman"/>
              </a:rPr>
              <a:t>On-Premise </a:t>
            </a:r>
            <a:r>
              <a:rPr lang="el-GR" sz="1600" dirty="0">
                <a:cs typeface="Times New Roman"/>
              </a:rPr>
              <a:t>/ </a:t>
            </a:r>
            <a:r>
              <a:rPr lang="en-US" sz="1600" dirty="0">
                <a:cs typeface="Times New Roman"/>
              </a:rPr>
              <a:t>Cloud </a:t>
            </a:r>
            <a:r>
              <a:rPr lang="el-GR" sz="1600" dirty="0">
                <a:cs typeface="Times New Roman"/>
              </a:rPr>
              <a:t>/</a:t>
            </a:r>
            <a:r>
              <a:rPr lang="en-US" sz="1600" dirty="0">
                <a:cs typeface="Times New Roman"/>
              </a:rPr>
              <a:t> Hybrid</a:t>
            </a:r>
          </a:p>
        </p:txBody>
      </p:sp>
      <p:pic>
        <p:nvPicPr>
          <p:cNvPr id="4" name="Picture 3" descr="A computer hardware and robotic arms&#10;&#10;Description automatically generated with medium confidence">
            <a:extLst>
              <a:ext uri="{FF2B5EF4-FFF2-40B4-BE49-F238E27FC236}">
                <a16:creationId xmlns:a16="http://schemas.microsoft.com/office/drawing/2014/main" id="{AE7C0843-4F0E-970B-552A-490752494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7797" y="2702858"/>
            <a:ext cx="4875271" cy="3408967"/>
          </a:xfrm>
          <a:prstGeom prst="rect">
            <a:avLst/>
          </a:prstGeom>
        </p:spPr>
      </p:pic>
    </p:spTree>
    <p:extLst>
      <p:ext uri="{BB962C8B-B14F-4D97-AF65-F5344CB8AC3E}">
        <p14:creationId xmlns:p14="http://schemas.microsoft.com/office/powerpoint/2010/main" val="3510866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008" y="-73152"/>
            <a:ext cx="8686800" cy="1035050"/>
          </a:xfrm>
        </p:spPr>
        <p:txBody>
          <a:bodyPr/>
          <a:lstStyle/>
          <a:p>
            <a:r>
              <a:rPr lang="en-US" dirty="0"/>
              <a:t>Project at a Glance</a:t>
            </a:r>
          </a:p>
        </p:txBody>
      </p:sp>
      <p:sp>
        <p:nvSpPr>
          <p:cNvPr id="3" name="Slide Number Placeholder 2"/>
          <p:cNvSpPr>
            <a:spLocks noGrp="1"/>
          </p:cNvSpPr>
          <p:nvPr>
            <p:ph type="sldNum" sz="quarter" idx="12"/>
          </p:nvPr>
        </p:nvSpPr>
        <p:spPr/>
        <p:txBody>
          <a:bodyPr/>
          <a:lstStyle/>
          <a:p>
            <a:fld id="{57AC0E79-F531-4290-B37F-533038CC23F5}" type="slidenum">
              <a:rPr lang="en-US" smtClean="0"/>
              <a:pPr/>
              <a:t>3</a:t>
            </a:fld>
            <a:endParaRPr lang="en-US" dirty="0"/>
          </a:p>
        </p:txBody>
      </p:sp>
      <p:sp>
        <p:nvSpPr>
          <p:cNvPr id="5" name="TextBox 4"/>
          <p:cNvSpPr txBox="1"/>
          <p:nvPr/>
        </p:nvSpPr>
        <p:spPr>
          <a:xfrm>
            <a:off x="6610858" y="1155005"/>
            <a:ext cx="5299087" cy="3927935"/>
          </a:xfrm>
          <a:prstGeom prst="rect">
            <a:avLst/>
          </a:prstGeom>
          <a:noFill/>
        </p:spPr>
        <p:txBody>
          <a:bodyPr wrap="square" rtlCol="0">
            <a:spAutoFit/>
          </a:bodyPr>
          <a:lstStyle/>
          <a:p>
            <a:pPr>
              <a:lnSpc>
                <a:spcPct val="140000"/>
              </a:lnSpc>
            </a:pPr>
            <a:r>
              <a:rPr lang="en-US" sz="1600" b="1" dirty="0"/>
              <a:t>Call Identifier:</a:t>
            </a:r>
            <a:r>
              <a:rPr lang="en-US" sz="1600" dirty="0"/>
              <a:t> 2020-SU-DS-2020 </a:t>
            </a:r>
          </a:p>
          <a:p>
            <a:pPr>
              <a:lnSpc>
                <a:spcPct val="140000"/>
              </a:lnSpc>
            </a:pPr>
            <a:r>
              <a:rPr lang="en-US" sz="1600" b="1" dirty="0"/>
              <a:t>Topic:</a:t>
            </a:r>
            <a:r>
              <a:rPr lang="en-US" sz="1600" dirty="0"/>
              <a:t> SU-DS02-2020 Intelligent security and privacy management</a:t>
            </a:r>
          </a:p>
          <a:p>
            <a:pPr>
              <a:lnSpc>
                <a:spcPct val="140000"/>
              </a:lnSpc>
            </a:pPr>
            <a:r>
              <a:rPr lang="en-US" sz="1600" b="1" dirty="0"/>
              <a:t>EC Funding: </a:t>
            </a:r>
            <a:r>
              <a:rPr lang="en-US" sz="1600" dirty="0"/>
              <a:t>4 918 790.00 EUR</a:t>
            </a:r>
            <a:endParaRPr lang="en-US" sz="1600" b="1" dirty="0"/>
          </a:p>
          <a:p>
            <a:pPr>
              <a:lnSpc>
                <a:spcPct val="140000"/>
              </a:lnSpc>
            </a:pPr>
            <a:r>
              <a:rPr lang="en-US" sz="1600" b="1" dirty="0"/>
              <a:t>Duration: </a:t>
            </a:r>
            <a:r>
              <a:rPr lang="en-US" sz="1600" dirty="0"/>
              <a:t>36 months (Sept 2021-Aug 2024)</a:t>
            </a:r>
          </a:p>
          <a:p>
            <a:pPr>
              <a:lnSpc>
                <a:spcPct val="140000"/>
              </a:lnSpc>
            </a:pPr>
            <a:r>
              <a:rPr lang="en-US" sz="1600" b="1" dirty="0"/>
              <a:t>Consortium: </a:t>
            </a:r>
            <a:r>
              <a:rPr lang="en-US" sz="1600" dirty="0"/>
              <a:t>19 partners </a:t>
            </a:r>
          </a:p>
          <a:p>
            <a:pPr>
              <a:lnSpc>
                <a:spcPct val="140000"/>
              </a:lnSpc>
            </a:pPr>
            <a:r>
              <a:rPr lang="en-US" sz="1600" b="1" dirty="0"/>
              <a:t>Coordinator: </a:t>
            </a:r>
            <a:r>
              <a:rPr lang="pt-PT" sz="1600" dirty="0"/>
              <a:t>INOV - Instituto de Engenharia de Sistemas e Computadores, Inovacão, (INOV), Portugal</a:t>
            </a:r>
            <a:endParaRPr lang="en-US" sz="1600" b="1" dirty="0"/>
          </a:p>
          <a:p>
            <a:pPr>
              <a:lnSpc>
                <a:spcPct val="140000"/>
              </a:lnSpc>
            </a:pPr>
            <a:r>
              <a:rPr lang="en-US" sz="1600" b="1" dirty="0"/>
              <a:t>Learn More: </a:t>
            </a:r>
            <a:r>
              <a:rPr lang="en-US" sz="1600" dirty="0"/>
              <a:t>www. iris-h2020.eu</a:t>
            </a:r>
          </a:p>
          <a:p>
            <a:pPr>
              <a:lnSpc>
                <a:spcPct val="140000"/>
              </a:lnSpc>
              <a:spcAft>
                <a:spcPts val="600"/>
              </a:spcAft>
            </a:pPr>
            <a:r>
              <a:rPr lang="en-US" sz="1600" b="1" dirty="0"/>
              <a:t>Join us:       </a:t>
            </a:r>
            <a:r>
              <a:rPr lang="en-US" sz="1600" dirty="0"/>
              <a:t>@iris-h2020      </a:t>
            </a:r>
          </a:p>
          <a:p>
            <a:pPr>
              <a:lnSpc>
                <a:spcPct val="140000"/>
              </a:lnSpc>
              <a:spcAft>
                <a:spcPts val="600"/>
              </a:spcAft>
            </a:pPr>
            <a:r>
              <a:rPr lang="en-US" sz="1600" dirty="0"/>
              <a:t>                    IRIS H2020 Project</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63101" y="4312531"/>
            <a:ext cx="263377" cy="27622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38251" y="4762290"/>
            <a:ext cx="257175" cy="257175"/>
          </a:xfrm>
          <a:prstGeom prst="rect">
            <a:avLst/>
          </a:prstGeom>
        </p:spPr>
      </p:pic>
      <p:sp>
        <p:nvSpPr>
          <p:cNvPr id="10" name="TextBox 9"/>
          <p:cNvSpPr txBox="1"/>
          <p:nvPr/>
        </p:nvSpPr>
        <p:spPr>
          <a:xfrm>
            <a:off x="8668257" y="5192620"/>
            <a:ext cx="3289808" cy="830997"/>
          </a:xfrm>
          <a:prstGeom prst="rect">
            <a:avLst/>
          </a:prstGeom>
          <a:noFill/>
          <a:ln>
            <a:solidFill>
              <a:schemeClr val="accent1"/>
            </a:solidFill>
          </a:ln>
        </p:spPr>
        <p:txBody>
          <a:bodyPr wrap="square" rtlCol="0">
            <a:spAutoFit/>
          </a:bodyPr>
          <a:lstStyle/>
          <a:p>
            <a:r>
              <a:rPr lang="en-GB" sz="1200" b="1" dirty="0"/>
              <a:t>6 Public organizations</a:t>
            </a:r>
          </a:p>
          <a:p>
            <a:r>
              <a:rPr lang="en-US" sz="1200" b="1" dirty="0"/>
              <a:t>3 SMEs</a:t>
            </a:r>
            <a:r>
              <a:rPr lang="en-US" sz="1200" dirty="0"/>
              <a:t> </a:t>
            </a:r>
          </a:p>
          <a:p>
            <a:r>
              <a:rPr lang="en-US" sz="1200" b="1" dirty="0"/>
              <a:t>4 Large ICT industries</a:t>
            </a:r>
            <a:r>
              <a:rPr lang="en-GB" sz="1200" dirty="0"/>
              <a:t> </a:t>
            </a:r>
          </a:p>
          <a:p>
            <a:r>
              <a:rPr lang="en-GB" sz="1200" b="1" dirty="0"/>
              <a:t>6 Research institutions &amp; Universities</a:t>
            </a:r>
            <a:endParaRPr lang="en-US" sz="1200" b="1" dirty="0"/>
          </a:p>
        </p:txBody>
      </p:sp>
      <p:sp>
        <p:nvSpPr>
          <p:cNvPr id="13" name="Right Arrow 12"/>
          <p:cNvSpPr/>
          <p:nvPr/>
        </p:nvSpPr>
        <p:spPr>
          <a:xfrm>
            <a:off x="6477507" y="5208032"/>
            <a:ext cx="2190750" cy="819149"/>
          </a:xfrm>
          <a:prstGeom prst="rightArrow">
            <a:avLst/>
          </a:prstGeom>
          <a:solidFill>
            <a:srgbClr val="838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515606" y="5427107"/>
            <a:ext cx="2023745" cy="369332"/>
          </a:xfrm>
          <a:prstGeom prst="rect">
            <a:avLst/>
          </a:prstGeom>
          <a:noFill/>
        </p:spPr>
        <p:txBody>
          <a:bodyPr wrap="square" rtlCol="0">
            <a:spAutoFit/>
          </a:bodyPr>
          <a:lstStyle/>
          <a:p>
            <a:r>
              <a:rPr lang="en-US" b="1" dirty="0">
                <a:solidFill>
                  <a:schemeClr val="bg1"/>
                </a:solidFill>
              </a:rPr>
              <a:t>       Consortium</a:t>
            </a:r>
          </a:p>
        </p:txBody>
      </p:sp>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10858" y="5492063"/>
            <a:ext cx="372247" cy="249369"/>
          </a:xfrm>
          <a:prstGeom prst="rect">
            <a:avLst/>
          </a:prstGeom>
        </p:spPr>
      </p:pic>
      <p:sp>
        <p:nvSpPr>
          <p:cNvPr id="7" name="Rectangle 6"/>
          <p:cNvSpPr/>
          <p:nvPr/>
        </p:nvSpPr>
        <p:spPr>
          <a:xfrm>
            <a:off x="4610100" y="2714625"/>
            <a:ext cx="752475"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CCD1BCE-F801-7245-A075-AD3B568F29A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71551" y="880491"/>
            <a:ext cx="5025601" cy="4030218"/>
          </a:xfrm>
          <a:prstGeom prst="rect">
            <a:avLst/>
          </a:prstGeom>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396" y="4910709"/>
            <a:ext cx="3925909" cy="143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54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ABBD-E3FF-2043-81FC-E40D5C7AC76D}"/>
              </a:ext>
            </a:extLst>
          </p:cNvPr>
          <p:cNvSpPr>
            <a:spLocks noGrp="1"/>
          </p:cNvSpPr>
          <p:nvPr>
            <p:ph type="title"/>
          </p:nvPr>
        </p:nvSpPr>
        <p:spPr>
          <a:xfrm>
            <a:off x="838200" y="336551"/>
            <a:ext cx="8686800" cy="1035050"/>
          </a:xfrm>
        </p:spPr>
        <p:txBody>
          <a:bodyPr>
            <a:normAutofit/>
          </a:bodyPr>
          <a:lstStyle/>
          <a:p>
            <a:pPr>
              <a:lnSpc>
                <a:spcPct val="85000"/>
              </a:lnSpc>
            </a:pPr>
            <a:r>
              <a:rPr lang="en-GB"/>
              <a:t>Key Innovations</a:t>
            </a:r>
            <a:endParaRPr lang="en-GB" dirty="0"/>
          </a:p>
        </p:txBody>
      </p:sp>
      <p:sp>
        <p:nvSpPr>
          <p:cNvPr id="4" name="Content Placeholder 2">
            <a:extLst>
              <a:ext uri="{FF2B5EF4-FFF2-40B4-BE49-F238E27FC236}">
                <a16:creationId xmlns:a16="http://schemas.microsoft.com/office/drawing/2014/main" id="{FBA61335-B807-55F1-69C7-32E5901A1BCF}"/>
              </a:ext>
            </a:extLst>
          </p:cNvPr>
          <p:cNvSpPr txBox="1">
            <a:spLocks/>
          </p:cNvSpPr>
          <p:nvPr/>
        </p:nvSpPr>
        <p:spPr>
          <a:xfrm>
            <a:off x="838200" y="1679774"/>
            <a:ext cx="7243481" cy="49388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900"/>
              </a:spcAft>
              <a:buSzPct val="104000"/>
              <a:buNone/>
              <a:tabLst>
                <a:tab pos="38100" algn="l"/>
              </a:tabLst>
            </a:pPr>
            <a:r>
              <a:rPr lang="en-US" sz="2000" b="1" dirty="0">
                <a:solidFill>
                  <a:srgbClr val="7F4F9F"/>
                </a:solidFill>
                <a:latin typeface="Calibri" panose="020F0502020204030204" pitchFamily="34" charset="0"/>
                <a:cs typeface="Calibri" panose="020F0502020204030204" pitchFamily="34" charset="0"/>
              </a:rPr>
              <a:t> Complete</a:t>
            </a:r>
            <a:r>
              <a:rPr lang="en-US" sz="2000" dirty="0">
                <a:solidFill>
                  <a:srgbClr val="7F4F9F"/>
                </a:solidFill>
                <a:latin typeface="Calibri" panose="020F0502020204030204" pitchFamily="34" charset="0"/>
                <a:cs typeface="Calibri" panose="020F0502020204030204" pitchFamily="34" charset="0"/>
              </a:rPr>
              <a:t> </a:t>
            </a:r>
            <a:r>
              <a:rPr lang="en-US" sz="2000" b="1" dirty="0">
                <a:solidFill>
                  <a:srgbClr val="7F4F9F"/>
                </a:solidFill>
                <a:latin typeface="Calibri" panose="020F0502020204030204" pitchFamily="34" charset="0"/>
                <a:cs typeface="Calibri" panose="020F0502020204030204" pitchFamily="34" charset="0"/>
              </a:rPr>
              <a:t>Visibility</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Continuously track and profile device, application and network activity across IT, IoT, and OT systems.</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Securely upcycle physical machine and process data via native integration with existing operational systems – no infrastructure changes required.</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Seamlessly, and securely, combine both cyber and physical process analysis within a single, agentless monitoring platform.</a:t>
            </a:r>
          </a:p>
          <a:p>
            <a:pPr marL="0" indent="0">
              <a:lnSpc>
                <a:spcPct val="100000"/>
              </a:lnSpc>
              <a:spcBef>
                <a:spcPts val="300"/>
              </a:spcBef>
              <a:spcAft>
                <a:spcPts val="300"/>
              </a:spcAft>
              <a:buNone/>
            </a:pPr>
            <a:endParaRPr lang="en-GB" sz="700" dirty="0">
              <a:latin typeface="Calibri" panose="020F0502020204030204" pitchFamily="34" charset="0"/>
              <a:cs typeface="Calibri" panose="020F0502020204030204" pitchFamily="34" charset="0"/>
            </a:endParaRPr>
          </a:p>
          <a:p>
            <a:pPr marL="0" indent="0">
              <a:lnSpc>
                <a:spcPct val="100000"/>
              </a:lnSpc>
              <a:spcBef>
                <a:spcPts val="300"/>
              </a:spcBef>
              <a:spcAft>
                <a:spcPts val="900"/>
              </a:spcAft>
              <a:buSzPct val="104000"/>
              <a:buNone/>
              <a:tabLst>
                <a:tab pos="38100" algn="l"/>
              </a:tabLst>
            </a:pPr>
            <a:r>
              <a:rPr lang="en-GB" sz="2000" b="1" dirty="0">
                <a:solidFill>
                  <a:srgbClr val="7F4F9F"/>
                </a:solidFill>
                <a:latin typeface="Calibri" panose="020F0502020204030204" pitchFamily="34" charset="0"/>
                <a:cs typeface="Calibri" panose="020F0502020204030204" pitchFamily="34" charset="0"/>
              </a:rPr>
              <a:t> Smart Detection</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Detect threats, vulnerabilities and anomalies in both device and physical process activity and track them as they evolve over time.</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Autonomously analyse, assess and link related cyber and physical incidents across IT, IoT and OT systems in seconds.</a:t>
            </a:r>
          </a:p>
          <a:p>
            <a:pPr>
              <a:lnSpc>
                <a:spcPct val="100000"/>
              </a:lnSpc>
              <a:spcBef>
                <a:spcPts val="300"/>
              </a:spcBef>
              <a:spcAft>
                <a:spcPts val="300"/>
              </a:spcAft>
              <a:buFont typeface="Wingdings" pitchFamily="2" charset="2"/>
              <a:buChar char="ü"/>
            </a:pPr>
            <a:r>
              <a:rPr lang="en-GB" sz="1650" dirty="0">
                <a:latin typeface="Calibri" panose="020F0502020204030204" pitchFamily="34" charset="0"/>
                <a:cs typeface="Calibri" panose="020F0502020204030204" pitchFamily="34" charset="0"/>
              </a:rPr>
              <a:t>Achieve low false positives and negatives with intelligent risk and threat classification, mapped to MITRE ATT&amp;CK ICS.</a:t>
            </a:r>
          </a:p>
          <a:p>
            <a:pPr marL="0" indent="0">
              <a:lnSpc>
                <a:spcPct val="100000"/>
              </a:lnSpc>
              <a:spcBef>
                <a:spcPts val="300"/>
              </a:spcBef>
              <a:spcAft>
                <a:spcPts val="300"/>
              </a:spcAft>
              <a:buNone/>
            </a:pPr>
            <a:endParaRPr lang="en-GB" sz="1600"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16E0816-ABBF-1B7F-BECD-D404E56D3911}"/>
              </a:ext>
            </a:extLst>
          </p:cNvPr>
          <p:cNvGrpSpPr/>
          <p:nvPr/>
        </p:nvGrpSpPr>
        <p:grpSpPr>
          <a:xfrm>
            <a:off x="8482083" y="1816252"/>
            <a:ext cx="3223854" cy="4384849"/>
            <a:chOff x="8320427" y="1074657"/>
            <a:chExt cx="3644015" cy="5059830"/>
          </a:xfrm>
        </p:grpSpPr>
        <p:pic>
          <p:nvPicPr>
            <p:cNvPr id="15" name="Picture 14">
              <a:extLst>
                <a:ext uri="{FF2B5EF4-FFF2-40B4-BE49-F238E27FC236}">
                  <a16:creationId xmlns:a16="http://schemas.microsoft.com/office/drawing/2014/main" id="{6A9EF0B3-C493-CA67-7262-ECFFE40B73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52"/>
            <a:stretch/>
          </p:blipFill>
          <p:spPr>
            <a:xfrm>
              <a:off x="8320428" y="1074657"/>
              <a:ext cx="3644014" cy="2543362"/>
            </a:xfrm>
            <a:prstGeom prst="rect">
              <a:avLst/>
            </a:prstGeom>
          </p:spPr>
        </p:pic>
        <p:pic>
          <p:nvPicPr>
            <p:cNvPr id="16" name="Picture 15">
              <a:extLst>
                <a:ext uri="{FF2B5EF4-FFF2-40B4-BE49-F238E27FC236}">
                  <a16:creationId xmlns:a16="http://schemas.microsoft.com/office/drawing/2014/main" id="{7AF5BDF2-CC53-D47D-03A8-6A757CBD60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0" r="-1"/>
            <a:stretch/>
          </p:blipFill>
          <p:spPr>
            <a:xfrm>
              <a:off x="8320427" y="3591125"/>
              <a:ext cx="3644014" cy="2543362"/>
            </a:xfrm>
            <a:prstGeom prst="rect">
              <a:avLst/>
            </a:prstGeom>
          </p:spPr>
        </p:pic>
      </p:grpSp>
    </p:spTree>
    <p:extLst>
      <p:ext uri="{BB962C8B-B14F-4D97-AF65-F5344CB8AC3E}">
        <p14:creationId xmlns:p14="http://schemas.microsoft.com/office/powerpoint/2010/main" val="1290582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network&#10;&#10;Description automatically generated">
            <a:extLst>
              <a:ext uri="{FF2B5EF4-FFF2-40B4-BE49-F238E27FC236}">
                <a16:creationId xmlns:a16="http://schemas.microsoft.com/office/drawing/2014/main" id="{A086D96B-3CF2-357F-F83F-F362F5D68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570" y="2024487"/>
            <a:ext cx="7951280" cy="3854554"/>
          </a:xfrm>
          <a:prstGeom prst="rect">
            <a:avLst/>
          </a:prstGeom>
        </p:spPr>
      </p:pic>
      <p:sp>
        <p:nvSpPr>
          <p:cNvPr id="4" name="Slide Number Placeholder 3">
            <a:extLst>
              <a:ext uri="{FF2B5EF4-FFF2-40B4-BE49-F238E27FC236}">
                <a16:creationId xmlns:a16="http://schemas.microsoft.com/office/drawing/2014/main" id="{1C638B66-0C4B-C520-2818-3CA2ED627DA9}"/>
              </a:ext>
            </a:extLst>
          </p:cNvPr>
          <p:cNvSpPr>
            <a:spLocks noGrp="1"/>
          </p:cNvSpPr>
          <p:nvPr>
            <p:ph type="sldNum" sz="quarter" idx="12"/>
          </p:nvPr>
        </p:nvSpPr>
        <p:spPr/>
        <p:txBody>
          <a:bodyPr/>
          <a:lstStyle/>
          <a:p>
            <a:fld id="{57AC0E79-F531-4290-B37F-533038CC23F5}" type="slidenum">
              <a:rPr lang="en-US" smtClean="0"/>
              <a:pPr/>
              <a:t>31</a:t>
            </a:fld>
            <a:endParaRPr lang="en-US"/>
          </a:p>
        </p:txBody>
      </p:sp>
      <p:sp>
        <p:nvSpPr>
          <p:cNvPr id="14" name="Rectangle 13">
            <a:extLst>
              <a:ext uri="{FF2B5EF4-FFF2-40B4-BE49-F238E27FC236}">
                <a16:creationId xmlns:a16="http://schemas.microsoft.com/office/drawing/2014/main" id="{B2EEE47D-0BEC-17AE-C6E3-97486D027700}"/>
              </a:ext>
            </a:extLst>
          </p:cNvPr>
          <p:cNvSpPr/>
          <p:nvPr/>
        </p:nvSpPr>
        <p:spPr>
          <a:xfrm>
            <a:off x="5269154" y="5955573"/>
            <a:ext cx="5446113" cy="307777"/>
          </a:xfrm>
          <a:prstGeom prst="rect">
            <a:avLst/>
          </a:prstGeom>
        </p:spPr>
        <p:txBody>
          <a:bodyPr wrap="square">
            <a:spAutoFit/>
          </a:bodyPr>
          <a:lstStyle/>
          <a:p>
            <a:pPr algn="ctr"/>
            <a:r>
              <a:rPr lang="en-GB" sz="1400" i="1" dirty="0">
                <a:solidFill>
                  <a:srgbClr val="838487"/>
                </a:solidFill>
                <a:latin typeface="Calibri" panose="020F0502020204030204" pitchFamily="34" charset="0"/>
                <a:cs typeface="Calibri" panose="020F0502020204030204" pitchFamily="34" charset="0"/>
              </a:rPr>
              <a:t>High-Level, Component-based Architecture of the Nightwatch tool</a:t>
            </a:r>
            <a:endParaRPr lang="en-GB" sz="1200" i="1"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10F74E00-652E-3ABB-D38E-BD8B2D9630F7}"/>
              </a:ext>
            </a:extLst>
          </p:cNvPr>
          <p:cNvSpPr txBox="1">
            <a:spLocks/>
          </p:cNvSpPr>
          <p:nvPr/>
        </p:nvSpPr>
        <p:spPr>
          <a:xfrm>
            <a:off x="838200" y="336551"/>
            <a:ext cx="8686800"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Nightwatch Architecture</a:t>
            </a:r>
          </a:p>
        </p:txBody>
      </p:sp>
      <p:sp>
        <p:nvSpPr>
          <p:cNvPr id="2" name="Rectangle 1">
            <a:extLst>
              <a:ext uri="{FF2B5EF4-FFF2-40B4-BE49-F238E27FC236}">
                <a16:creationId xmlns:a16="http://schemas.microsoft.com/office/drawing/2014/main" id="{2BD40749-38BB-B7B2-F62A-DE9338FEE350}"/>
              </a:ext>
            </a:extLst>
          </p:cNvPr>
          <p:cNvSpPr/>
          <p:nvPr/>
        </p:nvSpPr>
        <p:spPr>
          <a:xfrm>
            <a:off x="4016570" y="3852472"/>
            <a:ext cx="2797044" cy="2026569"/>
          </a:xfrm>
          <a:prstGeom prst="rect">
            <a:avLst/>
          </a:prstGeom>
          <a:solidFill>
            <a:schemeClr val="accent3">
              <a:alpha val="7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Data Source</a:t>
            </a:r>
          </a:p>
        </p:txBody>
      </p:sp>
      <p:sp>
        <p:nvSpPr>
          <p:cNvPr id="3" name="Rectangle 2">
            <a:extLst>
              <a:ext uri="{FF2B5EF4-FFF2-40B4-BE49-F238E27FC236}">
                <a16:creationId xmlns:a16="http://schemas.microsoft.com/office/drawing/2014/main" id="{06AEE36B-686B-3D64-C9D3-6AE836C0BD29}"/>
              </a:ext>
            </a:extLst>
          </p:cNvPr>
          <p:cNvSpPr/>
          <p:nvPr/>
        </p:nvSpPr>
        <p:spPr>
          <a:xfrm>
            <a:off x="4016570" y="3230646"/>
            <a:ext cx="2797044" cy="614597"/>
          </a:xfrm>
          <a:prstGeom prst="rect">
            <a:avLst/>
          </a:prstGeom>
          <a:solidFill>
            <a:schemeClr val="accent1">
              <a:alpha val="7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a:t>Data Collection</a:t>
            </a:r>
          </a:p>
        </p:txBody>
      </p:sp>
      <p:sp>
        <p:nvSpPr>
          <p:cNvPr id="6" name="Rectangle 5">
            <a:extLst>
              <a:ext uri="{FF2B5EF4-FFF2-40B4-BE49-F238E27FC236}">
                <a16:creationId xmlns:a16="http://schemas.microsoft.com/office/drawing/2014/main" id="{493A2077-E038-AB53-663D-8FDDFD2FEE30}"/>
              </a:ext>
            </a:extLst>
          </p:cNvPr>
          <p:cNvSpPr/>
          <p:nvPr/>
        </p:nvSpPr>
        <p:spPr>
          <a:xfrm>
            <a:off x="6934966" y="2024487"/>
            <a:ext cx="2533077" cy="1320844"/>
          </a:xfrm>
          <a:prstGeom prst="rect">
            <a:avLst/>
          </a:prstGeom>
          <a:solidFill>
            <a:schemeClr val="accent1">
              <a:alpha val="7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a:t>     Data Processing</a:t>
            </a:r>
          </a:p>
        </p:txBody>
      </p:sp>
      <p:sp>
        <p:nvSpPr>
          <p:cNvPr id="8" name="Rectangle 7">
            <a:extLst>
              <a:ext uri="{FF2B5EF4-FFF2-40B4-BE49-F238E27FC236}">
                <a16:creationId xmlns:a16="http://schemas.microsoft.com/office/drawing/2014/main" id="{C0C67D70-77BC-27F5-366C-E82D2173E487}"/>
              </a:ext>
            </a:extLst>
          </p:cNvPr>
          <p:cNvSpPr/>
          <p:nvPr/>
        </p:nvSpPr>
        <p:spPr>
          <a:xfrm>
            <a:off x="9589395" y="2024487"/>
            <a:ext cx="2418829" cy="2290338"/>
          </a:xfrm>
          <a:prstGeom prst="rect">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t>Data Sharing</a:t>
            </a:r>
          </a:p>
        </p:txBody>
      </p:sp>
      <p:pic>
        <p:nvPicPr>
          <p:cNvPr id="9" name="Picture 8">
            <a:extLst>
              <a:ext uri="{FF2B5EF4-FFF2-40B4-BE49-F238E27FC236}">
                <a16:creationId xmlns:a16="http://schemas.microsoft.com/office/drawing/2014/main" id="{B934D657-204A-78B2-6453-9B7EB4E59D3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905319" y="2574081"/>
            <a:ext cx="630307" cy="562619"/>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F9729DE5-2C48-4DE5-072E-42F306B091F3}"/>
              </a:ext>
            </a:extLst>
          </p:cNvPr>
          <p:cNvPicPr>
            <a:picLocks noChangeAspect="1"/>
          </p:cNvPicPr>
          <p:nvPr/>
        </p:nvPicPr>
        <p:blipFill>
          <a:blip r:embed="rId6"/>
          <a:stretch>
            <a:fillRect/>
          </a:stretch>
        </p:blipFill>
        <p:spPr>
          <a:xfrm>
            <a:off x="6082064" y="3225350"/>
            <a:ext cx="822348" cy="614596"/>
          </a:xfrm>
          <a:prstGeom prst="rect">
            <a:avLst/>
          </a:prstGeom>
        </p:spPr>
      </p:pic>
      <p:pic>
        <p:nvPicPr>
          <p:cNvPr id="11" name="Picture 10" descr="A picture containing screenshot, design, rectangle, graphics&#10;&#10;Description automatically generated">
            <a:extLst>
              <a:ext uri="{FF2B5EF4-FFF2-40B4-BE49-F238E27FC236}">
                <a16:creationId xmlns:a16="http://schemas.microsoft.com/office/drawing/2014/main" id="{A1EDB671-B659-B920-C675-003EB34001DF}"/>
              </a:ext>
            </a:extLst>
          </p:cNvPr>
          <p:cNvPicPr>
            <a:picLocks noChangeAspect="1"/>
          </p:cNvPicPr>
          <p:nvPr/>
        </p:nvPicPr>
        <p:blipFill>
          <a:blip r:embed="rId7"/>
          <a:stretch>
            <a:fillRect/>
          </a:stretch>
        </p:blipFill>
        <p:spPr>
          <a:xfrm>
            <a:off x="6181348" y="4557855"/>
            <a:ext cx="437203" cy="908409"/>
          </a:xfrm>
          <a:prstGeom prst="rect">
            <a:avLst/>
          </a:prstGeom>
        </p:spPr>
      </p:pic>
      <p:cxnSp>
        <p:nvCxnSpPr>
          <p:cNvPr id="12" name="Straight Connector 11">
            <a:extLst>
              <a:ext uri="{FF2B5EF4-FFF2-40B4-BE49-F238E27FC236}">
                <a16:creationId xmlns:a16="http://schemas.microsoft.com/office/drawing/2014/main" id="{2E2C3DC2-C86A-054D-F0B3-3E5678B3ACC6}"/>
              </a:ext>
            </a:extLst>
          </p:cNvPr>
          <p:cNvCxnSpPr>
            <a:cxnSpLocks/>
          </p:cNvCxnSpPr>
          <p:nvPr/>
        </p:nvCxnSpPr>
        <p:spPr>
          <a:xfrm flipV="1">
            <a:off x="6327652" y="3712626"/>
            <a:ext cx="0" cy="9720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CEC5FBB2-A328-3EF6-D918-10747A94F0D4}"/>
              </a:ext>
            </a:extLst>
          </p:cNvPr>
          <p:cNvCxnSpPr>
            <a:cxnSpLocks/>
            <a:endCxn id="9" idx="1"/>
          </p:cNvCxnSpPr>
          <p:nvPr/>
        </p:nvCxnSpPr>
        <p:spPr>
          <a:xfrm flipV="1">
            <a:off x="6349322" y="2855391"/>
            <a:ext cx="555997" cy="464211"/>
          </a:xfrm>
          <a:prstGeom prst="bentConnector3">
            <a:avLst>
              <a:gd name="adj1" fmla="val -3208"/>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3074" name="Picture 2" descr="MISP Threat Intelligence | D3 Security">
            <a:extLst>
              <a:ext uri="{FF2B5EF4-FFF2-40B4-BE49-F238E27FC236}">
                <a16:creationId xmlns:a16="http://schemas.microsoft.com/office/drawing/2014/main" id="{D9243A05-25D3-6DDD-810C-B7CF1E00C40F}"/>
              </a:ext>
            </a:extLst>
          </p:cNvPr>
          <p:cNvPicPr>
            <a:picLocks noChangeAspect="1" noChangeArrowheads="1"/>
          </p:cNvPicPr>
          <p:nvPr/>
        </p:nvPicPr>
        <p:blipFill>
          <a:blip r:embed="rId8" cstate="print">
            <a:biLevel thresh="75000"/>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9501644" y="2356051"/>
            <a:ext cx="1506573" cy="75479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AE8ABCA-E333-AEBA-B849-DFFE575E4316}"/>
              </a:ext>
            </a:extLst>
          </p:cNvPr>
          <p:cNvSpPr txBox="1">
            <a:spLocks/>
          </p:cNvSpPr>
          <p:nvPr/>
        </p:nvSpPr>
        <p:spPr>
          <a:xfrm>
            <a:off x="698717" y="1553680"/>
            <a:ext cx="3311443" cy="4709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spcAft>
                <a:spcPts val="600"/>
              </a:spcAft>
              <a:buClr>
                <a:srgbClr val="7F4F9F"/>
              </a:buClr>
              <a:buSzPct val="120000"/>
              <a:buNone/>
            </a:pPr>
            <a:r>
              <a:rPr lang="en-GB" sz="1900" b="1" dirty="0"/>
              <a:t>Main components:</a:t>
            </a:r>
          </a:p>
          <a:p>
            <a:pPr algn="just">
              <a:lnSpc>
                <a:spcPct val="100000"/>
              </a:lnSpc>
              <a:spcBef>
                <a:spcPts val="600"/>
              </a:spcBef>
              <a:buClr>
                <a:srgbClr val="7F4F9F"/>
              </a:buClr>
              <a:buSzPct val="120000"/>
            </a:pPr>
            <a:r>
              <a:rPr lang="en-GB" sz="1650" dirty="0"/>
              <a:t>The </a:t>
            </a:r>
            <a:r>
              <a:rPr lang="en-GB" sz="1650" b="1" dirty="0">
                <a:solidFill>
                  <a:srgbClr val="7F4F9F"/>
                </a:solidFill>
              </a:rPr>
              <a:t>Probe</a:t>
            </a:r>
            <a:r>
              <a:rPr lang="en-GB" sz="1650" dirty="0"/>
              <a:t> monitors the traffic, generates logs relative to the monitored endpoints, and collects data, and information relative to various network protocols.</a:t>
            </a:r>
          </a:p>
          <a:p>
            <a:pPr algn="just">
              <a:lnSpc>
                <a:spcPct val="100000"/>
              </a:lnSpc>
              <a:spcBef>
                <a:spcPts val="600"/>
              </a:spcBef>
              <a:buClr>
                <a:srgbClr val="7F4F9F"/>
              </a:buClr>
              <a:buSzPct val="120000"/>
            </a:pPr>
            <a:r>
              <a:rPr lang="en-GB" sz="1650" dirty="0"/>
              <a:t>The </a:t>
            </a:r>
            <a:r>
              <a:rPr lang="en-GB" sz="1650" b="1" dirty="0">
                <a:solidFill>
                  <a:srgbClr val="7F4F9F"/>
                </a:solidFill>
              </a:rPr>
              <a:t>Cortex</a:t>
            </a:r>
            <a:r>
              <a:rPr lang="en-GB" sz="1650" dirty="0"/>
              <a:t> analyses and inspects the collected logs by seamlessly passing them to a detection mechanism composed by Nodes (collaborative fleet of detectors). Upon detecting an anomaly, the Cortex publishes incident alerts in JSON format to become visible to </a:t>
            </a:r>
            <a:r>
              <a:rPr lang="el-GR" sz="1650" dirty="0"/>
              <a:t>the</a:t>
            </a:r>
            <a:r>
              <a:rPr lang="en-GB" sz="1650" dirty="0"/>
              <a:t> IRIS end-users. </a:t>
            </a:r>
          </a:p>
          <a:p>
            <a:pPr marL="0" indent="0" algn="just">
              <a:lnSpc>
                <a:spcPct val="100000"/>
              </a:lnSpc>
              <a:spcBef>
                <a:spcPts val="0"/>
              </a:spcBef>
              <a:buNone/>
            </a:pPr>
            <a:endParaRPr lang="en-GB" sz="1600" dirty="0"/>
          </a:p>
        </p:txBody>
      </p:sp>
      <p:cxnSp>
        <p:nvCxnSpPr>
          <p:cNvPr id="20" name="Straight Connector 19">
            <a:extLst>
              <a:ext uri="{FF2B5EF4-FFF2-40B4-BE49-F238E27FC236}">
                <a16:creationId xmlns:a16="http://schemas.microsoft.com/office/drawing/2014/main" id="{5EB886B5-5EF4-350F-1D50-1711B0E5067D}"/>
              </a:ext>
            </a:extLst>
          </p:cNvPr>
          <p:cNvCxnSpPr>
            <a:cxnSpLocks/>
          </p:cNvCxnSpPr>
          <p:nvPr/>
        </p:nvCxnSpPr>
        <p:spPr>
          <a:xfrm>
            <a:off x="7549914" y="2855390"/>
            <a:ext cx="23400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9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1000"/>
                            </p:stCondLst>
                            <p:childTnLst>
                              <p:par>
                                <p:cTn id="12" presetID="22" presetClass="entr" presetSubtype="4"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500"/>
                            </p:stCondLst>
                            <p:childTnLst>
                              <p:par>
                                <p:cTn id="23" presetID="22" presetClass="entr" presetSubtype="4" fill="hold" nodeType="afterEffect">
                                  <p:stCondLst>
                                    <p:cond delay="50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par>
                          <p:cTn id="26" fill="hold">
                            <p:stCondLst>
                              <p:cond delay="4500"/>
                            </p:stCondLst>
                            <p:childTnLst>
                              <p:par>
                                <p:cTn id="27" presetID="10" presetClass="entr" presetSubtype="0" fill="hold" nodeType="after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500"/>
                            </p:stCondLst>
                            <p:childTnLst>
                              <p:par>
                                <p:cTn id="34" presetID="22" presetClass="entr" presetSubtype="4" fill="hold" nodeType="afterEffect">
                                  <p:stCondLst>
                                    <p:cond delay="50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6500"/>
                            </p:stCondLst>
                            <p:childTnLst>
                              <p:par>
                                <p:cTn id="38" presetID="10" presetClass="entr" presetSubtype="0" fill="hold" nodeType="afterEffect">
                                  <p:stCondLst>
                                    <p:cond delay="500"/>
                                  </p:stCondLst>
                                  <p:childTnLst>
                                    <p:set>
                                      <p:cBhvr>
                                        <p:cTn id="39" dur="1" fill="hold">
                                          <p:stCondLst>
                                            <p:cond delay="0"/>
                                          </p:stCondLst>
                                        </p:cTn>
                                        <p:tgtEl>
                                          <p:spTgt spid="3074"/>
                                        </p:tgtEl>
                                        <p:attrNameLst>
                                          <p:attrName>style.visibility</p:attrName>
                                        </p:attrNameLst>
                                      </p:cBhvr>
                                      <p:to>
                                        <p:strVal val="visible"/>
                                      </p:to>
                                    </p:set>
                                    <p:animEffect transition="in" filter="fade">
                                      <p:cBhvr>
                                        <p:cTn id="40" dur="500"/>
                                        <p:tgtEl>
                                          <p:spTgt spid="30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1909-D5C1-4994-918B-331E20F33424}"/>
              </a:ext>
            </a:extLst>
          </p:cNvPr>
          <p:cNvSpPr>
            <a:spLocks noGrp="1"/>
          </p:cNvSpPr>
          <p:nvPr>
            <p:ph type="title"/>
          </p:nvPr>
        </p:nvSpPr>
        <p:spPr>
          <a:xfrm>
            <a:off x="838199" y="336551"/>
            <a:ext cx="9745981" cy="1035050"/>
          </a:xfrm>
        </p:spPr>
        <p:txBody>
          <a:bodyPr>
            <a:normAutofit/>
          </a:bodyPr>
          <a:lstStyle/>
          <a:p>
            <a:r>
              <a:rPr lang="en-GB" dirty="0"/>
              <a:t>Network (Cyber) Threat Detections</a:t>
            </a:r>
            <a:endParaRPr lang="en-US" dirty="0"/>
          </a:p>
        </p:txBody>
      </p:sp>
      <p:sp>
        <p:nvSpPr>
          <p:cNvPr id="4" name="Slide Number Placeholder 3">
            <a:extLst>
              <a:ext uri="{FF2B5EF4-FFF2-40B4-BE49-F238E27FC236}">
                <a16:creationId xmlns:a16="http://schemas.microsoft.com/office/drawing/2014/main" id="{45B47FBD-94F5-48B9-A4F3-1442A5302096}"/>
              </a:ext>
            </a:extLst>
          </p:cNvPr>
          <p:cNvSpPr>
            <a:spLocks noGrp="1"/>
          </p:cNvSpPr>
          <p:nvPr>
            <p:ph type="sldNum" sz="quarter" idx="12"/>
          </p:nvPr>
        </p:nvSpPr>
        <p:spPr/>
        <p:txBody>
          <a:bodyPr/>
          <a:lstStyle/>
          <a:p>
            <a:fld id="{57AC0E79-F531-4290-B37F-533038CC23F5}" type="slidenum">
              <a:rPr lang="en-US" smtClean="0"/>
              <a:pPr/>
              <a:t>32</a:t>
            </a:fld>
            <a:endParaRPr lang="en-US"/>
          </a:p>
        </p:txBody>
      </p:sp>
      <p:graphicFrame>
        <p:nvGraphicFramePr>
          <p:cNvPr id="7" name="Table 6">
            <a:extLst>
              <a:ext uri="{FF2B5EF4-FFF2-40B4-BE49-F238E27FC236}">
                <a16:creationId xmlns:a16="http://schemas.microsoft.com/office/drawing/2014/main" id="{A2D6309B-1D87-C41F-D2C8-7B84F9597EE3}"/>
              </a:ext>
            </a:extLst>
          </p:cNvPr>
          <p:cNvGraphicFramePr>
            <a:graphicFrameLocks noGrp="1"/>
          </p:cNvGraphicFramePr>
          <p:nvPr/>
        </p:nvGraphicFramePr>
        <p:xfrm>
          <a:off x="838200" y="1788732"/>
          <a:ext cx="5494898" cy="4262120"/>
        </p:xfrm>
        <a:graphic>
          <a:graphicData uri="http://schemas.openxmlformats.org/drawingml/2006/table">
            <a:tbl>
              <a:tblPr firstRow="1" firstCol="1" bandRow="1">
                <a:tableStyleId>{5C22544A-7EE6-4342-B048-85BDC9FD1C3A}</a:tableStyleId>
              </a:tblPr>
              <a:tblGrid>
                <a:gridCol w="449898">
                  <a:extLst>
                    <a:ext uri="{9D8B030D-6E8A-4147-A177-3AD203B41FA5}">
                      <a16:colId xmlns:a16="http://schemas.microsoft.com/office/drawing/2014/main" val="2388543142"/>
                    </a:ext>
                  </a:extLst>
                </a:gridCol>
                <a:gridCol w="3559139">
                  <a:extLst>
                    <a:ext uri="{9D8B030D-6E8A-4147-A177-3AD203B41FA5}">
                      <a16:colId xmlns:a16="http://schemas.microsoft.com/office/drawing/2014/main" val="3176708489"/>
                    </a:ext>
                  </a:extLst>
                </a:gridCol>
                <a:gridCol w="1485861">
                  <a:extLst>
                    <a:ext uri="{9D8B030D-6E8A-4147-A177-3AD203B41FA5}">
                      <a16:colId xmlns:a16="http://schemas.microsoft.com/office/drawing/2014/main" val="237105605"/>
                    </a:ext>
                  </a:extLst>
                </a:gridCol>
              </a:tblGrid>
              <a:tr h="196511">
                <a:tc>
                  <a:txBody>
                    <a:bodyPr/>
                    <a:lstStyle/>
                    <a:p>
                      <a:pPr algn="ctr">
                        <a:spcAft>
                          <a:spcPts val="800"/>
                        </a:spcAft>
                      </a:pPr>
                      <a:r>
                        <a:rPr lang="en-GB" sz="1300" dirty="0">
                          <a:effectLst/>
                        </a:rPr>
                        <a:t>#</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dirty="0">
                          <a:effectLst/>
                        </a:rPr>
                        <a:t>Detection Node</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a:effectLst/>
                        </a:rPr>
                        <a:t>Protocol</a:t>
                      </a:r>
                      <a:endParaRPr lang="en-GR" sz="130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67479884"/>
                  </a:ext>
                </a:extLst>
              </a:tr>
              <a:tr h="196511">
                <a:tc rowSpan="3">
                  <a:txBody>
                    <a:bodyPr/>
                    <a:lstStyle/>
                    <a:p>
                      <a:pPr algn="ctr">
                        <a:spcAft>
                          <a:spcPts val="800"/>
                        </a:spcAft>
                      </a:pPr>
                      <a:r>
                        <a:rPr lang="en-GB" sz="1300" dirty="0">
                          <a:effectLst/>
                        </a:rPr>
                        <a:t>1</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3">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C2 Beacon</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Suspicious beaconing to {external/internal} host(s)</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a:solidFill>
                            <a:schemeClr val="tx1">
                              <a:lumMod val="75000"/>
                            </a:schemeClr>
                          </a:solidFill>
                          <a:effectLst/>
                          <a:latin typeface="Calibri" panose="020F0502020204030204" pitchFamily="34" charset="0"/>
                          <a:cs typeface="Calibri" panose="020F0502020204030204" pitchFamily="34" charset="0"/>
                        </a:rPr>
                        <a:t>HTTP</a:t>
                      </a:r>
                      <a:endParaRPr lang="en-GR" sz="13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36924488"/>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TCP, UDP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236654697"/>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SSL</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5853937"/>
                  </a:ext>
                </a:extLst>
              </a:tr>
              <a:tr h="196511">
                <a:tc rowSpan="2">
                  <a:txBody>
                    <a:bodyPr/>
                    <a:lstStyle/>
                    <a:p>
                      <a:pPr algn="ctr">
                        <a:spcAft>
                          <a:spcPts val="800"/>
                        </a:spcAft>
                      </a:pPr>
                      <a:r>
                        <a:rPr lang="en-GB" sz="1300" dirty="0">
                          <a:effectLst/>
                        </a:rPr>
                        <a:t>2</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Network Scanning</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Unusual internal network scanning activity</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TCP, UDP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25051917"/>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ARP, ICMP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extLst>
                  <a:ext uri="{0D108BD9-81ED-4DB2-BD59-A6C34878D82A}">
                    <a16:rowId xmlns:a16="http://schemas.microsoft.com/office/drawing/2014/main" val="1997821087"/>
                  </a:ext>
                </a:extLst>
              </a:tr>
              <a:tr h="196511">
                <a:tc rowSpan="8">
                  <a:txBody>
                    <a:bodyPr/>
                    <a:lstStyle/>
                    <a:p>
                      <a:pPr algn="ctr">
                        <a:spcAft>
                          <a:spcPts val="800"/>
                        </a:spcAft>
                      </a:pPr>
                      <a:r>
                        <a:rPr lang="en-GB" sz="1300" dirty="0">
                          <a:effectLst/>
                        </a:rPr>
                        <a:t>3</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8">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Brute Force</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Suspicious number of failed login attempts in small time interval</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D9D0E0"/>
                    </a:solidFill>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SSH</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52003849"/>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FTP, HTTP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3034903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RDP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58735753"/>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SMBv2</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9445498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KRB</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6855323"/>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LDAP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77821440"/>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NTLM</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693235904"/>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TELNET, VNC</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80643835"/>
                  </a:ext>
                </a:extLst>
              </a:tr>
              <a:tr h="196511">
                <a:tc rowSpan="3">
                  <a:txBody>
                    <a:bodyPr/>
                    <a:lstStyle/>
                    <a:p>
                      <a:pPr algn="ctr">
                        <a:spcAft>
                          <a:spcPts val="800"/>
                        </a:spcAft>
                      </a:pPr>
                      <a:r>
                        <a:rPr lang="en-GB" sz="1300" dirty="0">
                          <a:effectLst/>
                        </a:rPr>
                        <a:t>4</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3">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Network Flood</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Unusual number of consecutive connections with small interval</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TCP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914570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UDP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15820782"/>
                  </a:ext>
                </a:extLst>
              </a:tr>
              <a:tr h="196511">
                <a:tc vMerge="1">
                  <a:txBody>
                    <a:bodyPr/>
                    <a:lstStyle/>
                    <a:p>
                      <a:endParaRPr lang="en-GB"/>
                    </a:p>
                  </a:txBody>
                  <a:tcPr/>
                </a:tc>
                <a:tc vMerge="1">
                  <a:txBody>
                    <a:bodyPr/>
                    <a:lstStyle/>
                    <a:p>
                      <a:endParaRPr lang="en-GB"/>
                    </a:p>
                  </a:txBody>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ICMP</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68121099"/>
                  </a:ext>
                </a:extLst>
              </a:tr>
              <a:tr h="393022">
                <a:tc rowSpan="2">
                  <a:txBody>
                    <a:bodyPr/>
                    <a:lstStyle/>
                    <a:p>
                      <a:pPr algn="ctr">
                        <a:spcAft>
                          <a:spcPts val="800"/>
                        </a:spcAft>
                      </a:pPr>
                      <a:r>
                        <a:rPr lang="en-GB" sz="1300" dirty="0">
                          <a:effectLst/>
                        </a:rPr>
                        <a:t>5</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ARP Poison </a:t>
                      </a:r>
                      <a:br>
                        <a:rPr lang="en-GB" sz="1300" dirty="0">
                          <a:solidFill>
                            <a:schemeClr val="tx1">
                              <a:lumMod val="75000"/>
                            </a:schemeClr>
                          </a:solidFill>
                          <a:effectLst/>
                          <a:latin typeface="Calibri" panose="020F0502020204030204" pitchFamily="34" charset="0"/>
                          <a:cs typeface="Calibri" panose="020F0502020204030204" pitchFamily="34" charset="0"/>
                        </a:rPr>
                      </a:br>
                      <a:r>
                        <a:rPr lang="en-GB" sz="1300" dirty="0">
                          <a:solidFill>
                            <a:schemeClr val="tx1">
                              <a:lumMod val="75000"/>
                            </a:schemeClr>
                          </a:solidFill>
                          <a:effectLst/>
                          <a:latin typeface="Calibri" panose="020F0502020204030204" pitchFamily="34" charset="0"/>
                          <a:cs typeface="Calibri" panose="020F0502020204030204" pitchFamily="34" charset="0"/>
                        </a:rPr>
                        <a:t>Suspicious unsolicited ARP messages</a:t>
                      </a:r>
                    </a:p>
                    <a:p>
                      <a:pPr marL="0" marR="0" indent="0" algn="l" defTabSz="914400" rtl="0" eaLnBrk="1" fontAlgn="auto" latinLnBrk="0" hangingPunct="1">
                        <a:lnSpc>
                          <a:spcPct val="100000"/>
                        </a:lnSpc>
                        <a:spcBef>
                          <a:spcPts val="0"/>
                        </a:spcBef>
                        <a:spcAft>
                          <a:spcPts val="800"/>
                        </a:spcAft>
                        <a:buClrTx/>
                        <a:buSzTx/>
                        <a:buFontTx/>
                        <a:buNone/>
                        <a:tabLst/>
                        <a:defRPr/>
                      </a:pPr>
                      <a:r>
                        <a:rPr lang="en-GB" sz="1300" kern="1200" dirty="0">
                          <a:solidFill>
                            <a:schemeClr val="tx1">
                              <a:lumMod val="75000"/>
                            </a:schemeClr>
                          </a:solidFill>
                          <a:effectLst/>
                          <a:latin typeface="Calibri" panose="020F0502020204030204" pitchFamily="34" charset="0"/>
                          <a:ea typeface="+mn-ea"/>
                          <a:cs typeface="Calibri" panose="020F0502020204030204" pitchFamily="34" charset="0"/>
                        </a:rPr>
                        <a:t>ARP Unanswered </a:t>
                      </a:r>
                      <a:br>
                        <a:rPr lang="en-GB" sz="1300" kern="1200" dirty="0">
                          <a:solidFill>
                            <a:schemeClr val="tx1">
                              <a:lumMod val="75000"/>
                            </a:schemeClr>
                          </a:solidFill>
                          <a:effectLst/>
                          <a:latin typeface="Calibri" panose="020F0502020204030204" pitchFamily="34" charset="0"/>
                          <a:ea typeface="+mn-ea"/>
                          <a:cs typeface="Calibri" panose="020F0502020204030204" pitchFamily="34" charset="0"/>
                        </a:rPr>
                      </a:br>
                      <a:r>
                        <a:rPr lang="en-GB" sz="1300" kern="1200" dirty="0">
                          <a:solidFill>
                            <a:schemeClr val="tx1">
                              <a:lumMod val="75000"/>
                            </a:schemeClr>
                          </a:solidFill>
                          <a:effectLst/>
                          <a:latin typeface="Calibri" panose="020F0502020204030204" pitchFamily="34" charset="0"/>
                          <a:ea typeface="+mn-ea"/>
                          <a:cs typeface="Calibri" panose="020F0502020204030204" pitchFamily="34" charset="0"/>
                        </a:rPr>
                        <a:t>Unanswered ARP requests  </a:t>
                      </a:r>
                      <a:endParaRPr lang="en-GR" sz="1300" kern="1200" dirty="0">
                        <a:solidFill>
                          <a:schemeClr val="tx1">
                            <a:lumMod val="75000"/>
                          </a:schemeClr>
                        </a:solidFill>
                        <a:effectLst/>
                        <a:latin typeface="Calibri" panose="020F0502020204030204" pitchFamily="34" charset="0"/>
                        <a:ea typeface="+mn-ea"/>
                        <a:cs typeface="Calibri" panose="020F0502020204030204" pitchFamily="34" charset="0"/>
                      </a:endParaRPr>
                    </a:p>
                  </a:txBody>
                  <a:tcPr marL="68580" marR="68580" marT="0" marB="0">
                    <a:solidFill>
                      <a:srgbClr val="D9D0E0"/>
                    </a:solidFill>
                  </a:tcPr>
                </a:tc>
                <a:tc>
                  <a:txBody>
                    <a:bodyPr/>
                    <a:lstStyle/>
                    <a:p>
                      <a:pPr algn="l">
                        <a:spcAft>
                          <a:spcPts val="800"/>
                        </a:spcAft>
                      </a:pPr>
                      <a:r>
                        <a:rPr lang="en-GB" sz="1300" dirty="0">
                          <a:solidFill>
                            <a:schemeClr val="tx1">
                              <a:lumMod val="75000"/>
                            </a:schemeClr>
                          </a:solidFill>
                          <a:effectLst/>
                          <a:latin typeface="Calibri" panose="020F0502020204030204" pitchFamily="34" charset="0"/>
                          <a:cs typeface="Calibri" panose="020F0502020204030204" pitchFamily="34" charset="0"/>
                        </a:rPr>
                        <a:t>Suspicious ARP replies</a:t>
                      </a:r>
                      <a:endParaRPr lang="en-GR" sz="13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19078889"/>
                  </a:ext>
                </a:extLst>
              </a:tr>
              <a:tr h="373107">
                <a:tc vMerge="1">
                  <a:txBody>
                    <a:bodyPr/>
                    <a:lstStyle/>
                    <a:p>
                      <a:pPr algn="l">
                        <a:spcAft>
                          <a:spcPts val="800"/>
                        </a:spcAft>
                      </a:pP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vMerge="1">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Unanswered ARP requests </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3642175"/>
                  </a:ext>
                </a:extLst>
              </a:tr>
            </a:tbl>
          </a:graphicData>
        </a:graphic>
      </p:graphicFrame>
      <p:graphicFrame>
        <p:nvGraphicFramePr>
          <p:cNvPr id="9" name="Table 8">
            <a:extLst>
              <a:ext uri="{FF2B5EF4-FFF2-40B4-BE49-F238E27FC236}">
                <a16:creationId xmlns:a16="http://schemas.microsoft.com/office/drawing/2014/main" id="{41FD76A4-799A-13FA-7EE7-EF5F7E55C6EA}"/>
              </a:ext>
            </a:extLst>
          </p:cNvPr>
          <p:cNvGraphicFramePr>
            <a:graphicFrameLocks noGrp="1"/>
          </p:cNvGraphicFramePr>
          <p:nvPr/>
        </p:nvGraphicFramePr>
        <p:xfrm>
          <a:off x="6368143" y="1788732"/>
          <a:ext cx="5409067" cy="4262118"/>
        </p:xfrm>
        <a:graphic>
          <a:graphicData uri="http://schemas.openxmlformats.org/drawingml/2006/table">
            <a:tbl>
              <a:tblPr firstRow="1" firstCol="1" bandRow="1">
                <a:tableStyleId>{5C22544A-7EE6-4342-B048-85BDC9FD1C3A}</a:tableStyleId>
              </a:tblPr>
              <a:tblGrid>
                <a:gridCol w="489857">
                  <a:extLst>
                    <a:ext uri="{9D8B030D-6E8A-4147-A177-3AD203B41FA5}">
                      <a16:colId xmlns:a16="http://schemas.microsoft.com/office/drawing/2014/main" val="2388543142"/>
                    </a:ext>
                  </a:extLst>
                </a:gridCol>
                <a:gridCol w="3433349">
                  <a:extLst>
                    <a:ext uri="{9D8B030D-6E8A-4147-A177-3AD203B41FA5}">
                      <a16:colId xmlns:a16="http://schemas.microsoft.com/office/drawing/2014/main" val="3176708489"/>
                    </a:ext>
                  </a:extLst>
                </a:gridCol>
                <a:gridCol w="1485861">
                  <a:extLst>
                    <a:ext uri="{9D8B030D-6E8A-4147-A177-3AD203B41FA5}">
                      <a16:colId xmlns:a16="http://schemas.microsoft.com/office/drawing/2014/main" val="237105605"/>
                    </a:ext>
                  </a:extLst>
                </a:gridCol>
              </a:tblGrid>
              <a:tr h="202958">
                <a:tc>
                  <a:txBody>
                    <a:bodyPr/>
                    <a:lstStyle/>
                    <a:p>
                      <a:pPr algn="ctr">
                        <a:spcAft>
                          <a:spcPts val="800"/>
                        </a:spcAft>
                      </a:pPr>
                      <a:r>
                        <a:rPr lang="en-GB" sz="1300">
                          <a:effectLst/>
                        </a:rPr>
                        <a:t>#</a:t>
                      </a:r>
                      <a:endParaRPr lang="en-GR" sz="130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dirty="0">
                          <a:effectLst/>
                        </a:rPr>
                        <a:t>Detection Node</a:t>
                      </a:r>
                      <a:endParaRPr lang="en-GR" sz="1300" dirty="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Aft>
                          <a:spcPts val="800"/>
                        </a:spcAft>
                      </a:pPr>
                      <a:r>
                        <a:rPr lang="en-GB" sz="1300">
                          <a:effectLst/>
                        </a:rPr>
                        <a:t>Protocol</a:t>
                      </a:r>
                      <a:endParaRPr lang="en-GR" sz="1300">
                        <a:effectLst/>
                        <a:latin typeface="Open Sans" panose="020B0606030504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67479884"/>
                  </a:ext>
                </a:extLst>
              </a:tr>
              <a:tr h="202958">
                <a:tc rowSpan="2">
                  <a:txBody>
                    <a:bodyPr/>
                    <a:lstStyle/>
                    <a:p>
                      <a:pPr algn="ctr">
                        <a:spcAft>
                          <a:spcPts val="800"/>
                        </a:spcAft>
                      </a:pPr>
                      <a:r>
                        <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6</a:t>
                      </a:r>
                    </a:p>
                  </a:txBody>
                  <a:tcPr marL="68580" marR="68580" marT="0" marB="0"/>
                </a:tc>
                <a:tc rowSpan="2">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Discovery </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discovery / enumeration activity</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Network discovery</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05557962"/>
                  </a:ext>
                </a:extLst>
              </a:tr>
              <a:tr h="405916">
                <a:tc vMerge="1">
                  <a:txBody>
                    <a:bodyPr/>
                    <a:lstStyle/>
                    <a:p>
                      <a:pPr>
                        <a:spcAft>
                          <a:spcPts val="800"/>
                        </a:spcAft>
                      </a:pP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System accounts discovery</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19279592"/>
                  </a:ext>
                </a:extLst>
              </a:tr>
              <a:tr h="202958">
                <a:tc rowSpan="2">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7</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2">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Execution</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Remote service/ task creation</a:t>
                      </a:r>
                      <a:br>
                        <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remote Service / Task creation</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wmi_service</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23853083"/>
                  </a:ext>
                </a:extLst>
              </a:tr>
              <a:tr h="405916">
                <a:tc vMerge="1">
                  <a:txBody>
                    <a:bodyPr/>
                    <a:lstStyle/>
                    <a:p>
                      <a:endParaRPr lang="en-GB" dirty="0"/>
                    </a:p>
                  </a:txBody>
                  <a:tcPr/>
                </a:tc>
                <a:tc vMerge="1">
                  <a:txBody>
                    <a:bodyPr/>
                    <a:lstStyle/>
                    <a:p>
                      <a:endParaRPr lang="en-GB" dirty="0"/>
                    </a:p>
                  </a:txBody>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scheduled_task</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52003849"/>
                  </a:ext>
                </a:extLst>
              </a:tr>
              <a:tr h="405916">
                <a:tc>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Impact</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remote Shutdown / Reboot</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System shutdown/reboot</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30349032"/>
                  </a:ext>
                </a:extLst>
              </a:tr>
              <a:tr h="608874">
                <a:tc>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9</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Defence Evasion</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attempt to remotely clear Windows event logs</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Remote windows event log removal</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58735753"/>
                  </a:ext>
                </a:extLst>
              </a:tr>
              <a:tr h="405916">
                <a:tc rowSpan="2">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10</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2">
                  <a:txBody>
                    <a:bodyPr/>
                    <a:lstStyle/>
                    <a:p>
                      <a:pPr>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Lateral Movement</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Suspicious file transfer over</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OS Credential Dumping</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94454982"/>
                  </a:ext>
                </a:extLst>
              </a:tr>
              <a:tr h="405916">
                <a:tc vMerge="1">
                  <a:txBody>
                    <a:bodyPr/>
                    <a:lstStyle/>
                    <a:p>
                      <a:endParaRPr lang="en-GB"/>
                    </a:p>
                  </a:txBody>
                  <a:tcPr/>
                </a:tc>
                <a:tc vMerge="1">
                  <a:txBody>
                    <a:bodyPr/>
                    <a:lstStyle/>
                    <a:p>
                      <a:endParaRPr lang="en-GB"/>
                    </a:p>
                  </a:txBody>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Failed SMB connections</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58710590"/>
                  </a:ext>
                </a:extLst>
              </a:tr>
              <a:tr h="202958">
                <a:tc rowSpan="2">
                  <a:txBody>
                    <a:bodyPr/>
                    <a:lstStyle/>
                    <a:p>
                      <a:pPr algn="ctr">
                        <a:spcAft>
                          <a:spcPts val="800"/>
                        </a:spcAft>
                      </a:pPr>
                      <a:r>
                        <a:rPr lang="en-GB" sz="1300" b="1" dirty="0">
                          <a:solidFill>
                            <a:schemeClr val="bg1"/>
                          </a:solidFill>
                          <a:effectLst/>
                          <a:latin typeface="Calibri" panose="020F0502020204030204" pitchFamily="34" charset="0"/>
                          <a:ea typeface="Calibri Light" panose="020F0302020204030204" pitchFamily="34" charset="0"/>
                          <a:cs typeface="Calibri" panose="020F0502020204030204" pitchFamily="34" charset="0"/>
                        </a:rPr>
                        <a:t>11</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2">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Reconnaissance</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Path Enumeration detection</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HTTP</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6855323"/>
                  </a:ext>
                </a:extLst>
              </a:tr>
              <a:tr h="202958">
                <a:tc vMerge="1">
                  <a:txBody>
                    <a:bodyPr/>
                    <a:lstStyle/>
                    <a:p>
                      <a:pPr algn="l">
                        <a:spcAft>
                          <a:spcPts val="800"/>
                        </a:spcAft>
                      </a:pP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algn="l">
                        <a:spcAft>
                          <a:spcPts val="800"/>
                        </a:spcAft>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CE9F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HTTPS</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25429515"/>
                  </a:ext>
                </a:extLst>
              </a:tr>
              <a:tr h="202958">
                <a:tc rowSpan="3">
                  <a:txBody>
                    <a:bodyPr/>
                    <a:lstStyle/>
                    <a:p>
                      <a:pPr algn="ctr">
                        <a:spcAft>
                          <a:spcPts val="800"/>
                        </a:spcAft>
                      </a:pPr>
                      <a:r>
                        <a:rPr lang="en-GB"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12</a:t>
                      </a:r>
                      <a:endParaRPr lang="en-GR" sz="13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rowSpan="3">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Credential Access</a:t>
                      </a:r>
                      <a:b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GB"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LLMNR/NBNS session hijacking detection</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D9D0E0"/>
                    </a:solidFill>
                  </a:tcPr>
                </a:tc>
                <a:tc>
                  <a:txBody>
                    <a:bodyPr/>
                    <a:lstStyle/>
                    <a:p>
                      <a:pPr algn="l">
                        <a:spcAft>
                          <a:spcPts val="800"/>
                        </a:spcAft>
                      </a:pPr>
                      <a:r>
                        <a:rPr lang="en-GB" sz="1300" b="0" dirty="0">
                          <a:solidFill>
                            <a:schemeClr val="tx1">
                              <a:lumMod val="75000"/>
                            </a:schemeClr>
                          </a:solidFill>
                          <a:effectLst/>
                          <a:latin typeface="Calibri" panose="020F0502020204030204" pitchFamily="34" charset="0"/>
                          <a:ea typeface="Calibri Light" panose="020F0302020204030204" pitchFamily="34" charset="0"/>
                          <a:cs typeface="Calibri" panose="020F0502020204030204" pitchFamily="34" charset="0"/>
                        </a:rPr>
                        <a:t>NTLM</a:t>
                      </a:r>
                      <a:endPar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77821440"/>
                  </a:ext>
                </a:extLst>
              </a:tr>
              <a:tr h="202958">
                <a:tc vMerge="1">
                  <a:txBody>
                    <a:bodyPr/>
                    <a:lstStyle/>
                    <a:p>
                      <a:pPr algn="l">
                        <a:spcAft>
                          <a:spcPts val="800"/>
                        </a:spcAft>
                      </a:pPr>
                      <a:endParaRPr lang="en-GR" sz="13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algn="l">
                        <a:spcAft>
                          <a:spcPts val="800"/>
                        </a:spcAft>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SMBv2</a:t>
                      </a:r>
                    </a:p>
                  </a:txBody>
                  <a:tcPr marL="68580" marR="68580" marT="0" marB="0"/>
                </a:tc>
                <a:extLst>
                  <a:ext uri="{0D108BD9-81ED-4DB2-BD59-A6C34878D82A}">
                    <a16:rowId xmlns:a16="http://schemas.microsoft.com/office/drawing/2014/main" val="645498451"/>
                  </a:ext>
                </a:extLst>
              </a:tr>
              <a:tr h="202958">
                <a:tc vMerge="1">
                  <a:txBody>
                    <a:bodyPr/>
                    <a:lstStyle/>
                    <a:p>
                      <a:pPr algn="l">
                        <a:spcAft>
                          <a:spcPts val="800"/>
                        </a:spcAft>
                      </a:pPr>
                      <a:endParaRPr lang="en-GR" sz="13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vMerge="1">
                  <a:txBody>
                    <a:bodyPr/>
                    <a:lstStyle/>
                    <a:p>
                      <a:pPr algn="l">
                        <a:spcAft>
                          <a:spcPts val="800"/>
                        </a:spcAft>
                      </a:pPr>
                      <a:endParaRPr lang="en-GR" sz="13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spcAft>
                          <a:spcPts val="800"/>
                        </a:spcAft>
                      </a:pPr>
                      <a:r>
                        <a:rPr lang="en-GR" sz="1300" b="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DNS</a:t>
                      </a:r>
                    </a:p>
                  </a:txBody>
                  <a:tcPr marL="68580" marR="68580" marT="0" marB="0"/>
                </a:tc>
                <a:extLst>
                  <a:ext uri="{0D108BD9-81ED-4DB2-BD59-A6C34878D82A}">
                    <a16:rowId xmlns:a16="http://schemas.microsoft.com/office/drawing/2014/main" val="2919790513"/>
                  </a:ext>
                </a:extLst>
              </a:tr>
            </a:tbl>
          </a:graphicData>
        </a:graphic>
      </p:graphicFrame>
    </p:spTree>
    <p:extLst>
      <p:ext uri="{BB962C8B-B14F-4D97-AF65-F5344CB8AC3E}">
        <p14:creationId xmlns:p14="http://schemas.microsoft.com/office/powerpoint/2010/main" val="2059369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1909-D5C1-4994-918B-331E20F33424}"/>
              </a:ext>
            </a:extLst>
          </p:cNvPr>
          <p:cNvSpPr>
            <a:spLocks noGrp="1"/>
          </p:cNvSpPr>
          <p:nvPr>
            <p:ph type="title"/>
          </p:nvPr>
        </p:nvSpPr>
        <p:spPr/>
        <p:txBody>
          <a:bodyPr>
            <a:normAutofit/>
          </a:bodyPr>
          <a:lstStyle/>
          <a:p>
            <a:r>
              <a:rPr lang="en-GB" dirty="0"/>
              <a:t>Cyber-Physical Threat Detections</a:t>
            </a:r>
            <a:endParaRPr lang="en-US" dirty="0"/>
          </a:p>
        </p:txBody>
      </p:sp>
      <p:sp>
        <p:nvSpPr>
          <p:cNvPr id="3" name="Content Placeholder 2">
            <a:extLst>
              <a:ext uri="{FF2B5EF4-FFF2-40B4-BE49-F238E27FC236}">
                <a16:creationId xmlns:a16="http://schemas.microsoft.com/office/drawing/2014/main" id="{D269E85F-6F5E-8289-5266-A20F57E32186}"/>
              </a:ext>
            </a:extLst>
          </p:cNvPr>
          <p:cNvSpPr>
            <a:spLocks noGrp="1"/>
          </p:cNvSpPr>
          <p:nvPr>
            <p:ph idx="1"/>
          </p:nvPr>
        </p:nvSpPr>
        <p:spPr/>
        <p:txBody>
          <a:bodyPr>
            <a:noAutofit/>
          </a:bodyPr>
          <a:lstStyle/>
          <a:p>
            <a:r>
              <a:rPr lang="en-GB" dirty="0"/>
              <a:t>Nightwatch can detect malformed data injection attacks, a type of </a:t>
            </a:r>
            <a:r>
              <a:rPr lang="en-GB" dirty="0">
                <a:solidFill>
                  <a:schemeClr val="accent6"/>
                </a:solidFill>
              </a:rPr>
              <a:t>cyber-physical attack</a:t>
            </a:r>
            <a:r>
              <a:rPr lang="en-GB" dirty="0"/>
              <a:t>. It leverages a series of detection algorithms structured around the notion of indicator-based evaluation, to maintain the fidelity of data streams. </a:t>
            </a:r>
          </a:p>
          <a:p>
            <a:pPr marL="228600" lvl="1">
              <a:spcBef>
                <a:spcPts val="1000"/>
              </a:spcBef>
              <a:buFont typeface="Arial" panose="020B0604020202020204" pitchFamily="34" charset="0"/>
              <a:buChar char="•"/>
            </a:pPr>
            <a:r>
              <a:rPr lang="en-GB" sz="2400" dirty="0"/>
              <a:t>Within IRIS, LiDAR data telemetry is scrutinized through a mapped model configuration which is in charge of selecting the appropriate indicators, models, and threshold values to detect abnormalities. </a:t>
            </a:r>
          </a:p>
          <a:p>
            <a:pPr marL="228600" lvl="1">
              <a:spcBef>
                <a:spcPts val="1000"/>
              </a:spcBef>
              <a:buFont typeface="Arial" panose="020B0604020202020204" pitchFamily="34" charset="0"/>
              <a:buChar char="•"/>
            </a:pPr>
            <a:r>
              <a:rPr lang="en-GB" sz="2400" dirty="0"/>
              <a:t>The indicators cover a spectrum of potential anomalies:</a:t>
            </a:r>
          </a:p>
          <a:p>
            <a:pPr lvl="1"/>
            <a:r>
              <a:rPr lang="en-GB" dirty="0"/>
              <a:t>Value Deviation</a:t>
            </a:r>
          </a:p>
          <a:p>
            <a:pPr lvl="1"/>
            <a:r>
              <a:rPr lang="en-GB" dirty="0"/>
              <a:t>Rate of change</a:t>
            </a:r>
          </a:p>
          <a:p>
            <a:pPr lvl="1"/>
            <a:r>
              <a:rPr lang="en-GB" dirty="0"/>
              <a:t>State &amp; Transition Behaviour</a:t>
            </a:r>
          </a:p>
          <a:p>
            <a:pPr lvl="1"/>
            <a:r>
              <a:rPr lang="en-GB" dirty="0"/>
              <a:t>Update Timing Intervals</a:t>
            </a:r>
          </a:p>
          <a:p>
            <a:pPr lvl="1"/>
            <a:r>
              <a:rPr lang="en-GB" sz="2000" dirty="0"/>
              <a:t>Correlated Value Deviation</a:t>
            </a:r>
          </a:p>
          <a:p>
            <a:pPr marL="457200" lvl="1" indent="0">
              <a:buNone/>
            </a:pPr>
            <a:endParaRPr lang="en-GB" dirty="0"/>
          </a:p>
        </p:txBody>
      </p:sp>
      <p:sp>
        <p:nvSpPr>
          <p:cNvPr id="4" name="Slide Number Placeholder 3">
            <a:extLst>
              <a:ext uri="{FF2B5EF4-FFF2-40B4-BE49-F238E27FC236}">
                <a16:creationId xmlns:a16="http://schemas.microsoft.com/office/drawing/2014/main" id="{45B47FBD-94F5-48B9-A4F3-1442A5302096}"/>
              </a:ext>
            </a:extLst>
          </p:cNvPr>
          <p:cNvSpPr>
            <a:spLocks noGrp="1"/>
          </p:cNvSpPr>
          <p:nvPr>
            <p:ph type="sldNum" sz="quarter" idx="12"/>
          </p:nvPr>
        </p:nvSpPr>
        <p:spPr/>
        <p:txBody>
          <a:bodyPr/>
          <a:lstStyle/>
          <a:p>
            <a:fld id="{57AC0E79-F531-4290-B37F-533038CC23F5}" type="slidenum">
              <a:rPr lang="en-US" smtClean="0"/>
              <a:pPr/>
              <a:t>33</a:t>
            </a:fld>
            <a:endParaRPr lang="en-US"/>
          </a:p>
        </p:txBody>
      </p:sp>
      <p:sp>
        <p:nvSpPr>
          <p:cNvPr id="6" name="TextBox 5">
            <a:extLst>
              <a:ext uri="{FF2B5EF4-FFF2-40B4-BE49-F238E27FC236}">
                <a16:creationId xmlns:a16="http://schemas.microsoft.com/office/drawing/2014/main" id="{955C72C1-9DA1-9FAB-395A-F74DFC5CE47E}"/>
              </a:ext>
            </a:extLst>
          </p:cNvPr>
          <p:cNvSpPr txBox="1"/>
          <p:nvPr/>
        </p:nvSpPr>
        <p:spPr>
          <a:xfrm>
            <a:off x="5175380" y="4485342"/>
            <a:ext cx="6102220" cy="1631216"/>
          </a:xfrm>
          <a:prstGeom prst="rect">
            <a:avLst/>
          </a:prstGeom>
          <a:noFill/>
        </p:spPr>
        <p:txBody>
          <a:bodyPr wrap="square">
            <a:spAutoFit/>
          </a:bodyPr>
          <a:lstStyle/>
          <a:p>
            <a:pPr marL="742950" lvl="1" indent="-285750">
              <a:buFont typeface="Wingdings" pitchFamily="2" charset="2"/>
              <a:buChar char="ü"/>
            </a:pPr>
            <a:r>
              <a:rPr lang="en-GB" sz="2000" dirty="0"/>
              <a:t>Correlated Rate of Change</a:t>
            </a:r>
          </a:p>
          <a:p>
            <a:pPr marL="742950" lvl="1" indent="-285750">
              <a:buFont typeface="Wingdings" pitchFamily="2" charset="2"/>
              <a:buChar char="ü"/>
            </a:pPr>
            <a:r>
              <a:rPr lang="en-GB" sz="2000" dirty="0"/>
              <a:t>Correlated Update Timing Intervals</a:t>
            </a:r>
          </a:p>
          <a:p>
            <a:pPr marL="742950" lvl="1" indent="-285750">
              <a:buFont typeface="Wingdings" pitchFamily="2" charset="2"/>
              <a:buChar char="ü"/>
            </a:pPr>
            <a:r>
              <a:rPr lang="en-GB" sz="2000" dirty="0"/>
              <a:t>Correlated State &amp; Transition Behaviour</a:t>
            </a:r>
          </a:p>
          <a:p>
            <a:pPr marL="742950" lvl="1" indent="-285750">
              <a:buFont typeface="Wingdings" pitchFamily="2" charset="2"/>
              <a:buChar char="ü"/>
            </a:pPr>
            <a:r>
              <a:rPr lang="en-GB" sz="2000" dirty="0"/>
              <a:t>Correlated Transition Frequency</a:t>
            </a:r>
          </a:p>
          <a:p>
            <a:pPr marL="742950" lvl="1" indent="-285750">
              <a:buFont typeface="Wingdings" pitchFamily="2" charset="2"/>
              <a:buChar char="ü"/>
            </a:pPr>
            <a:r>
              <a:rPr lang="en-GB" sz="2000" dirty="0"/>
              <a:t>Unexpected Process Configurations</a:t>
            </a:r>
          </a:p>
        </p:txBody>
      </p:sp>
    </p:spTree>
    <p:extLst>
      <p:ext uri="{BB962C8B-B14F-4D97-AF65-F5344CB8AC3E}">
        <p14:creationId xmlns:p14="http://schemas.microsoft.com/office/powerpoint/2010/main" val="2822439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C6AD-0D19-5F48-836C-E67E0E6771FC}"/>
              </a:ext>
            </a:extLst>
          </p:cNvPr>
          <p:cNvSpPr>
            <a:spLocks noGrp="1"/>
          </p:cNvSpPr>
          <p:nvPr>
            <p:ph type="title"/>
          </p:nvPr>
        </p:nvSpPr>
        <p:spPr/>
        <p:txBody>
          <a:bodyPr/>
          <a:lstStyle/>
          <a:p>
            <a:r>
              <a:rPr lang="en-US" dirty="0"/>
              <a:t>Input &amp; Output Data</a:t>
            </a:r>
          </a:p>
        </p:txBody>
      </p:sp>
      <p:sp>
        <p:nvSpPr>
          <p:cNvPr id="3" name="Content Placeholder 2">
            <a:extLst>
              <a:ext uri="{FF2B5EF4-FFF2-40B4-BE49-F238E27FC236}">
                <a16:creationId xmlns:a16="http://schemas.microsoft.com/office/drawing/2014/main" id="{62926635-E33D-BC4E-96A9-E52D39B775EB}"/>
              </a:ext>
            </a:extLst>
          </p:cNvPr>
          <p:cNvSpPr>
            <a:spLocks noGrp="1"/>
          </p:cNvSpPr>
          <p:nvPr>
            <p:ph idx="1"/>
          </p:nvPr>
        </p:nvSpPr>
        <p:spPr>
          <a:xfrm>
            <a:off x="838200" y="1773518"/>
            <a:ext cx="3979408" cy="4500282"/>
          </a:xfrm>
        </p:spPr>
        <p:txBody>
          <a:bodyPr vert="horz" lIns="91440" tIns="45720" rIns="91440" bIns="45720" rtlCol="0" anchor="t">
            <a:normAutofit/>
          </a:bodyPr>
          <a:lstStyle/>
          <a:p>
            <a:pPr marL="317500" indent="-317500">
              <a:buSzPct val="80000"/>
              <a:buFont typeface="Wingdings" pitchFamily="2" charset="2"/>
              <a:buChar char="q"/>
            </a:pPr>
            <a:r>
              <a:rPr lang="en-US" sz="2000" dirty="0"/>
              <a:t>Network (cyber) data </a:t>
            </a:r>
          </a:p>
          <a:p>
            <a:pPr lvl="1"/>
            <a:r>
              <a:rPr lang="en-US" sz="1800" dirty="0">
                <a:ea typeface="+mn-lt"/>
                <a:cs typeface="+mn-lt"/>
              </a:rPr>
              <a:t>.</a:t>
            </a:r>
            <a:r>
              <a:rPr lang="en-US" sz="1800" dirty="0" err="1">
                <a:ea typeface="+mn-lt"/>
                <a:cs typeface="+mn-lt"/>
              </a:rPr>
              <a:t>pcap</a:t>
            </a:r>
            <a:r>
              <a:rPr lang="en-US" sz="1800" dirty="0">
                <a:ea typeface="+mn-lt"/>
                <a:cs typeface="+mn-lt"/>
              </a:rPr>
              <a:t> files</a:t>
            </a:r>
          </a:p>
          <a:p>
            <a:pPr lvl="1"/>
            <a:r>
              <a:rPr lang="en-US" sz="1800" dirty="0">
                <a:cs typeface="Calibri"/>
              </a:rPr>
              <a:t>physical interfaces (eth1, ...)</a:t>
            </a:r>
          </a:p>
          <a:p>
            <a:pPr lvl="2">
              <a:buSzPct val="80000"/>
              <a:buFont typeface="Wingdings" panose="05000000000000000000" pitchFamily="2" charset="2"/>
              <a:buChar char="q"/>
            </a:pPr>
            <a:r>
              <a:rPr lang="en-US" sz="1400" dirty="0">
                <a:cs typeface="Calibri"/>
              </a:rPr>
              <a:t>Network</a:t>
            </a:r>
            <a:br>
              <a:rPr lang="en-US" sz="1600" dirty="0">
                <a:cs typeface="Calibri"/>
              </a:rPr>
            </a:br>
            <a:r>
              <a:rPr lang="en-US" sz="1600" dirty="0">
                <a:cs typeface="Calibri"/>
              </a:rPr>
              <a:t>SPAN/TAP</a:t>
            </a:r>
          </a:p>
          <a:p>
            <a:pPr lvl="2">
              <a:buSzPct val="80000"/>
              <a:buChar char="q"/>
            </a:pPr>
            <a:r>
              <a:rPr lang="en-US" sz="1600" dirty="0">
                <a:ea typeface="+mn-lt"/>
                <a:cs typeface="+mn-lt"/>
              </a:rPr>
              <a:t>Protocols accepted: TCP, UDP, ICMP, ARP, DNS, HTTP, SSL, etc.</a:t>
            </a:r>
          </a:p>
          <a:p>
            <a:pPr marL="317500" indent="-317500">
              <a:lnSpc>
                <a:spcPct val="100000"/>
              </a:lnSpc>
              <a:buSzPct val="80000"/>
              <a:buFont typeface="Wingdings" pitchFamily="2" charset="2"/>
              <a:buChar char="q"/>
            </a:pPr>
            <a:r>
              <a:rPr lang="en-US" sz="2000" dirty="0"/>
              <a:t>Physical data</a:t>
            </a:r>
          </a:p>
          <a:p>
            <a:pPr lvl="1"/>
            <a:r>
              <a:rPr lang="en-US" sz="1800" dirty="0">
                <a:cs typeface="Calibri"/>
              </a:rPr>
              <a:t>log files &amp; streaming flows</a:t>
            </a:r>
          </a:p>
          <a:p>
            <a:pPr lvl="2">
              <a:buSzPct val="80000"/>
              <a:buFont typeface="Wingdings" pitchFamily="2" charset="2"/>
              <a:buChar char="q"/>
            </a:pPr>
            <a:r>
              <a:rPr lang="en-US" sz="1600" dirty="0">
                <a:cs typeface="Calibri"/>
              </a:rPr>
              <a:t>.csv, .log, Redis, Kafka ingestion</a:t>
            </a:r>
          </a:p>
          <a:p>
            <a:pPr lvl="1">
              <a:lnSpc>
                <a:spcPct val="100000"/>
              </a:lnSpc>
              <a:buSzPct val="80000"/>
            </a:pPr>
            <a:r>
              <a:rPr lang="en-US" sz="1800" dirty="0">
                <a:cs typeface="Calibri"/>
              </a:rPr>
              <a:t>M2M Protocols </a:t>
            </a:r>
          </a:p>
          <a:p>
            <a:pPr lvl="2">
              <a:buSzPct val="80000"/>
              <a:buFont typeface="Wingdings" pitchFamily="2" charset="2"/>
              <a:buChar char="q"/>
            </a:pPr>
            <a:endParaRPr lang="en-US" sz="1600" dirty="0">
              <a:cs typeface="Calibri"/>
            </a:endParaRPr>
          </a:p>
        </p:txBody>
      </p:sp>
      <p:sp>
        <p:nvSpPr>
          <p:cNvPr id="4" name="Slide Number Placeholder 3">
            <a:extLst>
              <a:ext uri="{FF2B5EF4-FFF2-40B4-BE49-F238E27FC236}">
                <a16:creationId xmlns:a16="http://schemas.microsoft.com/office/drawing/2014/main" id="{65229514-61FE-9A45-8B62-78341BA58B85}"/>
              </a:ext>
            </a:extLst>
          </p:cNvPr>
          <p:cNvSpPr>
            <a:spLocks noGrp="1"/>
          </p:cNvSpPr>
          <p:nvPr>
            <p:ph type="sldNum" sz="quarter" idx="12"/>
          </p:nvPr>
        </p:nvSpPr>
        <p:spPr/>
        <p:txBody>
          <a:bodyPr/>
          <a:lstStyle/>
          <a:p>
            <a:fld id="{57AC0E79-F531-4290-B37F-533038CC23F5}" type="slidenum">
              <a:rPr lang="en-US" smtClean="0"/>
              <a:pPr/>
              <a:t>34</a:t>
            </a:fld>
            <a:endParaRPr lang="en-US"/>
          </a:p>
        </p:txBody>
      </p:sp>
      <p:pic>
        <p:nvPicPr>
          <p:cNvPr id="6" name="Picture 6" descr="Chart, line chart&#10;&#10;Description automatically generated">
            <a:extLst>
              <a:ext uri="{FF2B5EF4-FFF2-40B4-BE49-F238E27FC236}">
                <a16:creationId xmlns:a16="http://schemas.microsoft.com/office/drawing/2014/main" id="{C59E6238-C80F-421B-B6B7-CA48056213BD}"/>
              </a:ext>
            </a:extLst>
          </p:cNvPr>
          <p:cNvPicPr>
            <a:picLocks noChangeAspect="1"/>
          </p:cNvPicPr>
          <p:nvPr/>
        </p:nvPicPr>
        <p:blipFill>
          <a:blip r:embed="rId3"/>
          <a:stretch>
            <a:fillRect/>
          </a:stretch>
        </p:blipFill>
        <p:spPr>
          <a:xfrm>
            <a:off x="5167193" y="4032753"/>
            <a:ext cx="2716605" cy="1573200"/>
          </a:xfrm>
          <a:prstGeom prst="rect">
            <a:avLst/>
          </a:prstGeom>
        </p:spPr>
      </p:pic>
      <p:pic>
        <p:nvPicPr>
          <p:cNvPr id="7" name="Picture 7">
            <a:extLst>
              <a:ext uri="{FF2B5EF4-FFF2-40B4-BE49-F238E27FC236}">
                <a16:creationId xmlns:a16="http://schemas.microsoft.com/office/drawing/2014/main" id="{067E12AE-8713-44F1-8D7F-DFD16D05104E}"/>
              </a:ext>
            </a:extLst>
          </p:cNvPr>
          <p:cNvPicPr>
            <a:picLocks noChangeAspect="1"/>
          </p:cNvPicPr>
          <p:nvPr/>
        </p:nvPicPr>
        <p:blipFill>
          <a:blip r:embed="rId4"/>
          <a:stretch>
            <a:fillRect/>
          </a:stretch>
        </p:blipFill>
        <p:spPr>
          <a:xfrm>
            <a:off x="5250123" y="1879184"/>
            <a:ext cx="2556783" cy="1645986"/>
          </a:xfrm>
          <a:prstGeom prst="rect">
            <a:avLst/>
          </a:prstGeom>
        </p:spPr>
      </p:pic>
      <p:sp>
        <p:nvSpPr>
          <p:cNvPr id="8" name="Content Placeholder 2">
            <a:extLst>
              <a:ext uri="{FF2B5EF4-FFF2-40B4-BE49-F238E27FC236}">
                <a16:creationId xmlns:a16="http://schemas.microsoft.com/office/drawing/2014/main" id="{3A6188AF-40C5-9A63-A459-56212E2C0B9C}"/>
              </a:ext>
            </a:extLst>
          </p:cNvPr>
          <p:cNvSpPr txBox="1">
            <a:spLocks/>
          </p:cNvSpPr>
          <p:nvPr/>
        </p:nvSpPr>
        <p:spPr>
          <a:xfrm rot="16200000">
            <a:off x="7939127" y="2012495"/>
            <a:ext cx="1645988"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7F4F9F"/>
                </a:solidFill>
                <a:ea typeface="+mn-lt"/>
                <a:cs typeface="+mn-lt"/>
              </a:rPr>
              <a:t>Output data</a:t>
            </a:r>
            <a:endParaRPr lang="en-US" sz="2000" dirty="0">
              <a:solidFill>
                <a:srgbClr val="7F4F9F"/>
              </a:solidFill>
              <a:cs typeface="Calibri"/>
            </a:endParaRPr>
          </a:p>
        </p:txBody>
      </p:sp>
      <p:pic>
        <p:nvPicPr>
          <p:cNvPr id="12" name="Picture 11" descr="A screenshot of a computer&#10;&#10;Description automatically generated">
            <a:extLst>
              <a:ext uri="{FF2B5EF4-FFF2-40B4-BE49-F238E27FC236}">
                <a16:creationId xmlns:a16="http://schemas.microsoft.com/office/drawing/2014/main" id="{AAA557D0-108D-1172-D67F-D1BA878B61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051" y="1703449"/>
            <a:ext cx="2661149" cy="4351338"/>
          </a:xfrm>
          <a:prstGeom prst="rect">
            <a:avLst/>
          </a:prstGeom>
        </p:spPr>
      </p:pic>
      <p:sp>
        <p:nvSpPr>
          <p:cNvPr id="5" name="Content Placeholder 2">
            <a:extLst>
              <a:ext uri="{FF2B5EF4-FFF2-40B4-BE49-F238E27FC236}">
                <a16:creationId xmlns:a16="http://schemas.microsoft.com/office/drawing/2014/main" id="{E9B3949D-33C8-B6FF-08B7-87B8D3D98628}"/>
              </a:ext>
            </a:extLst>
          </p:cNvPr>
          <p:cNvSpPr txBox="1">
            <a:spLocks/>
          </p:cNvSpPr>
          <p:nvPr/>
        </p:nvSpPr>
        <p:spPr>
          <a:xfrm rot="16200000">
            <a:off x="4185111" y="3348830"/>
            <a:ext cx="1818875"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7F4F9F"/>
                </a:solidFill>
                <a:ea typeface="+mn-lt"/>
                <a:cs typeface="+mn-lt"/>
              </a:rPr>
              <a:t>Input Data</a:t>
            </a:r>
            <a:endParaRPr lang="en-US" sz="2000" dirty="0">
              <a:solidFill>
                <a:srgbClr val="7F4F9F"/>
              </a:solidFill>
              <a:cs typeface="Calibri"/>
            </a:endParaRPr>
          </a:p>
        </p:txBody>
      </p:sp>
      <p:pic>
        <p:nvPicPr>
          <p:cNvPr id="1026" name="Picture 2" descr="OPC Unified Architecture (OPC UA) | InfluxData">
            <a:extLst>
              <a:ext uri="{FF2B5EF4-FFF2-40B4-BE49-F238E27FC236}">
                <a16:creationId xmlns:a16="http://schemas.microsoft.com/office/drawing/2014/main" id="{0280B6E0-FB80-85A0-7361-8F4593F8DF8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052" b="24735"/>
          <a:stretch/>
        </p:blipFill>
        <p:spPr bwMode="auto">
          <a:xfrm>
            <a:off x="1887406" y="5163268"/>
            <a:ext cx="1093402" cy="309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C4A400-5680-E78D-2CAF-3990267EF9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769" y="5240771"/>
            <a:ext cx="1078227" cy="2737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Use MTConnect to Automate Machine Data Collection">
            <a:extLst>
              <a:ext uri="{FF2B5EF4-FFF2-40B4-BE49-F238E27FC236}">
                <a16:creationId xmlns:a16="http://schemas.microsoft.com/office/drawing/2014/main" id="{6CFF9BE6-E86A-B201-5B1F-B950FE13AE3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023" b="36758"/>
          <a:stretch/>
        </p:blipFill>
        <p:spPr bwMode="auto">
          <a:xfrm>
            <a:off x="3314791" y="5609450"/>
            <a:ext cx="1304182" cy="2868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MS SNMP monitoring solution">
            <a:extLst>
              <a:ext uri="{FF2B5EF4-FFF2-40B4-BE49-F238E27FC236}">
                <a16:creationId xmlns:a16="http://schemas.microsoft.com/office/drawing/2014/main" id="{4CBC35C2-0392-6FB6-EE8C-1D2A9945FD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5715" y="5514568"/>
            <a:ext cx="836785" cy="4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812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3"/>
          <p:cNvSpPr txBox="1"/>
          <p:nvPr/>
        </p:nvSpPr>
        <p:spPr>
          <a:xfrm>
            <a:off x="1097280" y="6459840"/>
            <a:ext cx="2471760" cy="364680"/>
          </a:xfrm>
          <a:prstGeom prst="rect">
            <a:avLst/>
          </a:prstGeom>
          <a:noFill/>
          <a:ln>
            <a:noFill/>
          </a:ln>
        </p:spPr>
        <p:txBody>
          <a:bodyPr anchor="ctr">
            <a:noAutofit/>
          </a:bodyPr>
          <a:lstStyle/>
          <a:p>
            <a:endParaRPr lang="en-US" sz="2400" b="0" strike="noStrike" spc="-1">
              <a:latin typeface="Times New Roman"/>
            </a:endParaRPr>
          </a:p>
        </p:txBody>
      </p:sp>
      <p:sp>
        <p:nvSpPr>
          <p:cNvPr id="126" name="TextShape 4"/>
          <p:cNvSpPr txBox="1"/>
          <p:nvPr/>
        </p:nvSpPr>
        <p:spPr>
          <a:xfrm>
            <a:off x="9900360" y="6459840"/>
            <a:ext cx="1311840" cy="364680"/>
          </a:xfrm>
          <a:prstGeom prst="rect">
            <a:avLst/>
          </a:prstGeom>
          <a:noFill/>
          <a:ln>
            <a:noFill/>
          </a:ln>
        </p:spPr>
        <p:txBody>
          <a:bodyPr anchor="ctr">
            <a:noAutofit/>
          </a:bodyPr>
          <a:lstStyle/>
          <a:p>
            <a:pPr algn="r">
              <a:lnSpc>
                <a:spcPct val="100000"/>
              </a:lnSpc>
            </a:pPr>
            <a:fld id="{57F3E459-881E-4A1A-9CC2-9310EA4DEC47}" type="slidenum">
              <a:rPr lang="es-ES" sz="1050" b="0" strike="noStrike" spc="-1">
                <a:solidFill>
                  <a:srgbClr val="FFFFFF"/>
                </a:solidFill>
                <a:latin typeface="Calibri"/>
              </a:rPr>
              <a:t>35</a:t>
            </a:fld>
            <a:endParaRPr lang="en-US" sz="1050" b="0" strike="noStrike" spc="-1">
              <a:latin typeface="Times New Roman"/>
            </a:endParaRPr>
          </a:p>
        </p:txBody>
      </p:sp>
      <p:sp>
        <p:nvSpPr>
          <p:cNvPr id="2" name="Title 1">
            <a:extLst>
              <a:ext uri="{FF2B5EF4-FFF2-40B4-BE49-F238E27FC236}">
                <a16:creationId xmlns:a16="http://schemas.microsoft.com/office/drawing/2014/main" id="{C495276F-7A95-6744-B7E9-2C4DF7C0EDAD}"/>
              </a:ext>
            </a:extLst>
          </p:cNvPr>
          <p:cNvSpPr>
            <a:spLocks noGrp="1"/>
          </p:cNvSpPr>
          <p:nvPr>
            <p:ph type="title"/>
          </p:nvPr>
        </p:nvSpPr>
        <p:spPr>
          <a:xfrm>
            <a:off x="1352477" y="2807630"/>
            <a:ext cx="9717206" cy="1790179"/>
          </a:xfrm>
        </p:spPr>
        <p:txBody>
          <a:bodyPr>
            <a:noAutofit/>
          </a:bodyPr>
          <a:lstStyle/>
          <a:p>
            <a:pPr>
              <a:lnSpc>
                <a:spcPct val="130000"/>
              </a:lnSpc>
              <a:spcBef>
                <a:spcPts val="1200"/>
              </a:spcBef>
              <a:spcAft>
                <a:spcPts val="1800"/>
              </a:spcAft>
            </a:pPr>
            <a:r>
              <a:rPr lang="en-GB" dirty="0">
                <a:solidFill>
                  <a:srgbClr val="7F4F9F"/>
                </a:solidFill>
              </a:rPr>
              <a:t>RRR:</a:t>
            </a:r>
            <a:br>
              <a:rPr lang="en-GB" dirty="0"/>
            </a:br>
            <a:r>
              <a:rPr lang="en-GB" sz="3600" dirty="0">
                <a:solidFill>
                  <a:schemeClr val="accent6">
                    <a:lumMod val="60000"/>
                    <a:lumOff val="40000"/>
                  </a:schemeClr>
                </a:solidFill>
              </a:rPr>
              <a:t>IRIS’s</a:t>
            </a:r>
            <a:r>
              <a:rPr lang="en-GB" sz="3600" dirty="0"/>
              <a:t> </a:t>
            </a:r>
            <a:r>
              <a:rPr lang="en-GB" sz="3600" dirty="0">
                <a:solidFill>
                  <a:schemeClr val="accent6">
                    <a:lumMod val="60000"/>
                    <a:lumOff val="40000"/>
                  </a:schemeClr>
                </a:solidFill>
              </a:rPr>
              <a:t>Risk-based Response &amp; Self-Recovery Module</a:t>
            </a:r>
            <a:endParaRPr lang="en-GB" dirty="0">
              <a:solidFill>
                <a:schemeClr val="accent6">
                  <a:lumMod val="60000"/>
                  <a:lumOff val="40000"/>
                </a:schemeClr>
              </a:solidFill>
            </a:endParaRPr>
          </a:p>
        </p:txBody>
      </p:sp>
      <p:pic>
        <p:nvPicPr>
          <p:cNvPr id="3" name="Picture 2" descr="Logo, icon&#10;&#10;Description automatically generated">
            <a:extLst>
              <a:ext uri="{FF2B5EF4-FFF2-40B4-BE49-F238E27FC236}">
                <a16:creationId xmlns:a16="http://schemas.microsoft.com/office/drawing/2014/main" id="{BB99217B-6409-EFEA-E337-054B7C9FA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477" y="838511"/>
            <a:ext cx="4400539" cy="611186"/>
          </a:xfrm>
          <a:prstGeom prst="rect">
            <a:avLst/>
          </a:prstGeom>
        </p:spPr>
      </p:pic>
    </p:spTree>
    <p:extLst>
      <p:ext uri="{BB962C8B-B14F-4D97-AF65-F5344CB8AC3E}">
        <p14:creationId xmlns:p14="http://schemas.microsoft.com/office/powerpoint/2010/main" val="2180347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efits and Challenges of SOAR Platforms">
            <a:extLst>
              <a:ext uri="{FF2B5EF4-FFF2-40B4-BE49-F238E27FC236}">
                <a16:creationId xmlns:a16="http://schemas.microsoft.com/office/drawing/2014/main" id="{967B5629-60CA-F93F-F0C5-6E0DAA25E969}"/>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580" t="6061" r="23184" b="24680"/>
          <a:stretch/>
        </p:blipFill>
        <p:spPr bwMode="auto">
          <a:xfrm>
            <a:off x="8954671" y="3495340"/>
            <a:ext cx="2514230" cy="2410454"/>
          </a:xfrm>
          <a:prstGeom prst="rect">
            <a:avLst/>
          </a:prstGeom>
          <a:noFill/>
          <a:extLst>
            <a:ext uri="{909E8E84-426E-40DD-AFC4-6F175D3DCCD1}">
              <a14:hiddenFill xmlns:a14="http://schemas.microsoft.com/office/drawing/2010/main">
                <a:solidFill>
                  <a:srgbClr val="FFFFFF"/>
                </a:solidFill>
              </a14:hiddenFill>
            </a:ext>
          </a:extLst>
        </p:spPr>
      </p:pic>
      <p:sp>
        <p:nvSpPr>
          <p:cNvPr id="97" name="TextShape 2"/>
          <p:cNvSpPr txBox="1"/>
          <p:nvPr/>
        </p:nvSpPr>
        <p:spPr>
          <a:xfrm>
            <a:off x="838080" y="1854360"/>
            <a:ext cx="10957680" cy="4350960"/>
          </a:xfrm>
          <a:prstGeom prst="rect">
            <a:avLst/>
          </a:prstGeom>
          <a:noFill/>
          <a:ln>
            <a:noFill/>
          </a:ln>
        </p:spPr>
        <p:txBody>
          <a:bodyPr lIns="91440" tIns="45720" rIns="91440" bIns="45720" anchor="t">
            <a:noAutofit/>
          </a:bodyPr>
          <a:lstStyle/>
          <a:p>
            <a:pPr marL="228600" indent="-227965">
              <a:spcBef>
                <a:spcPts val="600"/>
              </a:spcBef>
              <a:spcAft>
                <a:spcPts val="600"/>
              </a:spcAft>
              <a:buClr>
                <a:srgbClr val="838487"/>
              </a:buClr>
              <a:buFont typeface="Arial"/>
              <a:buChar char="•"/>
            </a:pPr>
            <a:r>
              <a:rPr lang="en-US" spc="-1" dirty="0">
                <a:solidFill>
                  <a:srgbClr val="838487"/>
                </a:solidFill>
                <a:latin typeface="Calibri" panose="020F0502020204030204" pitchFamily="34" charset="0"/>
                <a:cs typeface="Calibri" panose="020F0502020204030204" pitchFamily="34" charset="0"/>
              </a:rPr>
              <a:t>The </a:t>
            </a:r>
            <a:r>
              <a:rPr lang="en-US" spc="-1" dirty="0">
                <a:solidFill>
                  <a:srgbClr val="7F4F9F"/>
                </a:solidFill>
                <a:latin typeface="Calibri" panose="020F0502020204030204" pitchFamily="34" charset="0"/>
                <a:cs typeface="Calibri" panose="020F0502020204030204" pitchFamily="34" charset="0"/>
              </a:rPr>
              <a:t>Risk-based Response &amp; self-Recovery (RRR) module </a:t>
            </a:r>
            <a:r>
              <a:rPr lang="en-US" spc="-1" dirty="0">
                <a:solidFill>
                  <a:srgbClr val="838487"/>
                </a:solidFill>
                <a:latin typeface="Calibri" panose="020F0502020204030204" pitchFamily="34" charset="0"/>
                <a:cs typeface="Calibri" panose="020F0502020204030204" pitchFamily="34" charset="0"/>
              </a:rPr>
              <a:t>of the IRIS platform is a risk-based decision-support framework</a:t>
            </a:r>
            <a:r>
              <a:rPr lang="en-US" b="0" spc="-1" dirty="0">
                <a:solidFill>
                  <a:srgbClr val="7F4F9F"/>
                </a:solidFill>
                <a:latin typeface="Calibri" panose="020F0502020204030204" pitchFamily="34" charset="0"/>
                <a:cs typeface="Calibri" panose="020F0502020204030204" pitchFamily="34" charset="0"/>
              </a:rPr>
              <a:t> </a:t>
            </a:r>
            <a:r>
              <a:rPr lang="en-US" spc="-1" dirty="0">
                <a:solidFill>
                  <a:srgbClr val="838487"/>
                </a:solidFill>
                <a:latin typeface="Calibri" panose="020F0502020204030204" pitchFamily="34" charset="0"/>
                <a:cs typeface="Calibri" panose="020F0502020204030204" pitchFamily="34" charset="0"/>
              </a:rPr>
              <a:t>underlying the IRIS Automated Threat Analytics (ATA) incident response and self-recovery procedures. </a:t>
            </a:r>
          </a:p>
          <a:p>
            <a:pPr marL="228600" indent="-227965">
              <a:spcBef>
                <a:spcPts val="600"/>
              </a:spcBef>
              <a:spcAft>
                <a:spcPts val="600"/>
              </a:spcAft>
              <a:buClr>
                <a:srgbClr val="838487"/>
              </a:buClr>
              <a:buFont typeface="Arial"/>
              <a:buChar char="•"/>
            </a:pPr>
            <a:r>
              <a:rPr lang="en-US" spc="-1" dirty="0">
                <a:solidFill>
                  <a:srgbClr val="838487"/>
                </a:solidFill>
                <a:latin typeface="Calibri" panose="020F0502020204030204" pitchFamily="34" charset="0"/>
                <a:cs typeface="Calibri" panose="020F0502020204030204" pitchFamily="34" charset="0"/>
              </a:rPr>
              <a:t>RRR leverages an array of optimization, and machine learning algorithms to evaluate the incident data and</a:t>
            </a:r>
            <a:r>
              <a:rPr lang="en-GB" dirty="0">
                <a:latin typeface="Calibri" panose="020F0502020204030204" pitchFamily="34" charset="0"/>
                <a:cs typeface="Calibri" panose="020F0502020204030204" pitchFamily="34" charset="0"/>
              </a:rPr>
              <a:t> dynamically </a:t>
            </a:r>
            <a:r>
              <a:rPr lang="en-US" spc="-1" dirty="0">
                <a:solidFill>
                  <a:srgbClr val="838487"/>
                </a:solidFill>
                <a:latin typeface="Calibri" panose="020F0502020204030204" pitchFamily="34" charset="0"/>
                <a:cs typeface="Calibri" panose="020F0502020204030204" pitchFamily="34" charset="0"/>
              </a:rPr>
              <a:t>formulate</a:t>
            </a:r>
            <a:r>
              <a:rPr lang="en-GB" dirty="0">
                <a:latin typeface="Calibri" panose="020F0502020204030204" pitchFamily="34" charset="0"/>
                <a:cs typeface="Calibri" panose="020F0502020204030204" pitchFamily="34" charset="0"/>
              </a:rPr>
              <a:t> the optimal </a:t>
            </a:r>
            <a:r>
              <a:rPr lang="en-US" spc="-1" dirty="0">
                <a:solidFill>
                  <a:srgbClr val="838487"/>
                </a:solidFill>
                <a:latin typeface="Calibri" panose="020F0502020204030204" pitchFamily="34" charset="0"/>
                <a:cs typeface="Calibri" panose="020F0502020204030204" pitchFamily="34" charset="0"/>
              </a:rPr>
              <a:t>Course of Action (CoA) </a:t>
            </a:r>
            <a:r>
              <a:rPr lang="en-GB" dirty="0">
                <a:latin typeface="Calibri" panose="020F0502020204030204" pitchFamily="34" charset="0"/>
                <a:cs typeface="Calibri" panose="020F0502020204030204" pitchFamily="34" charset="0"/>
              </a:rPr>
              <a:t>concerning a detected incident</a:t>
            </a:r>
            <a:r>
              <a:rPr lang="en-US" spc="-1" dirty="0">
                <a:solidFill>
                  <a:srgbClr val="838487"/>
                </a:solidFill>
                <a:latin typeface="Calibri" panose="020F0502020204030204" pitchFamily="34" charset="0"/>
                <a:cs typeface="Calibri" panose="020F0502020204030204" pitchFamily="34" charset="0"/>
              </a:rPr>
              <a:t>.</a:t>
            </a:r>
          </a:p>
          <a:p>
            <a:pPr marL="228600" indent="-227965">
              <a:spcBef>
                <a:spcPts val="600"/>
              </a:spcBef>
              <a:spcAft>
                <a:spcPts val="600"/>
              </a:spcAft>
              <a:buClr>
                <a:srgbClr val="838487"/>
              </a:buClr>
              <a:buFont typeface="Arial"/>
              <a:buChar char="•"/>
            </a:pPr>
            <a:r>
              <a:rPr lang="en-GB" dirty="0">
                <a:latin typeface="Calibri" panose="020F0502020204030204" pitchFamily="34" charset="0"/>
                <a:cs typeface="Calibri" panose="020F0502020204030204" pitchFamily="34" charset="0"/>
              </a:rPr>
              <a:t>RRR builds upon innovations in Security Orchestration, Automation,</a:t>
            </a:r>
            <a:r>
              <a:rPr lang="el-GR" dirty="0">
                <a:latin typeface="Calibri" panose="020F0502020204030204" pitchFamily="34" charset="0"/>
                <a:cs typeface="Calibri" panose="020F0502020204030204" pitchFamily="34" charset="0"/>
              </a:rPr>
              <a:t> and</a:t>
            </a:r>
            <a:r>
              <a:rPr lang="en-GB" dirty="0">
                <a:latin typeface="Calibri" panose="020F0502020204030204" pitchFamily="34" charset="0"/>
                <a:cs typeface="Calibri" panose="020F0502020204030204" pitchFamily="34" charset="0"/>
              </a:rPr>
              <a:t> Response </a:t>
            </a:r>
            <a:br>
              <a:rPr lang="el-GR"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(SOAR) as well as in threat intelligence execution.</a:t>
            </a:r>
          </a:p>
          <a:p>
            <a:pPr marL="743585" lvl="1" indent="-285750">
              <a:spcBef>
                <a:spcPts val="600"/>
              </a:spcBef>
              <a:spcAft>
                <a:spcPts val="600"/>
              </a:spcAft>
              <a:buClr>
                <a:srgbClr val="838487"/>
              </a:buClr>
              <a:buFont typeface="Wingdings" pitchFamily="2" charset="2"/>
              <a:buChar char="v"/>
            </a:pPr>
            <a:r>
              <a:rPr lang="en-GB" sz="1700" dirty="0">
                <a:latin typeface="Calibri" panose="020F0502020204030204" pitchFamily="34" charset="0"/>
                <a:cs typeface="Calibri" panose="020F0502020204030204" pitchFamily="34" charset="0"/>
              </a:rPr>
              <a:t>It </a:t>
            </a:r>
            <a:r>
              <a:rPr lang="en-US" sz="1700" spc="-1" dirty="0">
                <a:solidFill>
                  <a:srgbClr val="838487"/>
                </a:solidFill>
                <a:latin typeface="Calibri" panose="020F0502020204030204" pitchFamily="34" charset="0"/>
                <a:cs typeface="Calibri" panose="020F0502020204030204" pitchFamily="34" charset="0"/>
              </a:rPr>
              <a:t>includes a </a:t>
            </a:r>
            <a:r>
              <a:rPr lang="en-US" sz="1700" i="1" spc="-1" dirty="0">
                <a:solidFill>
                  <a:srgbClr val="7F4F9F"/>
                </a:solidFill>
                <a:latin typeface="Calibri" panose="020F0502020204030204" pitchFamily="34" charset="0"/>
                <a:cs typeface="Calibri" panose="020F0502020204030204" pitchFamily="34" charset="0"/>
              </a:rPr>
              <a:t>self-recovery mechanism </a:t>
            </a:r>
            <a:r>
              <a:rPr lang="en-US" sz="1700" dirty="0">
                <a:latin typeface="Calibri" panose="020F0502020204030204" pitchFamily="34" charset="0"/>
                <a:cs typeface="Calibri" panose="020F0502020204030204" pitchFamily="34" charset="0"/>
              </a:rPr>
              <a:t>that</a:t>
            </a:r>
            <a:r>
              <a:rPr lang="en-GB" sz="1700" dirty="0">
                <a:latin typeface="Calibri" panose="020F0502020204030204" pitchFamily="34" charset="0"/>
                <a:cs typeface="Calibri" panose="020F0502020204030204" pitchFamily="34" charset="0"/>
              </a:rPr>
              <a:t> </a:t>
            </a:r>
            <a:r>
              <a:rPr lang="en-US" sz="1700" spc="-1" dirty="0">
                <a:solidFill>
                  <a:srgbClr val="838487"/>
                </a:solidFill>
                <a:latin typeface="Calibri" panose="020F0502020204030204" pitchFamily="34" charset="0"/>
                <a:cs typeface="Calibri" panose="020F0502020204030204" pitchFamily="34" charset="0"/>
              </a:rPr>
              <a:t>adapts a programmable API to </a:t>
            </a:r>
            <a:br>
              <a:rPr lang="en-US" sz="1700" spc="-1" dirty="0">
                <a:solidFill>
                  <a:srgbClr val="838487"/>
                </a:solidFill>
                <a:latin typeface="Calibri" panose="020F0502020204030204" pitchFamily="34" charset="0"/>
                <a:cs typeface="Calibri" panose="020F0502020204030204" pitchFamily="34" charset="0"/>
              </a:rPr>
            </a:br>
            <a:r>
              <a:rPr lang="en-US" sz="1700" spc="-1" dirty="0">
                <a:solidFill>
                  <a:srgbClr val="838487"/>
                </a:solidFill>
                <a:latin typeface="Calibri" panose="020F0502020204030204" pitchFamily="34" charset="0"/>
                <a:cs typeface="Calibri" panose="020F0502020204030204" pitchFamily="34" charset="0"/>
              </a:rPr>
              <a:t>implement remediation actions without the need for human intervention. </a:t>
            </a:r>
          </a:p>
          <a:p>
            <a:pPr marL="286385" indent="-285750">
              <a:spcBef>
                <a:spcPts val="600"/>
              </a:spcBef>
              <a:spcAft>
                <a:spcPts val="600"/>
              </a:spcAft>
              <a:buClr>
                <a:srgbClr val="838487"/>
              </a:buClr>
              <a:buFont typeface="Arial" panose="020B0604020202020204" pitchFamily="34" charset="0"/>
              <a:buChar char="•"/>
            </a:pPr>
            <a:r>
              <a:rPr lang="en-GR" dirty="0">
                <a:latin typeface="Calibri" panose="020F0502020204030204" pitchFamily="34" charset="0"/>
                <a:cs typeface="Calibri" panose="020F0502020204030204" pitchFamily="34" charset="0"/>
              </a:rPr>
              <a:t>Despite its automation prowess, in IRIS, human oversight is paramount.</a:t>
            </a:r>
            <a:br>
              <a:rPr lang="el-GR" dirty="0">
                <a:latin typeface="Calibri" panose="020F0502020204030204" pitchFamily="34" charset="0"/>
                <a:cs typeface="Calibri" panose="020F0502020204030204" pitchFamily="34" charset="0"/>
              </a:rPr>
            </a:br>
            <a:r>
              <a:rPr lang="en-GR" dirty="0">
                <a:latin typeface="Calibri" panose="020F0502020204030204" pitchFamily="34" charset="0"/>
                <a:cs typeface="Calibri" panose="020F0502020204030204" pitchFamily="34" charset="0"/>
              </a:rPr>
              <a:t>Accordingly, </a:t>
            </a:r>
            <a:r>
              <a:rPr lang="en-US" spc="-1" dirty="0">
                <a:solidFill>
                  <a:srgbClr val="838487"/>
                </a:solidFill>
                <a:latin typeface="Calibri" panose="020F0502020204030204" pitchFamily="34" charset="0"/>
                <a:cs typeface="Calibri" panose="020F0502020204030204" pitchFamily="34" charset="0"/>
              </a:rPr>
              <a:t>RRR’s decision-support framework is </a:t>
            </a:r>
            <a:r>
              <a:rPr lang="en-US" spc="-1" dirty="0">
                <a:solidFill>
                  <a:srgbClr val="7F4F9F"/>
                </a:solidFill>
                <a:latin typeface="Calibri" panose="020F0502020204030204" pitchFamily="34" charset="0"/>
                <a:cs typeface="Calibri" panose="020F0502020204030204" pitchFamily="34" charset="0"/>
              </a:rPr>
              <a:t>supervised by policies </a:t>
            </a:r>
            <a:br>
              <a:rPr lang="el-GR" spc="-1" dirty="0">
                <a:solidFill>
                  <a:srgbClr val="7F4F9F"/>
                </a:solidFill>
                <a:latin typeface="Calibri" panose="020F0502020204030204" pitchFamily="34" charset="0"/>
                <a:cs typeface="Calibri" panose="020F0502020204030204" pitchFamily="34" charset="0"/>
              </a:rPr>
            </a:br>
            <a:r>
              <a:rPr lang="en-US" spc="-1" dirty="0">
                <a:solidFill>
                  <a:srgbClr val="7F4F9F"/>
                </a:solidFill>
                <a:latin typeface="Calibri" panose="020F0502020204030204" pitchFamily="34" charset="0"/>
                <a:cs typeface="Calibri" panose="020F0502020204030204" pitchFamily="34" charset="0"/>
              </a:rPr>
              <a:t>defined by CERT/CSIRT operators.</a:t>
            </a:r>
          </a:p>
          <a:p>
            <a:pPr marL="743585" lvl="1" indent="-285750">
              <a:spcBef>
                <a:spcPts val="600"/>
              </a:spcBef>
              <a:spcAft>
                <a:spcPts val="600"/>
              </a:spcAft>
              <a:buClr>
                <a:srgbClr val="838487"/>
              </a:buClr>
              <a:buFont typeface="Wingdings" pitchFamily="2" charset="2"/>
              <a:buChar char="v"/>
            </a:pPr>
            <a:r>
              <a:rPr lang="en-US" sz="1700" dirty="0">
                <a:latin typeface="Calibri" panose="020F0502020204030204" pitchFamily="34" charset="0"/>
                <a:cs typeface="Calibri" panose="020F0502020204030204" pitchFamily="34" charset="0"/>
              </a:rPr>
              <a:t>These automation policies are enacted through the IRIS EME dashboard.</a:t>
            </a:r>
          </a:p>
          <a:p>
            <a:pPr marL="286385" indent="-285750">
              <a:spcBef>
                <a:spcPts val="600"/>
              </a:spcBef>
              <a:spcAft>
                <a:spcPts val="600"/>
              </a:spcAft>
              <a:buClr>
                <a:srgbClr val="838487"/>
              </a:buClr>
              <a:buFont typeface="Wingdings" pitchFamily="2" charset="2"/>
              <a:buChar char="v"/>
            </a:pPr>
            <a:endParaRPr lang="en-US" b="0" strike="noStrike" spc="-1" dirty="0">
              <a:solidFill>
                <a:srgbClr val="838487"/>
              </a:solidFill>
              <a:latin typeface="Calibri" panose="020F0502020204030204" pitchFamily="34" charset="0"/>
              <a:cs typeface="Calibri" panose="020F0502020204030204" pitchFamily="34" charset="0"/>
            </a:endParaRPr>
          </a:p>
        </p:txBody>
      </p:sp>
      <p:sp>
        <p:nvSpPr>
          <p:cNvPr id="98" name="TextShape 3"/>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36</a:t>
            </a:fld>
            <a:endParaRPr lang="en-US" sz="1100" b="0" strike="noStrike" spc="-1">
              <a:latin typeface="Times New Roman"/>
            </a:endParaRPr>
          </a:p>
        </p:txBody>
      </p:sp>
      <p:sp>
        <p:nvSpPr>
          <p:cNvPr id="2" name="Title 1">
            <a:extLst>
              <a:ext uri="{FF2B5EF4-FFF2-40B4-BE49-F238E27FC236}">
                <a16:creationId xmlns:a16="http://schemas.microsoft.com/office/drawing/2014/main" id="{7F929ABD-4FC1-473E-BB74-E97687AF2491}"/>
              </a:ext>
            </a:extLst>
          </p:cNvPr>
          <p:cNvSpPr txBox="1">
            <a:spLocks/>
          </p:cNvSpPr>
          <p:nvPr/>
        </p:nvSpPr>
        <p:spPr>
          <a:xfrm>
            <a:off x="990600" y="4889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The RRR Module</a:t>
            </a:r>
          </a:p>
        </p:txBody>
      </p:sp>
      <p:sp>
        <p:nvSpPr>
          <p:cNvPr id="8" name="Rectangle 7">
            <a:extLst>
              <a:ext uri="{FF2B5EF4-FFF2-40B4-BE49-F238E27FC236}">
                <a16:creationId xmlns:a16="http://schemas.microsoft.com/office/drawing/2014/main" id="{CD5C58B4-527E-B639-27BA-5C460065420D}"/>
              </a:ext>
            </a:extLst>
          </p:cNvPr>
          <p:cNvSpPr/>
          <p:nvPr/>
        </p:nvSpPr>
        <p:spPr>
          <a:xfrm rot="3899784">
            <a:off x="9180519" y="3149357"/>
            <a:ext cx="2253056" cy="2712106"/>
          </a:xfrm>
          <a:prstGeom prst="rect">
            <a:avLst/>
          </a:prstGeom>
          <a:noFill/>
        </p:spPr>
        <p:txBody>
          <a:bodyPr wrap="none" lIns="91440" tIns="45720" rIns="91440" bIns="45720">
            <a:prstTxWarp prst="textArchUp">
              <a:avLst>
                <a:gd name="adj" fmla="val 12798896"/>
              </a:avLst>
            </a:prstTxWarp>
            <a:spAutoFit/>
          </a:bodyPr>
          <a:lstStyle/>
          <a:p>
            <a:pPr algn="ctr"/>
            <a:r>
              <a:rPr lang="en-US" sz="2000" b="1" dirty="0">
                <a:solidFill>
                  <a:srgbClr val="7F4F9F"/>
                </a:solidFill>
                <a:latin typeface="Calibri" panose="020F0502020204030204" pitchFamily="34" charset="0"/>
                <a:ea typeface="Calibri" panose="020F0502020204030204" pitchFamily="34" charset="0"/>
                <a:cs typeface="Calibri" panose="020F0502020204030204" pitchFamily="34" charset="0"/>
              </a:rPr>
              <a:t>Security Incident Response Platforms</a:t>
            </a:r>
            <a:endParaRPr lang="en-US" sz="2000" b="1" dirty="0">
              <a:solidFill>
                <a:srgbClr val="7F4F9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9BBC0342-F500-5CDD-85E5-275BCFBCE4FB}"/>
              </a:ext>
            </a:extLst>
          </p:cNvPr>
          <p:cNvSpPr/>
          <p:nvPr/>
        </p:nvSpPr>
        <p:spPr>
          <a:xfrm rot="18547514">
            <a:off x="8856572" y="3226941"/>
            <a:ext cx="2514229" cy="2771728"/>
          </a:xfrm>
          <a:prstGeom prst="rect">
            <a:avLst/>
          </a:prstGeom>
          <a:noFill/>
        </p:spPr>
        <p:txBody>
          <a:bodyPr wrap="none" lIns="91440" tIns="45720" rIns="91440" bIns="45720">
            <a:prstTxWarp prst="textArchUp">
              <a:avLst>
                <a:gd name="adj" fmla="val 12906871"/>
              </a:avLst>
            </a:prstTxWarp>
            <a:spAutoFit/>
          </a:bodyPr>
          <a:lstStyle/>
          <a:p>
            <a:pPr algn="ctr"/>
            <a:r>
              <a:rPr lang="en-US" sz="2000" b="1" dirty="0">
                <a:latin typeface="Calibri" panose="020F0502020204030204" pitchFamily="34" charset="0"/>
                <a:ea typeface="Calibri" panose="020F0502020204030204" pitchFamily="34" charset="0"/>
                <a:cs typeface="Calibri" panose="020F0502020204030204" pitchFamily="34" charset="0"/>
              </a:rPr>
              <a:t>Security Orchestration &amp; Automation</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CFAB8D5-E469-A8A1-B3D8-95A711C97DDF}"/>
              </a:ext>
            </a:extLst>
          </p:cNvPr>
          <p:cNvSpPr/>
          <p:nvPr/>
        </p:nvSpPr>
        <p:spPr>
          <a:xfrm rot="10800000">
            <a:off x="8954671" y="3441124"/>
            <a:ext cx="2514229" cy="2603293"/>
          </a:xfrm>
          <a:prstGeom prst="rect">
            <a:avLst/>
          </a:prstGeom>
          <a:noFill/>
        </p:spPr>
        <p:txBody>
          <a:bodyPr wrap="none" lIns="91440" tIns="45720" rIns="91440" bIns="45720">
            <a:prstTxWarp prst="textArchUp">
              <a:avLst>
                <a:gd name="adj" fmla="val 13489260"/>
              </a:avLst>
            </a:prstTxWarp>
            <a:spAutoFit/>
          </a:bodyPr>
          <a:lstStyle/>
          <a:p>
            <a:pPr algn="ctr"/>
            <a:r>
              <a:rPr lang="en-US" sz="2000" b="1" dirty="0">
                <a:latin typeface="Calibri" panose="020F0502020204030204" pitchFamily="34" charset="0"/>
                <a:ea typeface="Calibri" panose="020F0502020204030204" pitchFamily="34" charset="0"/>
                <a:cs typeface="Calibri" panose="020F0502020204030204" pitchFamily="34" charset="0"/>
              </a:rPr>
              <a:t>Threat Intelligence Platforms</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1"/>
          <p:cNvSpPr txBox="1"/>
          <p:nvPr/>
        </p:nvSpPr>
        <p:spPr>
          <a:xfrm>
            <a:off x="838081" y="1524001"/>
            <a:ext cx="3717875" cy="4655709"/>
          </a:xfrm>
          <a:prstGeom prst="rect">
            <a:avLst/>
          </a:prstGeom>
          <a:noFill/>
          <a:ln>
            <a:noFill/>
          </a:ln>
        </p:spPr>
        <p:txBody>
          <a:bodyPr lIns="91440" tIns="45720" rIns="91440" bIns="45720" anchor="t">
            <a:noAutofit/>
          </a:bodyPr>
          <a:lstStyle/>
          <a:p>
            <a:pPr marL="185738">
              <a:spcBef>
                <a:spcPts val="200"/>
              </a:spcBef>
              <a:spcAft>
                <a:spcPts val="1000"/>
              </a:spcAft>
              <a:buClr>
                <a:srgbClr val="838487"/>
              </a:buClr>
            </a:pPr>
            <a:r>
              <a:rPr lang="en-US" b="1" spc="-1" dirty="0">
                <a:solidFill>
                  <a:srgbClr val="838487"/>
                </a:solidFill>
                <a:latin typeface="Calibri"/>
                <a:ea typeface="Calibri"/>
                <a:cs typeface="Calibri"/>
              </a:rPr>
              <a:t>Main Components: </a:t>
            </a:r>
            <a:endParaRPr lang="el-GR" dirty="0">
              <a:latin typeface="Calibri"/>
              <a:ea typeface="Calibri"/>
              <a:cs typeface="Calibri"/>
            </a:endParaRPr>
          </a:p>
          <a:p>
            <a:pPr marL="644525" lvl="1" indent="-342900">
              <a:spcBef>
                <a:spcPts val="200"/>
              </a:spcBef>
              <a:spcAft>
                <a:spcPts val="200"/>
              </a:spcAft>
              <a:buClr>
                <a:srgbClr val="838487"/>
              </a:buClr>
              <a:buFont typeface="Wingdings" pitchFamily="2" charset="2"/>
              <a:buChar char="Ø"/>
            </a:pPr>
            <a:r>
              <a:rPr lang="en-US" sz="1650" i="1" spc="-1" dirty="0">
                <a:solidFill>
                  <a:srgbClr val="7F4F9F"/>
                </a:solidFill>
                <a:latin typeface="Calibri" panose="020F0502020204030204" pitchFamily="34" charset="0"/>
                <a:cs typeface="Calibri" panose="020F0502020204030204" pitchFamily="34" charset="0"/>
              </a:rPr>
              <a:t>Risk score normalization engine</a:t>
            </a:r>
            <a:r>
              <a:rPr lang="en-US" sz="1650" spc="-1" dirty="0">
                <a:solidFill>
                  <a:srgbClr val="838487"/>
                </a:solidFill>
                <a:latin typeface="Calibri" panose="020F0502020204030204" pitchFamily="34" charset="0"/>
                <a:cs typeface="Calibri" panose="020F0502020204030204" pitchFamily="34" charset="0"/>
              </a:rPr>
              <a:t>: it normalizes the incident data transforming values into anticipated data types and scales to facilitate risk-based response.</a:t>
            </a:r>
          </a:p>
          <a:p>
            <a:pPr marL="644525" lvl="1" indent="-342900">
              <a:spcBef>
                <a:spcPts val="200"/>
              </a:spcBef>
              <a:spcAft>
                <a:spcPts val="200"/>
              </a:spcAft>
              <a:buClr>
                <a:srgbClr val="838487"/>
              </a:buClr>
              <a:buFont typeface="Wingdings" pitchFamily="2" charset="2"/>
              <a:buChar char="Ø"/>
            </a:pPr>
            <a:r>
              <a:rPr lang="en-US" sz="1650" i="1" spc="-1" dirty="0">
                <a:solidFill>
                  <a:srgbClr val="7F4F9F"/>
                </a:solidFill>
                <a:latin typeface="Calibri" panose="020F0502020204030204" pitchFamily="34" charset="0"/>
                <a:cs typeface="Calibri" panose="020F0502020204030204" pitchFamily="34" charset="0"/>
              </a:rPr>
              <a:t>Optimization engine</a:t>
            </a:r>
            <a:r>
              <a:rPr lang="en-US" sz="1650" spc="-1" dirty="0">
                <a:solidFill>
                  <a:srgbClr val="838487"/>
                </a:solidFill>
                <a:latin typeface="Calibri" panose="020F0502020204030204" pitchFamily="34" charset="0"/>
                <a:cs typeface="Calibri" panose="020F0502020204030204" pitchFamily="34" charset="0"/>
              </a:rPr>
              <a:t>: it selects optimal response action(s) to a detected incident by employing optimization and ML algorithms.</a:t>
            </a:r>
          </a:p>
          <a:p>
            <a:pPr marL="644525" lvl="1" indent="-342900">
              <a:spcBef>
                <a:spcPts val="200"/>
              </a:spcBef>
              <a:spcAft>
                <a:spcPts val="200"/>
              </a:spcAft>
              <a:buClr>
                <a:srgbClr val="838487"/>
              </a:buClr>
              <a:buFont typeface="Wingdings" pitchFamily="2" charset="2"/>
              <a:buChar char="Ø"/>
            </a:pPr>
            <a:r>
              <a:rPr lang="en-US" sz="1650" i="1" spc="-1" dirty="0">
                <a:solidFill>
                  <a:srgbClr val="7F4F9F"/>
                </a:solidFill>
                <a:latin typeface="Calibri" panose="020F0502020204030204" pitchFamily="34" charset="0"/>
                <a:cs typeface="Calibri" panose="020F0502020204030204" pitchFamily="34" charset="0"/>
              </a:rPr>
              <a:t>STIX automation engine</a:t>
            </a:r>
            <a:r>
              <a:rPr lang="en-US" sz="1650" spc="-1" dirty="0">
                <a:solidFill>
                  <a:srgbClr val="838487"/>
                </a:solidFill>
                <a:latin typeface="Calibri" panose="020F0502020204030204" pitchFamily="34" charset="0"/>
                <a:cs typeface="Calibri" panose="020F0502020204030204" pitchFamily="34" charset="0"/>
              </a:rPr>
              <a:t>: it</a:t>
            </a:r>
            <a:r>
              <a:rPr lang="en-GB" sz="1650" spc="-1" dirty="0">
                <a:solidFill>
                  <a:srgbClr val="838487"/>
                </a:solidFill>
                <a:latin typeface="Calibri" panose="020F0502020204030204" pitchFamily="34" charset="0"/>
                <a:cs typeface="Calibri" panose="020F0502020204030204" pitchFamily="34" charset="0"/>
              </a:rPr>
              <a:t> shares t</a:t>
            </a:r>
            <a:r>
              <a:rPr lang="en-US" sz="1650" spc="-1" dirty="0">
                <a:solidFill>
                  <a:srgbClr val="838487"/>
                </a:solidFill>
                <a:latin typeface="Calibri" panose="020F0502020204030204" pitchFamily="34" charset="0"/>
                <a:cs typeface="Calibri" panose="020F0502020204030204" pitchFamily="34" charset="0"/>
              </a:rPr>
              <a:t>he selected incident response workflow </a:t>
            </a:r>
            <a:r>
              <a:rPr lang="en-GB" sz="1650" spc="-1" dirty="0">
                <a:solidFill>
                  <a:srgbClr val="838487"/>
                </a:solidFill>
                <a:latin typeface="Calibri" panose="020F0502020204030204" pitchFamily="34" charset="0"/>
                <a:cs typeface="Calibri" panose="020F0502020204030204" pitchFamily="34" charset="0"/>
              </a:rPr>
              <a:t>in the form of </a:t>
            </a:r>
            <a:r>
              <a:rPr lang="en-US" sz="1650" b="1" spc="-1" dirty="0">
                <a:solidFill>
                  <a:srgbClr val="838487"/>
                </a:solidFill>
                <a:latin typeface="Calibri" panose="020F0502020204030204" pitchFamily="34" charset="0"/>
                <a:cs typeface="Calibri" panose="020F0502020204030204" pitchFamily="34" charset="0"/>
              </a:rPr>
              <a:t>STIX-CACAO playbooks</a:t>
            </a:r>
            <a:r>
              <a:rPr lang="en-GR" sz="1650" b="1" spc="-1" dirty="0">
                <a:solidFill>
                  <a:srgbClr val="838487"/>
                </a:solidFill>
                <a:latin typeface="Calibri" panose="020F0502020204030204" pitchFamily="34" charset="0"/>
                <a:cs typeface="Calibri" panose="020F0502020204030204" pitchFamily="34" charset="0"/>
              </a:rPr>
              <a:t> </a:t>
            </a:r>
            <a:r>
              <a:rPr lang="en-US" sz="1650" spc="-1" dirty="0">
                <a:solidFill>
                  <a:srgbClr val="838487"/>
                </a:solidFill>
                <a:latin typeface="Calibri" panose="020F0502020204030204" pitchFamily="34" charset="0"/>
                <a:cs typeface="Calibri" panose="020F0502020204030204" pitchFamily="34" charset="0"/>
              </a:rPr>
              <a:t>enabling the </a:t>
            </a:r>
            <a:r>
              <a:rPr lang="en-GB" sz="1650" spc="-1" dirty="0">
                <a:solidFill>
                  <a:srgbClr val="838487"/>
                </a:solidFill>
                <a:latin typeface="Calibri" panose="020F0502020204030204" pitchFamily="34" charset="0"/>
                <a:cs typeface="Calibri" panose="020F0502020204030204" pitchFamily="34" charset="0"/>
              </a:rPr>
              <a:t>seamless exchange of threat intelligence with security platforms, like MISP</a:t>
            </a:r>
            <a:r>
              <a:rPr lang="en-GR" sz="1650" spc="-1" dirty="0">
                <a:solidFill>
                  <a:srgbClr val="838487"/>
                </a:solidFill>
                <a:latin typeface="Calibri" panose="020F0502020204030204" pitchFamily="34" charset="0"/>
                <a:cs typeface="Calibri" panose="020F0502020204030204" pitchFamily="34" charset="0"/>
              </a:rPr>
              <a:t>.</a:t>
            </a:r>
            <a:endParaRPr lang="en-GB" sz="1650" spc="-1" dirty="0">
              <a:solidFill>
                <a:srgbClr val="838487"/>
              </a:solidFill>
              <a:latin typeface="Calibri" panose="020F0502020204030204" pitchFamily="34" charset="0"/>
              <a:cs typeface="Calibri" panose="020F0502020204030204" pitchFamily="34" charset="0"/>
            </a:endParaRPr>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37</a:t>
            </a:fld>
            <a:endParaRPr lang="en-US" sz="1100" b="0" strike="noStrike" spc="-1">
              <a:latin typeface="Times New Roman"/>
            </a:endParaRPr>
          </a:p>
        </p:txBody>
      </p:sp>
      <p:pic>
        <p:nvPicPr>
          <p:cNvPr id="5" name="Picture 4">
            <a:extLst>
              <a:ext uri="{FF2B5EF4-FFF2-40B4-BE49-F238E27FC236}">
                <a16:creationId xmlns:a16="http://schemas.microsoft.com/office/drawing/2014/main" id="{8421D837-D76D-9066-1A01-B395CDA68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956" y="1804402"/>
            <a:ext cx="7376783" cy="3923593"/>
          </a:xfrm>
          <a:prstGeom prst="rect">
            <a:avLst/>
          </a:prstGeom>
        </p:spPr>
      </p:pic>
      <p:sp>
        <p:nvSpPr>
          <p:cNvPr id="3" name="Title 1">
            <a:extLst>
              <a:ext uri="{FF2B5EF4-FFF2-40B4-BE49-F238E27FC236}">
                <a16:creationId xmlns:a16="http://schemas.microsoft.com/office/drawing/2014/main" id="{3B93327B-4DAE-536D-C600-FB17D958A279}"/>
              </a:ext>
            </a:extLst>
          </p:cNvPr>
          <p:cNvSpPr txBox="1">
            <a:spLocks/>
          </p:cNvSpPr>
          <p:nvPr/>
        </p:nvSpPr>
        <p:spPr>
          <a:xfrm>
            <a:off x="990600" y="4889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l-GR" dirty="0"/>
              <a:t>RRR </a:t>
            </a:r>
            <a:r>
              <a:rPr lang="en-GB" dirty="0"/>
              <a:t>Architecture</a:t>
            </a:r>
          </a:p>
        </p:txBody>
      </p:sp>
      <p:sp>
        <p:nvSpPr>
          <p:cNvPr id="2" name="TextBox 1">
            <a:extLst>
              <a:ext uri="{FF2B5EF4-FFF2-40B4-BE49-F238E27FC236}">
                <a16:creationId xmlns:a16="http://schemas.microsoft.com/office/drawing/2014/main" id="{01E274F7-F8A3-F550-A785-491167E3D87E}"/>
              </a:ext>
            </a:extLst>
          </p:cNvPr>
          <p:cNvSpPr txBox="1"/>
          <p:nvPr/>
        </p:nvSpPr>
        <p:spPr>
          <a:xfrm>
            <a:off x="6701456" y="5880510"/>
            <a:ext cx="3915342" cy="292388"/>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RRR’s Reference Architecture</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8293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75D68CE-1749-A5A8-5754-D565C80E0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956" y="1804402"/>
            <a:ext cx="7376783" cy="3923593"/>
          </a:xfrm>
          <a:prstGeom prst="rect">
            <a:avLst/>
          </a:prstGeom>
        </p:spPr>
      </p:pic>
      <p:sp>
        <p:nvSpPr>
          <p:cNvPr id="159" name="TextShape 1"/>
          <p:cNvSpPr txBox="1"/>
          <p:nvPr/>
        </p:nvSpPr>
        <p:spPr>
          <a:xfrm>
            <a:off x="838080" y="1684093"/>
            <a:ext cx="3727487" cy="4655709"/>
          </a:xfrm>
          <a:prstGeom prst="rect">
            <a:avLst/>
          </a:prstGeom>
          <a:noFill/>
          <a:ln>
            <a:noFill/>
          </a:ln>
        </p:spPr>
        <p:txBody>
          <a:bodyPr lIns="91440" tIns="45720" rIns="91440" bIns="45720" anchor="t">
            <a:noAutofit/>
          </a:bodyPr>
          <a:lstStyle/>
          <a:p>
            <a:pPr marL="635">
              <a:spcBef>
                <a:spcPts val="200"/>
              </a:spcBef>
              <a:spcAft>
                <a:spcPts val="200"/>
              </a:spcAft>
              <a:buClr>
                <a:srgbClr val="838487"/>
              </a:buClr>
            </a:pPr>
            <a:r>
              <a:rPr lang="en-GB" sz="1700" spc="-1" dirty="0">
                <a:solidFill>
                  <a:srgbClr val="838487"/>
                </a:solidFill>
                <a:latin typeface="Calibri" panose="020F0502020204030204" pitchFamily="34" charset="0"/>
                <a:cs typeface="Calibri" panose="020F0502020204030204" pitchFamily="34" charset="0"/>
              </a:rPr>
              <a:t>RRR’s incident response methodology is in line with the NIST framework for incident handling described in the Computer Security Incident Handling Guide (NIST SP 800-61).</a:t>
            </a:r>
            <a:endParaRPr lang="en-GB" sz="1700" spc="-1" dirty="0">
              <a:solidFill>
                <a:schemeClr val="accent2"/>
              </a:solidFill>
              <a:latin typeface="Calibri" panose="020F0502020204030204" pitchFamily="34" charset="0"/>
              <a:cs typeface="Calibri" panose="020F0502020204030204" pitchFamily="34" charset="0"/>
            </a:endParaRPr>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38</a:t>
            </a:fld>
            <a:endParaRPr lang="en-US" sz="1100" b="0" strike="noStrike" spc="-1">
              <a:latin typeface="Times New Roman"/>
            </a:endParaRPr>
          </a:p>
        </p:txBody>
      </p:sp>
      <p:sp>
        <p:nvSpPr>
          <p:cNvPr id="6" name="TextBox 5">
            <a:extLst>
              <a:ext uri="{FF2B5EF4-FFF2-40B4-BE49-F238E27FC236}">
                <a16:creationId xmlns:a16="http://schemas.microsoft.com/office/drawing/2014/main" id="{D5E64A50-439F-35F8-6151-E55C11968DC8}"/>
              </a:ext>
            </a:extLst>
          </p:cNvPr>
          <p:cNvSpPr txBox="1"/>
          <p:nvPr/>
        </p:nvSpPr>
        <p:spPr>
          <a:xfrm>
            <a:off x="6701456" y="5880510"/>
            <a:ext cx="3915342" cy="292388"/>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RRR’s Incident Response Methodology</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46366861-2067-2194-D575-673AB702E0C5}"/>
              </a:ext>
            </a:extLst>
          </p:cNvPr>
          <p:cNvPicPr>
            <a:picLocks noChangeAspect="1"/>
          </p:cNvPicPr>
          <p:nvPr/>
        </p:nvPicPr>
        <p:blipFill rotWithShape="1">
          <a:blip r:embed="rId4">
            <a:extLst>
              <a:ext uri="{28A0092B-C50C-407E-A947-70E740481C1C}">
                <a14:useLocalDpi xmlns:a14="http://schemas.microsoft.com/office/drawing/2010/main" val="0"/>
              </a:ext>
            </a:extLst>
          </a:blip>
          <a:srcRect b="17424"/>
          <a:stretch/>
        </p:blipFill>
        <p:spPr>
          <a:xfrm>
            <a:off x="778750" y="3343662"/>
            <a:ext cx="3786817" cy="1609344"/>
          </a:xfrm>
          <a:prstGeom prst="rect">
            <a:avLst/>
          </a:prstGeom>
        </p:spPr>
      </p:pic>
      <p:sp>
        <p:nvSpPr>
          <p:cNvPr id="19" name="TextBox 18">
            <a:extLst>
              <a:ext uri="{FF2B5EF4-FFF2-40B4-BE49-F238E27FC236}">
                <a16:creationId xmlns:a16="http://schemas.microsoft.com/office/drawing/2014/main" id="{68AAAE43-4E86-0AEE-DDCC-6D266C8C1DAD}"/>
              </a:ext>
            </a:extLst>
          </p:cNvPr>
          <p:cNvSpPr txBox="1"/>
          <p:nvPr/>
        </p:nvSpPr>
        <p:spPr>
          <a:xfrm>
            <a:off x="615247" y="4974133"/>
            <a:ext cx="3915342" cy="292388"/>
          </a:xfrm>
          <a:prstGeom prst="rect">
            <a:avLst/>
          </a:prstGeom>
          <a:noFill/>
        </p:spPr>
        <p:txBody>
          <a:bodyPr wrap="square">
            <a:spAutoFit/>
          </a:bodyPr>
          <a:lstStyle/>
          <a:p>
            <a:pPr algn="ctr"/>
            <a:r>
              <a:rPr lang="en-US" sz="1300" i="1">
                <a:latin typeface="Calibri" panose="020F0502020204030204" pitchFamily="34" charset="0"/>
                <a:ea typeface="Calibri" panose="020F0502020204030204" pitchFamily="34" charset="0"/>
                <a:cs typeface="Calibri" panose="020F0502020204030204" pitchFamily="34" charset="0"/>
              </a:rPr>
              <a:t>The NIST Incident Response LifeCycle</a:t>
            </a:r>
            <a:endParaRPr lang="en-US" sz="1300" i="1">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ED527550-9C23-06EC-D943-A85B926F1288}"/>
              </a:ext>
            </a:extLst>
          </p:cNvPr>
          <p:cNvGrpSpPr/>
          <p:nvPr/>
        </p:nvGrpSpPr>
        <p:grpSpPr>
          <a:xfrm>
            <a:off x="5024406" y="1820972"/>
            <a:ext cx="6916428" cy="3938400"/>
            <a:chOff x="5024406" y="1820972"/>
            <a:chExt cx="6916428" cy="3938400"/>
          </a:xfrm>
        </p:grpSpPr>
        <p:sp>
          <p:nvSpPr>
            <p:cNvPr id="5" name="Rounded Rectangle 4">
              <a:extLst>
                <a:ext uri="{FF2B5EF4-FFF2-40B4-BE49-F238E27FC236}">
                  <a16:creationId xmlns:a16="http://schemas.microsoft.com/office/drawing/2014/main" id="{4A05FFC0-AF05-F5B7-004C-35A0FBE900E4}"/>
                </a:ext>
              </a:extLst>
            </p:cNvPr>
            <p:cNvSpPr/>
            <p:nvPr/>
          </p:nvSpPr>
          <p:spPr>
            <a:xfrm>
              <a:off x="5074377" y="3915637"/>
              <a:ext cx="1097280" cy="1843733"/>
            </a:xfrm>
            <a:prstGeom prst="roundRect">
              <a:avLst>
                <a:gd name="adj" fmla="val 6562"/>
              </a:avLst>
            </a:prstGeom>
            <a:solidFill>
              <a:schemeClr val="bg1">
                <a:lumMod val="85000"/>
                <a:alpha val="4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388A017B-C5C9-645D-3598-A20B97F59012}"/>
                </a:ext>
              </a:extLst>
            </p:cNvPr>
            <p:cNvSpPr/>
            <p:nvPr/>
          </p:nvSpPr>
          <p:spPr>
            <a:xfrm>
              <a:off x="5475157" y="2585909"/>
              <a:ext cx="5013873" cy="716085"/>
            </a:xfrm>
            <a:prstGeom prst="roundRect">
              <a:avLst>
                <a:gd name="adj" fmla="val 6239"/>
              </a:avLst>
            </a:prstGeom>
            <a:solidFill>
              <a:srgbClr val="89C2CB">
                <a:alpha val="35000"/>
              </a:srgbClr>
            </a:solidFill>
            <a:ln>
              <a:solidFill>
                <a:srgbClr val="2F9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FCF48D6A-0B6B-E7DD-48DE-614F734EA106}"/>
                </a:ext>
              </a:extLst>
            </p:cNvPr>
            <p:cNvSpPr/>
            <p:nvPr/>
          </p:nvSpPr>
          <p:spPr>
            <a:xfrm>
              <a:off x="6171658" y="3301994"/>
              <a:ext cx="4317372" cy="2457378"/>
            </a:xfrm>
            <a:prstGeom prst="roundRect">
              <a:avLst>
                <a:gd name="adj" fmla="val 2944"/>
              </a:avLst>
            </a:prstGeom>
            <a:solidFill>
              <a:srgbClr val="89C2CB">
                <a:alpha val="35000"/>
              </a:srgbClr>
            </a:solidFill>
            <a:ln>
              <a:solidFill>
                <a:srgbClr val="2F9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lt1"/>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162A4B81-13B0-ED3D-F07E-1B2F0D467A42}"/>
                </a:ext>
              </a:extLst>
            </p:cNvPr>
            <p:cNvSpPr/>
            <p:nvPr/>
          </p:nvSpPr>
          <p:spPr>
            <a:xfrm>
              <a:off x="10532101" y="2561458"/>
              <a:ext cx="1406785" cy="3197913"/>
            </a:xfrm>
            <a:prstGeom prst="roundRect">
              <a:avLst>
                <a:gd name="adj" fmla="val 3548"/>
              </a:avLst>
            </a:prstGeom>
            <a:solidFill>
              <a:schemeClr val="accent6">
                <a:lumMod val="20000"/>
                <a:lumOff val="80000"/>
                <a:alpha val="4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A58C21B-F1E3-7CCC-9233-4B8265E1C913}"/>
                </a:ext>
              </a:extLst>
            </p:cNvPr>
            <p:cNvSpPr txBox="1"/>
            <p:nvPr/>
          </p:nvSpPr>
          <p:spPr>
            <a:xfrm>
              <a:off x="5079827" y="3860979"/>
              <a:ext cx="1074333" cy="307777"/>
            </a:xfrm>
            <a:prstGeom prst="rect">
              <a:avLst/>
            </a:prstGeom>
            <a:noFill/>
          </p:spPr>
          <p:txBody>
            <a:bodyPr wrap="none" rtlCol="0">
              <a:spAutoFit/>
            </a:bodyPr>
            <a:lstStyle/>
            <a:p>
              <a:r>
                <a:rPr lang="en-GB" sz="1400" b="1" i="1">
                  <a:solidFill>
                    <a:schemeClr val="tx1">
                      <a:lumMod val="75000"/>
                    </a:schemeClr>
                  </a:solidFill>
                  <a:latin typeface="Calibri" panose="020F0502020204030204" pitchFamily="34" charset="0"/>
                  <a:cs typeface="Calibri" panose="020F0502020204030204" pitchFamily="34" charset="0"/>
                </a:rPr>
                <a:t>Preparation</a:t>
              </a:r>
            </a:p>
          </p:txBody>
        </p:sp>
        <p:sp>
          <p:nvSpPr>
            <p:cNvPr id="12" name="TextBox 11">
              <a:extLst>
                <a:ext uri="{FF2B5EF4-FFF2-40B4-BE49-F238E27FC236}">
                  <a16:creationId xmlns:a16="http://schemas.microsoft.com/office/drawing/2014/main" id="{2537D3EF-98C1-455C-6561-4F5E478DCFAC}"/>
                </a:ext>
              </a:extLst>
            </p:cNvPr>
            <p:cNvSpPr txBox="1"/>
            <p:nvPr/>
          </p:nvSpPr>
          <p:spPr>
            <a:xfrm>
              <a:off x="6388634" y="3230900"/>
              <a:ext cx="2809458" cy="307777"/>
            </a:xfrm>
            <a:prstGeom prst="rect">
              <a:avLst/>
            </a:prstGeom>
            <a:noFill/>
          </p:spPr>
          <p:txBody>
            <a:bodyPr wrap="square" rtlCol="0">
              <a:spAutoFit/>
            </a:bodyPr>
            <a:lstStyle/>
            <a:p>
              <a:pPr algn="ctr"/>
              <a:r>
                <a:rPr lang="en-GB" sz="1400" b="1" i="1" dirty="0">
                  <a:solidFill>
                    <a:srgbClr val="2F908F"/>
                  </a:solidFill>
                  <a:latin typeface="Calibri" panose="020F0502020204030204" pitchFamily="34" charset="0"/>
                  <a:cs typeface="Calibri" panose="020F0502020204030204" pitchFamily="34" charset="0"/>
                </a:rPr>
                <a:t>Detection &amp; Analysis</a:t>
              </a:r>
            </a:p>
          </p:txBody>
        </p:sp>
        <p:sp>
          <p:nvSpPr>
            <p:cNvPr id="16" name="Rounded Rectangle 15">
              <a:extLst>
                <a:ext uri="{FF2B5EF4-FFF2-40B4-BE49-F238E27FC236}">
                  <a16:creationId xmlns:a16="http://schemas.microsoft.com/office/drawing/2014/main" id="{A49BE03D-1272-9BB6-8DE8-5F4B6182D87A}"/>
                </a:ext>
              </a:extLst>
            </p:cNvPr>
            <p:cNvSpPr/>
            <p:nvPr/>
          </p:nvSpPr>
          <p:spPr>
            <a:xfrm>
              <a:off x="5024406" y="1821422"/>
              <a:ext cx="2986775" cy="722376"/>
            </a:xfrm>
            <a:prstGeom prst="roundRect">
              <a:avLst>
                <a:gd name="adj" fmla="val 6239"/>
              </a:avLst>
            </a:prstGeom>
            <a:solidFill>
              <a:schemeClr val="accent5">
                <a:lumMod val="40000"/>
                <a:lumOff val="60000"/>
                <a:alpha val="44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CF86C36-A9AC-48E6-FAC4-7D1FD4CF28E1}"/>
                </a:ext>
              </a:extLst>
            </p:cNvPr>
            <p:cNvSpPr txBox="1"/>
            <p:nvPr/>
          </p:nvSpPr>
          <p:spPr>
            <a:xfrm>
              <a:off x="5578882" y="1964919"/>
              <a:ext cx="1750544" cy="307777"/>
            </a:xfrm>
            <a:prstGeom prst="rect">
              <a:avLst/>
            </a:prstGeom>
            <a:noFill/>
          </p:spPr>
          <p:txBody>
            <a:bodyPr wrap="none" rtlCol="0">
              <a:spAutoFit/>
            </a:bodyPr>
            <a:lstStyle/>
            <a:p>
              <a:r>
                <a:rPr lang="en-GB" sz="1400" b="1" i="1" dirty="0">
                  <a:solidFill>
                    <a:schemeClr val="accent5">
                      <a:lumMod val="75000"/>
                    </a:schemeClr>
                  </a:solidFill>
                  <a:latin typeface="Calibri" panose="020F0502020204030204" pitchFamily="34" charset="0"/>
                  <a:cs typeface="Calibri" panose="020F0502020204030204" pitchFamily="34" charset="0"/>
                </a:rPr>
                <a:t>Post Incident Activity</a:t>
              </a:r>
            </a:p>
          </p:txBody>
        </p:sp>
        <p:sp>
          <p:nvSpPr>
            <p:cNvPr id="2" name="Rounded Rectangle 1">
              <a:extLst>
                <a:ext uri="{FF2B5EF4-FFF2-40B4-BE49-F238E27FC236}">
                  <a16:creationId xmlns:a16="http://schemas.microsoft.com/office/drawing/2014/main" id="{606BA437-C44C-2573-C64C-075A65A4EFDB}"/>
                </a:ext>
              </a:extLst>
            </p:cNvPr>
            <p:cNvSpPr/>
            <p:nvPr/>
          </p:nvSpPr>
          <p:spPr>
            <a:xfrm>
              <a:off x="8017328" y="1820972"/>
              <a:ext cx="3915411" cy="722376"/>
            </a:xfrm>
            <a:prstGeom prst="roundRect">
              <a:avLst>
                <a:gd name="adj" fmla="val 12043"/>
              </a:avLst>
            </a:prstGeom>
            <a:solidFill>
              <a:schemeClr val="accent6">
                <a:lumMod val="20000"/>
                <a:lumOff val="80000"/>
                <a:alpha val="4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1ECB3F3-30D2-6777-0B97-2F9D799D92A7}"/>
                </a:ext>
              </a:extLst>
            </p:cNvPr>
            <p:cNvSpPr txBox="1"/>
            <p:nvPr/>
          </p:nvSpPr>
          <p:spPr>
            <a:xfrm>
              <a:off x="9678998" y="2284368"/>
              <a:ext cx="2261836" cy="523220"/>
            </a:xfrm>
            <a:prstGeom prst="rect">
              <a:avLst/>
            </a:prstGeom>
            <a:noFill/>
          </p:spPr>
          <p:txBody>
            <a:bodyPr wrap="square" rtlCol="0">
              <a:spAutoFit/>
            </a:bodyPr>
            <a:lstStyle/>
            <a:p>
              <a:pPr algn="r"/>
              <a:r>
                <a:rPr lang="en-GB" sz="1400" b="1" i="1" dirty="0">
                  <a:solidFill>
                    <a:srgbClr val="7F4F9F"/>
                  </a:solidFill>
                  <a:latin typeface="Calibri" panose="020F0502020204030204" pitchFamily="34" charset="0"/>
                  <a:cs typeface="Calibri" panose="020F0502020204030204" pitchFamily="34" charset="0"/>
                </a:rPr>
                <a:t>Containment, Eradication  &amp; Recovery</a:t>
              </a:r>
            </a:p>
          </p:txBody>
        </p:sp>
      </p:grpSp>
      <p:sp>
        <p:nvSpPr>
          <p:cNvPr id="3" name="Title 1">
            <a:extLst>
              <a:ext uri="{FF2B5EF4-FFF2-40B4-BE49-F238E27FC236}">
                <a16:creationId xmlns:a16="http://schemas.microsoft.com/office/drawing/2014/main" id="{6C52AEB7-1D5A-ABC6-274A-908F80F4B7FF}"/>
              </a:ext>
            </a:extLst>
          </p:cNvPr>
          <p:cNvSpPr txBox="1">
            <a:spLocks/>
          </p:cNvSpPr>
          <p:nvPr/>
        </p:nvSpPr>
        <p:spPr>
          <a:xfrm>
            <a:off x="838200" y="336551"/>
            <a:ext cx="8686800" cy="1035050"/>
          </a:xfrm>
          <a:prstGeom prst="rect">
            <a:avLst/>
          </a:prstGeom>
        </p:spPr>
        <p:txBody>
          <a:bodyPr>
            <a:normAutofit/>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Incident Response Methodology</a:t>
            </a:r>
          </a:p>
          <a:p>
            <a:r>
              <a:rPr lang="en-GB" sz="2400" dirty="0">
                <a:solidFill>
                  <a:schemeClr val="accent1">
                    <a:lumMod val="60000"/>
                    <a:lumOff val="40000"/>
                  </a:schemeClr>
                </a:solidFill>
              </a:rPr>
              <a:t>Compliance with NIST</a:t>
            </a:r>
          </a:p>
        </p:txBody>
      </p:sp>
    </p:spTree>
    <p:extLst>
      <p:ext uri="{BB962C8B-B14F-4D97-AF65-F5344CB8AC3E}">
        <p14:creationId xmlns:p14="http://schemas.microsoft.com/office/powerpoint/2010/main" val="383045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29282C-9384-776F-FB57-C3841C8770D2}"/>
              </a:ext>
            </a:extLst>
          </p:cNvPr>
          <p:cNvSpPr txBox="1"/>
          <p:nvPr/>
        </p:nvSpPr>
        <p:spPr>
          <a:xfrm>
            <a:off x="9946460" y="162368"/>
            <a:ext cx="1757860" cy="1582990"/>
          </a:xfrm>
          <a:prstGeom prst="roundRect">
            <a:avLst>
              <a:gd name="adj" fmla="val 0"/>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a:no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en-GB"/>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39</a:t>
            </a:fld>
            <a:endParaRPr lang="en-US" sz="1100" b="0" strike="noStrike" spc="-1">
              <a:latin typeface="Times New Roman"/>
            </a:endParaRPr>
          </a:p>
        </p:txBody>
      </p:sp>
      <p:sp>
        <p:nvSpPr>
          <p:cNvPr id="2" name="Rectangle 25">
            <a:extLst>
              <a:ext uri="{FF2B5EF4-FFF2-40B4-BE49-F238E27FC236}">
                <a16:creationId xmlns:a16="http://schemas.microsoft.com/office/drawing/2014/main" id="{4D88C8A3-ABF2-0AD6-5E18-6574EA3C6BED}"/>
              </a:ext>
            </a:extLst>
          </p:cNvPr>
          <p:cNvSpPr/>
          <p:nvPr/>
        </p:nvSpPr>
        <p:spPr>
          <a:xfrm>
            <a:off x="838080" y="1607645"/>
            <a:ext cx="6276460" cy="3034708"/>
          </a:xfrm>
          <a:prstGeom prst="roundRect">
            <a:avLst>
              <a:gd name="adj" fmla="val 2965"/>
            </a:avLst>
          </a:prstGeom>
          <a:gradFill>
            <a:gsLst>
              <a:gs pos="0">
                <a:schemeClr val="accent3">
                  <a:lumMod val="110000"/>
                  <a:satMod val="105000"/>
                  <a:tint val="67000"/>
                  <a:alpha val="39436"/>
                </a:schemeClr>
              </a:gs>
              <a:gs pos="100000">
                <a:schemeClr val="accent3">
                  <a:lumMod val="105000"/>
                  <a:satMod val="109000"/>
                  <a:tint val="81000"/>
                </a:schemeClr>
              </a:gs>
            </a:gsLst>
          </a:grad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"detection":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"organisation": "Org1",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"detection_name": "Suspicious Unknown beaconing to External host",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"detection_summary": "192.168.2.50 was observed making suspicious beaconing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"source": "Nightwatch",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"classification": "THREAT_BEHAVIOUR",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"first_seen": "1678150861.979507",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"last_seen": "1678151643.938273",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"actor": "192.168.2.50",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"confidence": "0.999999999",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"risk_score": "79",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"severity":"4.3", </a:t>
            </a:r>
          </a:p>
          <a:p>
            <a:pPr marL="0" marR="0" lvl="0" indent="0" defTabSz="914400" rtl="0" eaLnBrk="1" fontAlgn="auto" latinLnBrk="0" hangingPunct="1">
              <a:lnSpc>
                <a:spcPct val="100000"/>
              </a:lnSpc>
              <a:spcBef>
                <a:spcPts val="0"/>
              </a:spcBef>
              <a:spcAft>
                <a:spcPts val="0"/>
              </a:spcAft>
              <a:buClrTx/>
              <a:buSzTx/>
              <a:buFontTx/>
              <a:buNone/>
              <a:tabLst/>
              <a:defRPr/>
            </a:pPr>
            <a:r>
              <a:rPr lang="en-GB" sz="1200">
                <a:solidFill>
                  <a:srgbClr val="838487">
                    <a:lumMod val="50000"/>
                  </a:srgbClr>
                </a:solidFill>
                <a:latin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"threat": ”high",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"iris_id": 782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9901EBE7-B1FE-F5E9-BFA7-110E49960A0E}"/>
              </a:ext>
            </a:extLst>
          </p:cNvPr>
          <p:cNvSpPr txBox="1"/>
          <p:nvPr/>
        </p:nvSpPr>
        <p:spPr>
          <a:xfrm>
            <a:off x="5197642" y="1611180"/>
            <a:ext cx="1916898"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stStyle>
          <a:p>
            <a:r>
              <a:rPr lang="en-GB"/>
              <a:t>Detection Telemetry</a:t>
            </a:r>
          </a:p>
        </p:txBody>
      </p:sp>
      <p:sp>
        <p:nvSpPr>
          <p:cNvPr id="3" name="Rectangle 25">
            <a:extLst>
              <a:ext uri="{FF2B5EF4-FFF2-40B4-BE49-F238E27FC236}">
                <a16:creationId xmlns:a16="http://schemas.microsoft.com/office/drawing/2014/main" id="{70D2C467-2C6A-0D86-B777-FBB21795DFB7}"/>
              </a:ext>
            </a:extLst>
          </p:cNvPr>
          <p:cNvSpPr/>
          <p:nvPr/>
        </p:nvSpPr>
        <p:spPr>
          <a:xfrm>
            <a:off x="4638720" y="2622446"/>
            <a:ext cx="3700690" cy="3539664"/>
          </a:xfrm>
          <a:prstGeom prst="roundRect">
            <a:avLst>
              <a:gd name="adj" fmla="val 2965"/>
            </a:avLst>
          </a:prstGeom>
          <a:gradFill>
            <a:gsLst>
              <a:gs pos="0">
                <a:schemeClr val="accent3">
                  <a:satMod val="105000"/>
                  <a:tint val="67000"/>
                  <a:alpha val="70459"/>
                  <a:lumMod val="70000"/>
                  <a:lumOff val="30000"/>
                </a:schemeClr>
              </a:gs>
              <a:gs pos="100000">
                <a:schemeClr val="accent3">
                  <a:lumMod val="105000"/>
                  <a:satMod val="109000"/>
                  <a:tint val="81000"/>
                </a:schemeClr>
              </a:gs>
            </a:gsLst>
          </a:grad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“policies":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"organisation": "Org1",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"action_policy":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"contain":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"isolate":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"block_service":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"shutdown": "enabled"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"harden":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"install_patches":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"disable_service":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"implement_access_control": "enabled"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"recover":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"restore": "enabled",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"reconfigure": "enabled"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5" name="Rectangle 25">
            <a:extLst>
              <a:ext uri="{FF2B5EF4-FFF2-40B4-BE49-F238E27FC236}">
                <a16:creationId xmlns:a16="http://schemas.microsoft.com/office/drawing/2014/main" id="{26A072AD-9D68-69C8-AA41-423424445417}"/>
              </a:ext>
            </a:extLst>
          </p:cNvPr>
          <p:cNvSpPr/>
          <p:nvPr/>
        </p:nvSpPr>
        <p:spPr>
          <a:xfrm>
            <a:off x="838080" y="4830310"/>
            <a:ext cx="3700690" cy="1323564"/>
          </a:xfrm>
          <a:prstGeom prst="roundRect">
            <a:avLst>
              <a:gd name="adj" fmla="val 2965"/>
            </a:avLst>
          </a:prstGeom>
          <a:gradFill>
            <a:gsLst>
              <a:gs pos="0">
                <a:schemeClr val="accent3">
                  <a:lumMod val="110000"/>
                  <a:satMod val="105000"/>
                  <a:tint val="67000"/>
                  <a:alpha val="39436"/>
                </a:schemeClr>
              </a:gs>
              <a:gs pos="100000">
                <a:schemeClr val="accent3">
                  <a:lumMod val="105000"/>
                  <a:satMod val="109000"/>
                  <a:tint val="81000"/>
                </a:schemeClr>
              </a:gs>
            </a:gsLst>
          </a:grad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"criticalities":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"organisation": "Org1",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"asset_ip": "192.168.2.50",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"asset_device": "Kali",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"criticality":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B0D7E8A6-4413-4FD5-B9CE-10A9000ECDF5}"/>
              </a:ext>
            </a:extLst>
          </p:cNvPr>
          <p:cNvSpPr txBox="1"/>
          <p:nvPr/>
        </p:nvSpPr>
        <p:spPr>
          <a:xfrm>
            <a:off x="7361510" y="2625981"/>
            <a:ext cx="977900"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Policies</a:t>
            </a:r>
          </a:p>
        </p:txBody>
      </p:sp>
      <p:sp>
        <p:nvSpPr>
          <p:cNvPr id="8" name="TextBox 7">
            <a:extLst>
              <a:ext uri="{FF2B5EF4-FFF2-40B4-BE49-F238E27FC236}">
                <a16:creationId xmlns:a16="http://schemas.microsoft.com/office/drawing/2014/main" id="{6860BA13-75ED-3AC4-3AA6-4B9FF7853555}"/>
              </a:ext>
            </a:extLst>
          </p:cNvPr>
          <p:cNvSpPr txBox="1"/>
          <p:nvPr/>
        </p:nvSpPr>
        <p:spPr>
          <a:xfrm>
            <a:off x="3045250" y="4830310"/>
            <a:ext cx="1493520"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Asset Criticalities</a:t>
            </a:r>
          </a:p>
        </p:txBody>
      </p:sp>
      <p:sp>
        <p:nvSpPr>
          <p:cNvPr id="9" name="Rectangle 25">
            <a:extLst>
              <a:ext uri="{FF2B5EF4-FFF2-40B4-BE49-F238E27FC236}">
                <a16:creationId xmlns:a16="http://schemas.microsoft.com/office/drawing/2014/main" id="{28AAEA61-B727-7194-AE83-E7C58BC08315}"/>
              </a:ext>
            </a:extLst>
          </p:cNvPr>
          <p:cNvSpPr/>
          <p:nvPr/>
        </p:nvSpPr>
        <p:spPr>
          <a:xfrm>
            <a:off x="8439360" y="899160"/>
            <a:ext cx="3465735" cy="5262950"/>
          </a:xfrm>
          <a:prstGeom prst="roundRect">
            <a:avLst>
              <a:gd name="adj" fmla="val 296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"playbook_actions":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"type": "playbook",</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"playbook_id":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"spec_version": "cacao-2.0",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"playbook_standard": "CACAO",</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"name": "playbook name",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"playbook_valid_from":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"playbook_valid_until":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"organization_type": "Org1",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"asset": "192.168.2.200",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"risk_score": "59.0",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"playbook_impact": "79.0",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"playbook_severity": "79.0",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"playbook_priority": "79.0",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"playbook_type": "detection",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"workflow_start":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"workflow":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"id":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"impacted_actor": "10.0.1.1",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"action": "Isolate Host",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"description": "It is recommended that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"execution_api": ”isolate_host()",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"action_impact": 10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38487">
                    <a:lumMod val="50000"/>
                  </a:srgbClr>
                </a:solidFill>
                <a:effectLst/>
                <a:uLnTx/>
                <a:uFillTx/>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1986C863-6AE5-5ADC-97C6-1EBB5AD5202C}"/>
              </a:ext>
            </a:extLst>
          </p:cNvPr>
          <p:cNvSpPr txBox="1"/>
          <p:nvPr/>
        </p:nvSpPr>
        <p:spPr>
          <a:xfrm>
            <a:off x="10408920" y="907396"/>
            <a:ext cx="1493340" cy="340519"/>
          </a:xfrm>
          <a:prstGeom prst="roundRect">
            <a:avLst/>
          </a:prstGeom>
          <a:gradFill>
            <a:gsLst>
              <a:gs pos="0">
                <a:srgbClr val="7F4F9F"/>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lgn="ctr">
              <a:defRPr sz="1400" i="1">
                <a:solidFill>
                  <a:schemeClr val="bg1"/>
                </a:solidFill>
                <a:latin typeface="Calibri" panose="020F0502020204030204" pitchFamily="34" charset="0"/>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CACAO playbook</a:t>
            </a:r>
          </a:p>
        </p:txBody>
      </p:sp>
      <p:sp>
        <p:nvSpPr>
          <p:cNvPr id="12" name="Title 1">
            <a:extLst>
              <a:ext uri="{FF2B5EF4-FFF2-40B4-BE49-F238E27FC236}">
                <a16:creationId xmlns:a16="http://schemas.microsoft.com/office/drawing/2014/main" id="{F8D18808-796F-43C3-4EAE-D3222FC18E51}"/>
              </a:ext>
            </a:extLst>
          </p:cNvPr>
          <p:cNvSpPr txBox="1">
            <a:spLocks/>
          </p:cNvSpPr>
          <p:nvPr/>
        </p:nvSpPr>
        <p:spPr>
          <a:xfrm>
            <a:off x="838200" y="3365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dirty="0"/>
              <a:t>Input &amp; Output Data</a:t>
            </a:r>
          </a:p>
          <a:p>
            <a:r>
              <a:rPr lang="en-US" sz="2400" dirty="0">
                <a:solidFill>
                  <a:schemeClr val="accent1">
                    <a:lumMod val="60000"/>
                    <a:lumOff val="40000"/>
                  </a:schemeClr>
                </a:solidFill>
              </a:rPr>
              <a:t>Compliance with STIX-CACAO</a:t>
            </a:r>
          </a:p>
        </p:txBody>
      </p:sp>
      <p:sp>
        <p:nvSpPr>
          <p:cNvPr id="13" name="Content Placeholder 2">
            <a:extLst>
              <a:ext uri="{FF2B5EF4-FFF2-40B4-BE49-F238E27FC236}">
                <a16:creationId xmlns:a16="http://schemas.microsoft.com/office/drawing/2014/main" id="{5FB7BA13-E3FF-030B-0CF7-F4665FA4901F}"/>
              </a:ext>
            </a:extLst>
          </p:cNvPr>
          <p:cNvSpPr txBox="1">
            <a:spLocks/>
          </p:cNvSpPr>
          <p:nvPr/>
        </p:nvSpPr>
        <p:spPr>
          <a:xfrm>
            <a:off x="7086404" y="2245175"/>
            <a:ext cx="1818875"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7F4F9F"/>
                </a:solidFill>
                <a:ea typeface="+mn-lt"/>
                <a:cs typeface="+mn-lt"/>
              </a:rPr>
              <a:t>Input Data</a:t>
            </a:r>
            <a:endParaRPr lang="en-US" sz="1800" dirty="0">
              <a:solidFill>
                <a:srgbClr val="7F4F9F"/>
              </a:solidFill>
              <a:cs typeface="Calibri"/>
            </a:endParaRPr>
          </a:p>
        </p:txBody>
      </p:sp>
      <p:sp>
        <p:nvSpPr>
          <p:cNvPr id="14" name="Content Placeholder 2">
            <a:extLst>
              <a:ext uri="{FF2B5EF4-FFF2-40B4-BE49-F238E27FC236}">
                <a16:creationId xmlns:a16="http://schemas.microsoft.com/office/drawing/2014/main" id="{8663AEAE-EC41-B37B-1425-4D8255E0FC5C}"/>
              </a:ext>
            </a:extLst>
          </p:cNvPr>
          <p:cNvSpPr txBox="1">
            <a:spLocks/>
          </p:cNvSpPr>
          <p:nvPr/>
        </p:nvSpPr>
        <p:spPr>
          <a:xfrm>
            <a:off x="8379198" y="591291"/>
            <a:ext cx="1645988" cy="525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7F4F9F"/>
                </a:solidFill>
                <a:ea typeface="+mn-lt"/>
                <a:cs typeface="+mn-lt"/>
              </a:rPr>
              <a:t>Output data</a:t>
            </a:r>
            <a:endParaRPr lang="en-US" sz="1800" dirty="0">
              <a:solidFill>
                <a:srgbClr val="7F4F9F"/>
              </a:solidFill>
              <a:cs typeface="Calibri"/>
            </a:endParaRPr>
          </a:p>
        </p:txBody>
      </p:sp>
    </p:spTree>
    <p:extLst>
      <p:ext uri="{BB962C8B-B14F-4D97-AF65-F5344CB8AC3E}">
        <p14:creationId xmlns:p14="http://schemas.microsoft.com/office/powerpoint/2010/main" val="211847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IRIS Motivation </a:t>
            </a:r>
          </a:p>
        </p:txBody>
      </p:sp>
      <p:sp>
        <p:nvSpPr>
          <p:cNvPr id="3" name="Content Placeholder 2"/>
          <p:cNvSpPr>
            <a:spLocks noGrp="1"/>
          </p:cNvSpPr>
          <p:nvPr>
            <p:ph idx="1"/>
          </p:nvPr>
        </p:nvSpPr>
        <p:spPr/>
        <p:txBody>
          <a:bodyPr>
            <a:normAutofit/>
          </a:bodyPr>
          <a:lstStyle/>
          <a:p>
            <a:pPr marL="0" indent="0" algn="just">
              <a:lnSpc>
                <a:spcPct val="114000"/>
              </a:lnSpc>
              <a:buNone/>
            </a:pPr>
            <a:r>
              <a:rPr lang="en-GB" dirty="0"/>
              <a:t>As existing and emerging </a:t>
            </a:r>
            <a:r>
              <a:rPr lang="en-GB" b="1" dirty="0"/>
              <a:t>SMART CITIES </a:t>
            </a:r>
            <a:r>
              <a:rPr lang="en-GB" dirty="0"/>
              <a:t>continue to </a:t>
            </a:r>
            <a:r>
              <a:rPr lang="en-GB" b="1" dirty="0"/>
              <a:t>expand their IoT and AI-enabled </a:t>
            </a:r>
            <a:r>
              <a:rPr lang="en-GB" dirty="0"/>
              <a:t>systems, </a:t>
            </a:r>
            <a:r>
              <a:rPr lang="en-GB" b="1" dirty="0"/>
              <a:t>novel and complex threats are introduced</a:t>
            </a:r>
            <a:r>
              <a:rPr lang="en-GB" dirty="0"/>
              <a:t>. </a:t>
            </a:r>
          </a:p>
          <a:p>
            <a:pPr marL="0" indent="0" algn="just">
              <a:lnSpc>
                <a:spcPct val="114000"/>
              </a:lnSpc>
              <a:buNone/>
            </a:pPr>
            <a:endParaRPr lang="en-GB" b="1" dirty="0"/>
          </a:p>
          <a:p>
            <a:pPr marL="0" indent="0" algn="just">
              <a:lnSpc>
                <a:spcPct val="114000"/>
              </a:lnSpc>
              <a:buNone/>
            </a:pPr>
            <a:r>
              <a:rPr lang="en-GB" b="1" dirty="0"/>
              <a:t>Architecture and behaviour</a:t>
            </a:r>
            <a:r>
              <a:rPr lang="en-GB" dirty="0"/>
              <a:t> of emerging IoT and AI technologies are </a:t>
            </a:r>
            <a:r>
              <a:rPr lang="en-GB" b="1" dirty="0"/>
              <a:t>not currently well understood </a:t>
            </a:r>
            <a:r>
              <a:rPr lang="en-GB" dirty="0"/>
              <a:t>by security practitioners, such as CERTs and CSIRTs. </a:t>
            </a:r>
          </a:p>
          <a:p>
            <a:pPr marL="0" indent="0">
              <a:buNone/>
            </a:pPr>
            <a:endParaRPr lang="en-US" dirty="0"/>
          </a:p>
        </p:txBody>
      </p:sp>
      <p:sp>
        <p:nvSpPr>
          <p:cNvPr id="4" name="Slide Number Placeholder 3"/>
          <p:cNvSpPr>
            <a:spLocks noGrp="1"/>
          </p:cNvSpPr>
          <p:nvPr>
            <p:ph type="sldNum" sz="quarter" idx="12"/>
          </p:nvPr>
        </p:nvSpPr>
        <p:spPr/>
        <p:txBody>
          <a:bodyPr/>
          <a:lstStyle/>
          <a:p>
            <a:fld id="{57AC0E79-F531-4290-B37F-533038CC23F5}" type="slidenum">
              <a:rPr lang="en-US" smtClean="0"/>
              <a:pPr/>
              <a:t>4</a:t>
            </a:fld>
            <a:endParaRPr lang="en-US" dirty="0"/>
          </a:p>
        </p:txBody>
      </p:sp>
    </p:spTree>
    <p:extLst>
      <p:ext uri="{BB962C8B-B14F-4D97-AF65-F5344CB8AC3E}">
        <p14:creationId xmlns:p14="http://schemas.microsoft.com/office/powerpoint/2010/main" val="4281315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1"/>
          <p:cNvSpPr txBox="1"/>
          <p:nvPr/>
        </p:nvSpPr>
        <p:spPr>
          <a:xfrm>
            <a:off x="679180" y="1684093"/>
            <a:ext cx="5416820" cy="4655709"/>
          </a:xfrm>
          <a:prstGeom prst="rect">
            <a:avLst/>
          </a:prstGeom>
          <a:noFill/>
          <a:ln>
            <a:noFill/>
          </a:ln>
        </p:spPr>
        <p:txBody>
          <a:bodyPr lIns="91440" tIns="45720" rIns="91440" bIns="45720" anchor="t">
            <a:noAutofit/>
          </a:bodyPr>
          <a:lstStyle/>
          <a:p>
            <a:pPr marL="228600" indent="-227965">
              <a:spcBef>
                <a:spcPts val="200"/>
              </a:spcBef>
              <a:spcAft>
                <a:spcPts val="200"/>
              </a:spcAft>
              <a:buClr>
                <a:srgbClr val="838487"/>
              </a:buClr>
              <a:buFont typeface="Arial"/>
              <a:buChar char="•"/>
            </a:pPr>
            <a:r>
              <a:rPr lang="en-US" b="1" spc="-1" dirty="0">
                <a:solidFill>
                  <a:srgbClr val="838487"/>
                </a:solidFill>
                <a:latin typeface="Calibri"/>
                <a:ea typeface="Calibri"/>
                <a:cs typeface="Calibri"/>
              </a:rPr>
              <a:t>Key aspects: </a:t>
            </a:r>
            <a:endParaRPr lang="el-GR" dirty="0">
              <a:latin typeface="Calibri"/>
              <a:ea typeface="Calibri"/>
              <a:cs typeface="Calibri"/>
            </a:endParaRPr>
          </a:p>
          <a:p>
            <a:pPr marL="587375" lvl="1" indent="-285750">
              <a:spcBef>
                <a:spcPts val="200"/>
              </a:spcBef>
              <a:spcAft>
                <a:spcPts val="200"/>
              </a:spcAft>
              <a:buClr>
                <a:srgbClr val="838487"/>
              </a:buClr>
              <a:buFont typeface="Wingdings" pitchFamily="2" charset="2"/>
              <a:buChar char="ü"/>
            </a:pPr>
            <a:r>
              <a:rPr lang="en-GB" sz="1700" dirty="0">
                <a:latin typeface="Calibri" panose="020F0502020204030204" pitchFamily="34" charset="0"/>
                <a:cs typeface="Calibri" panose="020F0502020204030204" pitchFamily="34" charset="0"/>
              </a:rPr>
              <a:t>RRR integrates a programmable API connecting seamlessly with external APIs to effect remediation actions without the need for human intervention.</a:t>
            </a:r>
          </a:p>
          <a:p>
            <a:pPr marL="587375" lvl="1" indent="-285750">
              <a:spcBef>
                <a:spcPts val="200"/>
              </a:spcBef>
              <a:spcAft>
                <a:spcPts val="200"/>
              </a:spcAft>
              <a:buClr>
                <a:srgbClr val="838487"/>
              </a:buClr>
              <a:buFont typeface="Wingdings" pitchFamily="2" charset="2"/>
              <a:buChar char="ü"/>
            </a:pPr>
            <a:r>
              <a:rPr lang="en-GB" sz="1700" dirty="0">
                <a:latin typeface="Calibri" panose="020F0502020204030204" pitchFamily="34" charset="0"/>
                <a:cs typeface="Calibri" panose="020F0502020204030204" pitchFamily="34" charset="0"/>
              </a:rPr>
              <a:t>Organisation-specific automation policies determine whether the response and recovery workflow </a:t>
            </a:r>
            <a: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will automatically be enacted or will require review</a:t>
            </a:r>
            <a:r>
              <a:rPr lang="el-GR" altLang="en-US" sz="1700" dirty="0">
                <a:latin typeface="Calibri" panose="020F0502020204030204" pitchFamily="34" charset="0"/>
                <a:ea typeface="Calibri" panose="020F0502020204030204" pitchFamily="34" charset="0"/>
                <a:cs typeface="Calibri" panose="020F0502020204030204" pitchFamily="34" charset="0"/>
              </a:rPr>
              <a:t> / </a:t>
            </a:r>
            <a: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approval from the </a:t>
            </a:r>
            <a:r>
              <a:rPr kumimoji="0" lang="el-GR"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critical infrastructure</a:t>
            </a:r>
            <a: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operator.</a:t>
            </a:r>
          </a:p>
        </p:txBody>
      </p:sp>
      <p:sp>
        <p:nvSpPr>
          <p:cNvPr id="4" name="TextShape 3">
            <a:extLst>
              <a:ext uri="{FF2B5EF4-FFF2-40B4-BE49-F238E27FC236}">
                <a16:creationId xmlns:a16="http://schemas.microsoft.com/office/drawing/2014/main" id="{0B60FA4B-6A48-B7DC-FEA1-E3959A849140}"/>
              </a:ext>
            </a:extLst>
          </p:cNvPr>
          <p:cNvSpPr txBox="1"/>
          <p:nvPr/>
        </p:nvSpPr>
        <p:spPr>
          <a:xfrm>
            <a:off x="11475900" y="6339802"/>
            <a:ext cx="456840" cy="364680"/>
          </a:xfrm>
          <a:prstGeom prst="rect">
            <a:avLst/>
          </a:prstGeom>
          <a:noFill/>
          <a:ln>
            <a:noFill/>
          </a:ln>
        </p:spPr>
        <p:txBody>
          <a:bodyPr lIns="90000" tIns="45000" rIns="90000" bIns="45000">
            <a:noAutofit/>
          </a:bodyPr>
          <a:lstStyle/>
          <a:p>
            <a:pPr>
              <a:lnSpc>
                <a:spcPct val="100000"/>
              </a:lnSpc>
            </a:pPr>
            <a:fld id="{6ED50FE8-5B6B-4B70-A123-5BCD4882C9C5}" type="slidenum">
              <a:rPr lang="en-US" sz="1100" b="0" strike="noStrike" spc="-1">
                <a:solidFill>
                  <a:srgbClr val="838487"/>
                </a:solidFill>
                <a:latin typeface="Calibri"/>
              </a:rPr>
              <a:t>40</a:t>
            </a:fld>
            <a:endParaRPr lang="en-US" sz="1100" b="0" strike="noStrike" spc="-1">
              <a:latin typeface="Times New Roman"/>
            </a:endParaRPr>
          </a:p>
        </p:txBody>
      </p:sp>
      <p:sp>
        <p:nvSpPr>
          <p:cNvPr id="6" name="TextBox 5">
            <a:extLst>
              <a:ext uri="{FF2B5EF4-FFF2-40B4-BE49-F238E27FC236}">
                <a16:creationId xmlns:a16="http://schemas.microsoft.com/office/drawing/2014/main" id="{D5E64A50-439F-35F8-6151-E55C11968DC8}"/>
              </a:ext>
            </a:extLst>
          </p:cNvPr>
          <p:cNvSpPr txBox="1"/>
          <p:nvPr/>
        </p:nvSpPr>
        <p:spPr>
          <a:xfrm>
            <a:off x="6973099" y="5937517"/>
            <a:ext cx="3915342" cy="292388"/>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RRR’s self-recovery process</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diagram of a recovery process&#10;&#10;Description automatically generated">
            <a:extLst>
              <a:ext uri="{FF2B5EF4-FFF2-40B4-BE49-F238E27FC236}">
                <a16:creationId xmlns:a16="http://schemas.microsoft.com/office/drawing/2014/main" id="{7D5E5FED-216B-5C3D-1069-D4FE483DD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742" y="2024021"/>
            <a:ext cx="5208056" cy="381306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669A1BD-F99D-32F7-F7A6-41990CE4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4894" y="3953023"/>
            <a:ext cx="4008555" cy="2328118"/>
          </a:xfrm>
          <a:prstGeom prst="rect">
            <a:avLst/>
          </a:prstGeom>
        </p:spPr>
      </p:pic>
      <p:sp>
        <p:nvSpPr>
          <p:cNvPr id="8" name="TextBox 7">
            <a:extLst>
              <a:ext uri="{FF2B5EF4-FFF2-40B4-BE49-F238E27FC236}">
                <a16:creationId xmlns:a16="http://schemas.microsoft.com/office/drawing/2014/main" id="{11D0A80F-3067-1B9A-7AF3-2862DB9F3CCD}"/>
              </a:ext>
            </a:extLst>
          </p:cNvPr>
          <p:cNvSpPr txBox="1"/>
          <p:nvPr/>
        </p:nvSpPr>
        <p:spPr>
          <a:xfrm rot="16200000">
            <a:off x="697101" y="4897726"/>
            <a:ext cx="1843144" cy="492443"/>
          </a:xfrm>
          <a:prstGeom prst="rect">
            <a:avLst/>
          </a:prstGeom>
          <a:noFill/>
        </p:spPr>
        <p:txBody>
          <a:bodyPr wrap="square">
            <a:spAutoFit/>
          </a:bodyPr>
          <a:lstStyle/>
          <a:p>
            <a:pPr algn="ctr"/>
            <a:r>
              <a:rPr lang="en-US" sz="1300" i="1" dirty="0">
                <a:latin typeface="Calibri" panose="020F0502020204030204" pitchFamily="34" charset="0"/>
                <a:ea typeface="Calibri" panose="020F0502020204030204" pitchFamily="34" charset="0"/>
                <a:cs typeface="Calibri" panose="020F0502020204030204" pitchFamily="34" charset="0"/>
              </a:rPr>
              <a:t>IRIS-Enhanced MeliCERTes Ecosystem</a:t>
            </a:r>
            <a:endParaRPr lang="en-US" sz="13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E67C552-EC09-1DCA-0D07-2F3F1C614D5B}"/>
              </a:ext>
            </a:extLst>
          </p:cNvPr>
          <p:cNvSpPr txBox="1">
            <a:spLocks/>
          </p:cNvSpPr>
          <p:nvPr/>
        </p:nvSpPr>
        <p:spPr>
          <a:xfrm>
            <a:off x="990600" y="488951"/>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GB" dirty="0"/>
              <a:t>Self-Recovery Mechanism</a:t>
            </a:r>
          </a:p>
        </p:txBody>
      </p:sp>
    </p:spTree>
    <p:extLst>
      <p:ext uri="{BB962C8B-B14F-4D97-AF65-F5344CB8AC3E}">
        <p14:creationId xmlns:p14="http://schemas.microsoft.com/office/powerpoint/2010/main" val="2271217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81760"/>
            <a:ext cx="10515600" cy="2047240"/>
          </a:xfrm>
        </p:spPr>
        <p:txBody>
          <a:bodyPr/>
          <a:lstStyle/>
          <a:p>
            <a:r>
              <a:rPr lang="en-US" dirty="0"/>
              <a:t>Advanced Threat Intelligence Orchestrator</a:t>
            </a:r>
          </a:p>
        </p:txBody>
      </p:sp>
      <p:sp>
        <p:nvSpPr>
          <p:cNvPr id="3" name="Text Placeholder 2"/>
          <p:cNvSpPr>
            <a:spLocks noGrp="1"/>
          </p:cNvSpPr>
          <p:nvPr>
            <p:ph type="body" idx="1"/>
          </p:nvPr>
        </p:nvSpPr>
        <p:spPr>
          <a:xfrm>
            <a:off x="876299" y="3922713"/>
            <a:ext cx="7042215" cy="611187"/>
          </a:xfrm>
        </p:spPr>
        <p:txBody>
          <a:bodyPr>
            <a:normAutofit/>
          </a:bodyPr>
          <a:lstStyle/>
          <a:p>
            <a:r>
              <a:rPr lang="en-US" dirty="0"/>
              <a:t>ICCS</a:t>
            </a:r>
          </a:p>
        </p:txBody>
      </p:sp>
      <p:sp>
        <p:nvSpPr>
          <p:cNvPr id="4" name="Text Placeholder 3"/>
          <p:cNvSpPr>
            <a:spLocks noGrp="1"/>
          </p:cNvSpPr>
          <p:nvPr>
            <p:ph type="body" sz="quarter" idx="13"/>
          </p:nvPr>
        </p:nvSpPr>
        <p:spPr/>
        <p:txBody>
          <a:bodyPr/>
          <a:lstStyle/>
          <a:p>
            <a:r>
              <a:rPr lang="en-US" dirty="0"/>
              <a:t>PUC3| 13/06/2024 </a:t>
            </a:r>
          </a:p>
        </p:txBody>
      </p:sp>
    </p:spTree>
    <p:extLst>
      <p:ext uri="{BB962C8B-B14F-4D97-AF65-F5344CB8AC3E}">
        <p14:creationId xmlns:p14="http://schemas.microsoft.com/office/powerpoint/2010/main" val="2256823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5111-1BAD-4A75-8B05-0F1264110878}"/>
              </a:ext>
            </a:extLst>
          </p:cNvPr>
          <p:cNvSpPr>
            <a:spLocks noGrp="1"/>
          </p:cNvSpPr>
          <p:nvPr>
            <p:ph type="title"/>
          </p:nvPr>
        </p:nvSpPr>
        <p:spPr/>
        <p:txBody>
          <a:bodyPr>
            <a:normAutofit fontScale="90000"/>
          </a:bodyPr>
          <a:lstStyle/>
          <a:p>
            <a:r>
              <a:rPr lang="en-US" dirty="0"/>
              <a:t>Adhering to Security Orchestration Automation and Response (SOAR) capabilities</a:t>
            </a:r>
            <a:endParaRPr lang="en-GB" dirty="0"/>
          </a:p>
        </p:txBody>
      </p:sp>
      <p:sp>
        <p:nvSpPr>
          <p:cNvPr id="4" name="Slide Number Placeholder 3">
            <a:extLst>
              <a:ext uri="{FF2B5EF4-FFF2-40B4-BE49-F238E27FC236}">
                <a16:creationId xmlns:a16="http://schemas.microsoft.com/office/drawing/2014/main" id="{035263E6-E52C-4CCF-9551-44F29B1409F3}"/>
              </a:ext>
            </a:extLst>
          </p:cNvPr>
          <p:cNvSpPr>
            <a:spLocks noGrp="1"/>
          </p:cNvSpPr>
          <p:nvPr>
            <p:ph type="sldNum" sz="quarter" idx="12"/>
          </p:nvPr>
        </p:nvSpPr>
        <p:spPr/>
        <p:txBody>
          <a:bodyPr/>
          <a:lstStyle/>
          <a:p>
            <a:fld id="{57AC0E79-F531-4290-B37F-533038CC23F5}" type="slidenum">
              <a:rPr lang="en-US" smtClean="0"/>
              <a:pPr/>
              <a:t>42</a:t>
            </a:fld>
            <a:endParaRPr lang="en-US" dirty="0"/>
          </a:p>
        </p:txBody>
      </p:sp>
      <p:sp>
        <p:nvSpPr>
          <p:cNvPr id="5" name="Rectangle 4">
            <a:extLst>
              <a:ext uri="{FF2B5EF4-FFF2-40B4-BE49-F238E27FC236}">
                <a16:creationId xmlns:a16="http://schemas.microsoft.com/office/drawing/2014/main" id="{FD22739C-9E32-4926-8C64-EE0837590B48}"/>
              </a:ext>
            </a:extLst>
          </p:cNvPr>
          <p:cNvSpPr/>
          <p:nvPr/>
        </p:nvSpPr>
        <p:spPr>
          <a:xfrm>
            <a:off x="1665513" y="3412671"/>
            <a:ext cx="1004208"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Tools</a:t>
            </a:r>
            <a:endParaRPr lang="en-GB"/>
          </a:p>
        </p:txBody>
      </p:sp>
      <p:sp>
        <p:nvSpPr>
          <p:cNvPr id="6" name="Rectangle 5">
            <a:extLst>
              <a:ext uri="{FF2B5EF4-FFF2-40B4-BE49-F238E27FC236}">
                <a16:creationId xmlns:a16="http://schemas.microsoft.com/office/drawing/2014/main" id="{C454F64E-D2C5-4235-80C9-A4C82D618255}"/>
              </a:ext>
            </a:extLst>
          </p:cNvPr>
          <p:cNvSpPr/>
          <p:nvPr/>
        </p:nvSpPr>
        <p:spPr>
          <a:xfrm>
            <a:off x="3967841" y="3869871"/>
            <a:ext cx="1690007" cy="82459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Full stack Middleware </a:t>
            </a:r>
            <a:endParaRPr lang="en-GB" sz="1600" dirty="0"/>
          </a:p>
        </p:txBody>
      </p:sp>
      <p:sp>
        <p:nvSpPr>
          <p:cNvPr id="7" name="Rectangle 6">
            <a:extLst>
              <a:ext uri="{FF2B5EF4-FFF2-40B4-BE49-F238E27FC236}">
                <a16:creationId xmlns:a16="http://schemas.microsoft.com/office/drawing/2014/main" id="{238311C8-C284-46C3-A1E5-FEA2567277C7}"/>
              </a:ext>
            </a:extLst>
          </p:cNvPr>
          <p:cNvSpPr/>
          <p:nvPr/>
        </p:nvSpPr>
        <p:spPr>
          <a:xfrm>
            <a:off x="1649188" y="4479472"/>
            <a:ext cx="1001486"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User</a:t>
            </a:r>
            <a:endParaRPr lang="en-GB"/>
          </a:p>
        </p:txBody>
      </p:sp>
      <p:cxnSp>
        <p:nvCxnSpPr>
          <p:cNvPr id="8" name="Straight Arrow Connector 7">
            <a:extLst>
              <a:ext uri="{FF2B5EF4-FFF2-40B4-BE49-F238E27FC236}">
                <a16:creationId xmlns:a16="http://schemas.microsoft.com/office/drawing/2014/main" id="{D42A4C81-529D-4068-B74B-CC2FE874D08E}"/>
              </a:ext>
            </a:extLst>
          </p:cNvPr>
          <p:cNvCxnSpPr>
            <a:cxnSpLocks/>
          </p:cNvCxnSpPr>
          <p:nvPr/>
        </p:nvCxnSpPr>
        <p:spPr>
          <a:xfrm>
            <a:off x="3200399" y="4229100"/>
            <a:ext cx="6123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A1F082-480A-4668-8612-A73D0694F651}"/>
              </a:ext>
            </a:extLst>
          </p:cNvPr>
          <p:cNvCxnSpPr>
            <a:cxnSpLocks/>
          </p:cNvCxnSpPr>
          <p:nvPr/>
        </p:nvCxnSpPr>
        <p:spPr>
          <a:xfrm>
            <a:off x="3184072" y="4520293"/>
            <a:ext cx="62592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EDBC49-9327-4E71-8827-8C72CC6AED25}"/>
              </a:ext>
            </a:extLst>
          </p:cNvPr>
          <p:cNvSpPr/>
          <p:nvPr/>
        </p:nvSpPr>
        <p:spPr>
          <a:xfrm>
            <a:off x="7561888" y="2493310"/>
            <a:ext cx="1375923" cy="103414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Streamline operations</a:t>
            </a:r>
            <a:endParaRPr lang="en-GB"/>
          </a:p>
        </p:txBody>
      </p:sp>
      <p:sp>
        <p:nvSpPr>
          <p:cNvPr id="11" name="Rectangle 10">
            <a:extLst>
              <a:ext uri="{FF2B5EF4-FFF2-40B4-BE49-F238E27FC236}">
                <a16:creationId xmlns:a16="http://schemas.microsoft.com/office/drawing/2014/main" id="{CF80C582-AE14-4A28-AB25-24A1A025324D}"/>
              </a:ext>
            </a:extLst>
          </p:cNvPr>
          <p:cNvSpPr/>
          <p:nvPr/>
        </p:nvSpPr>
        <p:spPr>
          <a:xfrm>
            <a:off x="8980713" y="3540578"/>
            <a:ext cx="1238251"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Sharing </a:t>
            </a:r>
            <a:endParaRPr lang="en-GB"/>
          </a:p>
        </p:txBody>
      </p:sp>
      <p:sp>
        <p:nvSpPr>
          <p:cNvPr id="12" name="Rectangle 11">
            <a:extLst>
              <a:ext uri="{FF2B5EF4-FFF2-40B4-BE49-F238E27FC236}">
                <a16:creationId xmlns:a16="http://schemas.microsoft.com/office/drawing/2014/main" id="{279B827D-4245-4A17-B294-2BFA564A50A2}"/>
              </a:ext>
            </a:extLst>
          </p:cNvPr>
          <p:cNvSpPr/>
          <p:nvPr/>
        </p:nvSpPr>
        <p:spPr>
          <a:xfrm>
            <a:off x="7615500" y="4528458"/>
            <a:ext cx="1311218"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Response</a:t>
            </a:r>
            <a:endParaRPr lang="en-GB"/>
          </a:p>
        </p:txBody>
      </p:sp>
      <p:sp>
        <p:nvSpPr>
          <p:cNvPr id="13" name="TextBox 12">
            <a:extLst>
              <a:ext uri="{FF2B5EF4-FFF2-40B4-BE49-F238E27FC236}">
                <a16:creationId xmlns:a16="http://schemas.microsoft.com/office/drawing/2014/main" id="{0535588E-1D28-488E-BFE5-8561C36B3901}"/>
              </a:ext>
            </a:extLst>
          </p:cNvPr>
          <p:cNvSpPr txBox="1"/>
          <p:nvPr/>
        </p:nvSpPr>
        <p:spPr>
          <a:xfrm>
            <a:off x="2726871" y="4171950"/>
            <a:ext cx="755335" cy="369332"/>
          </a:xfrm>
          <a:prstGeom prst="rect">
            <a:avLst/>
          </a:prstGeom>
          <a:noFill/>
        </p:spPr>
        <p:txBody>
          <a:bodyPr wrap="none" rtlCol="0">
            <a:spAutoFit/>
          </a:bodyPr>
          <a:lstStyle/>
          <a:p>
            <a:r>
              <a:rPr lang="en-US"/>
              <a:t>Input</a:t>
            </a:r>
            <a:endParaRPr lang="en-GB"/>
          </a:p>
        </p:txBody>
      </p:sp>
      <p:cxnSp>
        <p:nvCxnSpPr>
          <p:cNvPr id="14" name="Straight Arrow Connector 13">
            <a:extLst>
              <a:ext uri="{FF2B5EF4-FFF2-40B4-BE49-F238E27FC236}">
                <a16:creationId xmlns:a16="http://schemas.microsoft.com/office/drawing/2014/main" id="{9E0BDABF-2524-4C31-942C-D853B3E417B0}"/>
              </a:ext>
            </a:extLst>
          </p:cNvPr>
          <p:cNvCxnSpPr>
            <a:cxnSpLocks/>
          </p:cNvCxnSpPr>
          <p:nvPr/>
        </p:nvCxnSpPr>
        <p:spPr>
          <a:xfrm>
            <a:off x="5777593" y="4571221"/>
            <a:ext cx="67699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52DD6E9-6F15-4577-ADEC-35D098F83852}"/>
              </a:ext>
            </a:extLst>
          </p:cNvPr>
          <p:cNvSpPr txBox="1"/>
          <p:nvPr/>
        </p:nvSpPr>
        <p:spPr>
          <a:xfrm>
            <a:off x="5634637" y="4167628"/>
            <a:ext cx="981359" cy="369332"/>
          </a:xfrm>
          <a:prstGeom prst="rect">
            <a:avLst/>
          </a:prstGeom>
          <a:noFill/>
        </p:spPr>
        <p:txBody>
          <a:bodyPr wrap="none" rtlCol="0">
            <a:spAutoFit/>
          </a:bodyPr>
          <a:lstStyle/>
          <a:p>
            <a:r>
              <a:rPr lang="en-US"/>
              <a:t>Output</a:t>
            </a:r>
            <a:endParaRPr lang="en-GB"/>
          </a:p>
        </p:txBody>
      </p:sp>
      <p:pic>
        <p:nvPicPr>
          <p:cNvPr id="16" name="Graphic 15" descr="Server">
            <a:extLst>
              <a:ext uri="{FF2B5EF4-FFF2-40B4-BE49-F238E27FC236}">
                <a16:creationId xmlns:a16="http://schemas.microsoft.com/office/drawing/2014/main" id="{207E72CA-00D6-4964-80FD-AB624C573D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72" y="3437164"/>
            <a:ext cx="914400" cy="914400"/>
          </a:xfrm>
          <a:prstGeom prst="rect">
            <a:avLst/>
          </a:prstGeom>
        </p:spPr>
      </p:pic>
      <p:sp>
        <p:nvSpPr>
          <p:cNvPr id="17" name="TextBox 16">
            <a:extLst>
              <a:ext uri="{FF2B5EF4-FFF2-40B4-BE49-F238E27FC236}">
                <a16:creationId xmlns:a16="http://schemas.microsoft.com/office/drawing/2014/main" id="{714BC4C0-9D74-4E51-A070-88EB2F22781C}"/>
              </a:ext>
            </a:extLst>
          </p:cNvPr>
          <p:cNvSpPr txBox="1"/>
          <p:nvPr/>
        </p:nvSpPr>
        <p:spPr>
          <a:xfrm>
            <a:off x="4430486" y="3254828"/>
            <a:ext cx="707245" cy="369332"/>
          </a:xfrm>
          <a:prstGeom prst="rect">
            <a:avLst/>
          </a:prstGeom>
          <a:noFill/>
        </p:spPr>
        <p:txBody>
          <a:bodyPr wrap="none" rtlCol="0">
            <a:spAutoFit/>
          </a:bodyPr>
          <a:lstStyle/>
          <a:p>
            <a:r>
              <a:rPr lang="en-US" dirty="0"/>
              <a:t>ATIO</a:t>
            </a:r>
            <a:endParaRPr lang="en-GB" dirty="0"/>
          </a:p>
        </p:txBody>
      </p:sp>
      <p:sp>
        <p:nvSpPr>
          <p:cNvPr id="18" name="Left Brace 17">
            <a:extLst>
              <a:ext uri="{FF2B5EF4-FFF2-40B4-BE49-F238E27FC236}">
                <a16:creationId xmlns:a16="http://schemas.microsoft.com/office/drawing/2014/main" id="{C876116F-9818-4B05-A972-7BF2944382BD}"/>
              </a:ext>
            </a:extLst>
          </p:cNvPr>
          <p:cNvSpPr/>
          <p:nvPr/>
        </p:nvSpPr>
        <p:spPr>
          <a:xfrm>
            <a:off x="6988625" y="2400300"/>
            <a:ext cx="449035" cy="390252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Left Brace 18">
            <a:extLst>
              <a:ext uri="{FF2B5EF4-FFF2-40B4-BE49-F238E27FC236}">
                <a16:creationId xmlns:a16="http://schemas.microsoft.com/office/drawing/2014/main" id="{6027046C-0A06-42BA-9C90-0F9E2772134E}"/>
              </a:ext>
            </a:extLst>
          </p:cNvPr>
          <p:cNvSpPr/>
          <p:nvPr/>
        </p:nvSpPr>
        <p:spPr>
          <a:xfrm rot="10800000">
            <a:off x="10341425" y="2381250"/>
            <a:ext cx="449035" cy="390252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 name="Graphic 19" descr="User">
            <a:extLst>
              <a:ext uri="{FF2B5EF4-FFF2-40B4-BE49-F238E27FC236}">
                <a16:creationId xmlns:a16="http://schemas.microsoft.com/office/drawing/2014/main" id="{422E4121-792D-4081-B7D4-091ED630E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929" y="4449536"/>
            <a:ext cx="914400" cy="914400"/>
          </a:xfrm>
          <a:prstGeom prst="rect">
            <a:avLst/>
          </a:prstGeom>
        </p:spPr>
      </p:pic>
    </p:spTree>
    <p:extLst>
      <p:ext uri="{BB962C8B-B14F-4D97-AF65-F5344CB8AC3E}">
        <p14:creationId xmlns:p14="http://schemas.microsoft.com/office/powerpoint/2010/main" val="29018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8BE0-56D6-4A6A-8225-9D3649D152F1}"/>
              </a:ext>
            </a:extLst>
          </p:cNvPr>
          <p:cNvSpPr>
            <a:spLocks noGrp="1"/>
          </p:cNvSpPr>
          <p:nvPr>
            <p:ph type="title"/>
          </p:nvPr>
        </p:nvSpPr>
        <p:spPr/>
        <p:txBody>
          <a:bodyPr>
            <a:normAutofit fontScale="90000"/>
          </a:bodyPr>
          <a:lstStyle/>
          <a:p>
            <a:r>
              <a:rPr lang="en-US" dirty="0"/>
              <a:t>Advanced Threat Intelligence Orchestrator (ATIO) introduction </a:t>
            </a:r>
            <a:endParaRPr lang="en-GB" dirty="0"/>
          </a:p>
        </p:txBody>
      </p:sp>
      <p:sp>
        <p:nvSpPr>
          <p:cNvPr id="4" name="Slide Number Placeholder 3">
            <a:extLst>
              <a:ext uri="{FF2B5EF4-FFF2-40B4-BE49-F238E27FC236}">
                <a16:creationId xmlns:a16="http://schemas.microsoft.com/office/drawing/2014/main" id="{9718D860-3359-4E13-9721-08885D179F4D}"/>
              </a:ext>
            </a:extLst>
          </p:cNvPr>
          <p:cNvSpPr>
            <a:spLocks noGrp="1"/>
          </p:cNvSpPr>
          <p:nvPr>
            <p:ph type="sldNum" sz="quarter" idx="12"/>
          </p:nvPr>
        </p:nvSpPr>
        <p:spPr/>
        <p:txBody>
          <a:bodyPr/>
          <a:lstStyle/>
          <a:p>
            <a:fld id="{57AC0E79-F531-4290-B37F-533038CC23F5}" type="slidenum">
              <a:rPr lang="en-US" smtClean="0"/>
              <a:pPr/>
              <a:t>43</a:t>
            </a:fld>
            <a:endParaRPr lang="en-US" dirty="0"/>
          </a:p>
        </p:txBody>
      </p:sp>
      <p:pic>
        <p:nvPicPr>
          <p:cNvPr id="5" name="Content Placeholder 4">
            <a:extLst>
              <a:ext uri="{FF2B5EF4-FFF2-40B4-BE49-F238E27FC236}">
                <a16:creationId xmlns:a16="http://schemas.microsoft.com/office/drawing/2014/main" id="{A1D80CD2-BC98-4EBF-8310-5D4867226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668" y="1499796"/>
            <a:ext cx="8217450" cy="4291403"/>
          </a:xfrm>
          <a:prstGeom prst="rect">
            <a:avLst/>
          </a:prstGeom>
        </p:spPr>
      </p:pic>
      <p:sp>
        <p:nvSpPr>
          <p:cNvPr id="6" name="Rectangle: Rounded Corners 5">
            <a:extLst>
              <a:ext uri="{FF2B5EF4-FFF2-40B4-BE49-F238E27FC236}">
                <a16:creationId xmlns:a16="http://schemas.microsoft.com/office/drawing/2014/main" id="{234C42D9-9071-4E79-9D5A-C95417EDE98E}"/>
              </a:ext>
            </a:extLst>
          </p:cNvPr>
          <p:cNvSpPr/>
          <p:nvPr/>
        </p:nvSpPr>
        <p:spPr>
          <a:xfrm>
            <a:off x="3128682" y="1945342"/>
            <a:ext cx="3980330" cy="8875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18F98C7-5691-43FD-8DC8-3D84B84CFC37}"/>
              </a:ext>
            </a:extLst>
          </p:cNvPr>
          <p:cNvSpPr/>
          <p:nvPr/>
        </p:nvSpPr>
        <p:spPr>
          <a:xfrm>
            <a:off x="3074894" y="4742330"/>
            <a:ext cx="1443318" cy="9412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6A2DABCC-9C95-4720-A2BE-EAA9964882B5}"/>
              </a:ext>
            </a:extLst>
          </p:cNvPr>
          <p:cNvSpPr/>
          <p:nvPr/>
        </p:nvSpPr>
        <p:spPr>
          <a:xfrm>
            <a:off x="7171764" y="1981200"/>
            <a:ext cx="842683" cy="5289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6200042D-7DC6-47B3-83DE-7AEB27C5EA20}"/>
              </a:ext>
            </a:extLst>
          </p:cNvPr>
          <p:cNvSpPr/>
          <p:nvPr/>
        </p:nvSpPr>
        <p:spPr>
          <a:xfrm>
            <a:off x="7216588" y="3218330"/>
            <a:ext cx="842683" cy="4034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8FCC5461-337A-443F-833E-B3125571E257}"/>
              </a:ext>
            </a:extLst>
          </p:cNvPr>
          <p:cNvSpPr/>
          <p:nvPr/>
        </p:nvSpPr>
        <p:spPr>
          <a:xfrm>
            <a:off x="7180729" y="4320989"/>
            <a:ext cx="842683" cy="4392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B7B034C7-D905-4E5C-A209-EA1F5592930E}"/>
              </a:ext>
            </a:extLst>
          </p:cNvPr>
          <p:cNvSpPr/>
          <p:nvPr/>
        </p:nvSpPr>
        <p:spPr>
          <a:xfrm>
            <a:off x="2223247" y="2061883"/>
            <a:ext cx="842683" cy="5289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58D5FE0F-9196-4BE7-B465-28865C97E301}"/>
              </a:ext>
            </a:extLst>
          </p:cNvPr>
          <p:cNvSpPr/>
          <p:nvPr/>
        </p:nvSpPr>
        <p:spPr>
          <a:xfrm>
            <a:off x="2178423" y="3415553"/>
            <a:ext cx="842683" cy="5109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B12EEAD4-AC50-43F1-92F5-A821239110AC}"/>
              </a:ext>
            </a:extLst>
          </p:cNvPr>
          <p:cNvSpPr/>
          <p:nvPr/>
        </p:nvSpPr>
        <p:spPr>
          <a:xfrm>
            <a:off x="4706471" y="5020236"/>
            <a:ext cx="2402541" cy="5289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
            <a:extLst>
              <a:ext uri="{FF2B5EF4-FFF2-40B4-BE49-F238E27FC236}">
                <a16:creationId xmlns:a16="http://schemas.microsoft.com/office/drawing/2014/main" id="{26E75ACA-96B8-46C3-B730-58F421BA8395}"/>
              </a:ext>
            </a:extLst>
          </p:cNvPr>
          <p:cNvSpPr txBox="1">
            <a:spLocks/>
          </p:cNvSpPr>
          <p:nvPr/>
        </p:nvSpPr>
        <p:spPr>
          <a:xfrm>
            <a:off x="2777230" y="1249376"/>
            <a:ext cx="5157787" cy="67627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Advanced Threat Intelligence Orchestrator (ATIO) - Full stack Service Middleware </a:t>
            </a:r>
          </a:p>
        </p:txBody>
      </p:sp>
    </p:spTree>
    <p:extLst>
      <p:ext uri="{BB962C8B-B14F-4D97-AF65-F5344CB8AC3E}">
        <p14:creationId xmlns:p14="http://schemas.microsoft.com/office/powerpoint/2010/main" val="8383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6575-6151-4BBE-B264-7D9C0EA7E556}"/>
              </a:ext>
            </a:extLst>
          </p:cNvPr>
          <p:cNvSpPr>
            <a:spLocks noGrp="1"/>
          </p:cNvSpPr>
          <p:nvPr>
            <p:ph type="title"/>
          </p:nvPr>
        </p:nvSpPr>
        <p:spPr/>
        <p:txBody>
          <a:bodyPr>
            <a:normAutofit fontScale="90000"/>
          </a:bodyPr>
          <a:lstStyle/>
          <a:p>
            <a:r>
              <a:rPr lang="en-US" dirty="0"/>
              <a:t>Advanced Threat Intelligence Orchestrator (ATIO) Structure</a:t>
            </a:r>
            <a:endParaRPr lang="en-GB" dirty="0"/>
          </a:p>
        </p:txBody>
      </p:sp>
      <p:sp>
        <p:nvSpPr>
          <p:cNvPr id="5" name="Text Placeholder 4">
            <a:extLst>
              <a:ext uri="{FF2B5EF4-FFF2-40B4-BE49-F238E27FC236}">
                <a16:creationId xmlns:a16="http://schemas.microsoft.com/office/drawing/2014/main" id="{13E7F91B-BF6E-4C04-9212-1CF39D28F966}"/>
              </a:ext>
            </a:extLst>
          </p:cNvPr>
          <p:cNvSpPr>
            <a:spLocks noGrp="1"/>
          </p:cNvSpPr>
          <p:nvPr>
            <p:ph type="body" sz="quarter" idx="3"/>
          </p:nvPr>
        </p:nvSpPr>
        <p:spPr/>
        <p:txBody>
          <a:bodyPr>
            <a:normAutofit/>
          </a:bodyPr>
          <a:lstStyle/>
          <a:p>
            <a:r>
              <a:rPr lang="en-US" dirty="0"/>
              <a:t>Back end and Front end Services</a:t>
            </a:r>
            <a:endParaRPr lang="en-GB" dirty="0">
              <a:highlight>
                <a:srgbClr val="FFFF00"/>
              </a:highlight>
            </a:endParaRPr>
          </a:p>
        </p:txBody>
      </p:sp>
      <p:sp>
        <p:nvSpPr>
          <p:cNvPr id="7" name="Slide Number Placeholder 6">
            <a:extLst>
              <a:ext uri="{FF2B5EF4-FFF2-40B4-BE49-F238E27FC236}">
                <a16:creationId xmlns:a16="http://schemas.microsoft.com/office/drawing/2014/main" id="{E13DA986-0FAC-4945-BAAF-63EA96C19D2B}"/>
              </a:ext>
            </a:extLst>
          </p:cNvPr>
          <p:cNvSpPr>
            <a:spLocks noGrp="1"/>
          </p:cNvSpPr>
          <p:nvPr>
            <p:ph type="sldNum" sz="quarter" idx="12"/>
          </p:nvPr>
        </p:nvSpPr>
        <p:spPr/>
        <p:txBody>
          <a:bodyPr/>
          <a:lstStyle/>
          <a:p>
            <a:fld id="{57AC0E79-F531-4290-B37F-533038CC23F5}" type="slidenum">
              <a:rPr lang="en-US" smtClean="0"/>
              <a:pPr/>
              <a:t>44</a:t>
            </a:fld>
            <a:endParaRPr lang="en-US" dirty="0"/>
          </a:p>
        </p:txBody>
      </p:sp>
      <p:sp>
        <p:nvSpPr>
          <p:cNvPr id="6" name="Content Placeholder 5">
            <a:extLst>
              <a:ext uri="{FF2B5EF4-FFF2-40B4-BE49-F238E27FC236}">
                <a16:creationId xmlns:a16="http://schemas.microsoft.com/office/drawing/2014/main" id="{C0598EE5-493F-46FC-BEA7-4E6EBAE454DD}"/>
              </a:ext>
            </a:extLst>
          </p:cNvPr>
          <p:cNvSpPr>
            <a:spLocks noGrp="1"/>
          </p:cNvSpPr>
          <p:nvPr>
            <p:ph sz="quarter" idx="4"/>
          </p:nvPr>
        </p:nvSpPr>
        <p:spPr>
          <a:xfrm>
            <a:off x="6369430" y="2505075"/>
            <a:ext cx="5183188" cy="3684588"/>
          </a:xfrm>
        </p:spPr>
        <p:txBody>
          <a:bodyPr>
            <a:normAutofit fontScale="92500" lnSpcReduction="10000"/>
          </a:bodyPr>
          <a:lstStyle/>
          <a:p>
            <a:pPr marL="457200" indent="-457200">
              <a:buFont typeface="+mj-lt"/>
              <a:buAutoNum type="arabicPeriod"/>
            </a:pPr>
            <a:r>
              <a:rPr lang="en-US" dirty="0"/>
              <a:t>Orchestration Workflow Manager (OWM) </a:t>
            </a:r>
          </a:p>
          <a:p>
            <a:pPr marL="457200" indent="-457200">
              <a:buFont typeface="+mj-lt"/>
              <a:buAutoNum type="arabicPeriod"/>
            </a:pPr>
            <a:r>
              <a:rPr lang="en-US" dirty="0"/>
              <a:t>Sharing and Response Task Management and Tracking</a:t>
            </a:r>
            <a:endParaRPr lang="en-US" dirty="0">
              <a:solidFill>
                <a:srgbClr val="00B050"/>
              </a:solidFill>
            </a:endParaRPr>
          </a:p>
          <a:p>
            <a:pPr marL="457200" indent="-457200">
              <a:buFont typeface="+mj-lt"/>
              <a:buAutoNum type="arabicPeriod"/>
            </a:pPr>
            <a:r>
              <a:rPr lang="en-US" dirty="0"/>
              <a:t>Workflow Execution Engine</a:t>
            </a:r>
          </a:p>
          <a:p>
            <a:pPr marL="457200" indent="-457200">
              <a:buFont typeface="+mj-lt"/>
              <a:buAutoNum type="arabicPeriod"/>
            </a:pPr>
            <a:r>
              <a:rPr lang="en-US" dirty="0"/>
              <a:t>Workflow Combination </a:t>
            </a:r>
          </a:p>
          <a:p>
            <a:pPr marL="457200" indent="-457200">
              <a:buFont typeface="+mj-lt"/>
              <a:buAutoNum type="arabicPeriod"/>
            </a:pPr>
            <a:r>
              <a:rPr lang="en-US" dirty="0"/>
              <a:t>Data Exchange Framework</a:t>
            </a:r>
            <a:endParaRPr lang="en-US" b="1" dirty="0"/>
          </a:p>
          <a:p>
            <a:pPr marL="457200" indent="-457200">
              <a:buFont typeface="+mj-lt"/>
              <a:buAutoNum type="arabicPeriod"/>
            </a:pPr>
            <a:r>
              <a:rPr lang="en-US" dirty="0"/>
              <a:t>Command Execution Requests Framework</a:t>
            </a:r>
          </a:p>
          <a:p>
            <a:pPr marL="457200" indent="-457200">
              <a:buFont typeface="+mj-lt"/>
              <a:buAutoNum type="arabicPeriod"/>
            </a:pPr>
            <a:r>
              <a:rPr lang="en-US" dirty="0"/>
              <a:t>ATIO database</a:t>
            </a:r>
          </a:p>
          <a:p>
            <a:pPr marL="457200" indent="-457200">
              <a:buFont typeface="+mj-lt"/>
              <a:buAutoNum type="arabicPeriod"/>
            </a:pPr>
            <a:endParaRPr lang="en-US" b="1" dirty="0"/>
          </a:p>
          <a:p>
            <a:pPr marL="457200" indent="-457200">
              <a:buFont typeface="+mj-lt"/>
              <a:buAutoNum type="arabicPeriod"/>
            </a:pPr>
            <a:endParaRPr lang="en-US" b="1" dirty="0">
              <a:solidFill>
                <a:srgbClr val="00B050"/>
              </a:solidFill>
            </a:endParaRPr>
          </a:p>
          <a:p>
            <a:pPr marL="457200" indent="-457200">
              <a:buFont typeface="+mj-lt"/>
              <a:buAutoNum type="arabicPeriod"/>
            </a:pPr>
            <a:endParaRPr lang="en-US" b="1" dirty="0"/>
          </a:p>
          <a:p>
            <a:pPr marL="457200" indent="-457200">
              <a:buFont typeface="+mj-lt"/>
              <a:buAutoNum type="arabicPeriod"/>
            </a:pPr>
            <a:endParaRPr lang="en-GB" b="1" dirty="0">
              <a:solidFill>
                <a:srgbClr val="00B050"/>
              </a:solidFill>
            </a:endParaRPr>
          </a:p>
        </p:txBody>
      </p:sp>
      <p:pic>
        <p:nvPicPr>
          <p:cNvPr id="9" name="Picture 8">
            <a:extLst>
              <a:ext uri="{FF2B5EF4-FFF2-40B4-BE49-F238E27FC236}">
                <a16:creationId xmlns:a16="http://schemas.microsoft.com/office/drawing/2014/main" id="{269EC7F8-A461-4716-8ACA-0B8BF2ABB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32" y="2626659"/>
            <a:ext cx="5662151" cy="3137647"/>
          </a:xfrm>
          <a:prstGeom prst="rect">
            <a:avLst/>
          </a:prstGeom>
        </p:spPr>
      </p:pic>
    </p:spTree>
    <p:extLst>
      <p:ext uri="{BB962C8B-B14F-4D97-AF65-F5344CB8AC3E}">
        <p14:creationId xmlns:p14="http://schemas.microsoft.com/office/powerpoint/2010/main" val="3411518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6575-6151-4BBE-B264-7D9C0EA7E556}"/>
              </a:ext>
            </a:extLst>
          </p:cNvPr>
          <p:cNvSpPr>
            <a:spLocks noGrp="1"/>
          </p:cNvSpPr>
          <p:nvPr>
            <p:ph type="title"/>
          </p:nvPr>
        </p:nvSpPr>
        <p:spPr>
          <a:xfrm>
            <a:off x="839788" y="336551"/>
            <a:ext cx="8685212" cy="1035050"/>
          </a:xfrm>
        </p:spPr>
        <p:txBody>
          <a:bodyPr>
            <a:normAutofit fontScale="90000"/>
          </a:bodyPr>
          <a:lstStyle/>
          <a:p>
            <a:r>
              <a:rPr lang="en-US" dirty="0"/>
              <a:t>Orchestrator (ATIO) Workflow Designer (OWM)</a:t>
            </a:r>
            <a:endParaRPr lang="en-GB" dirty="0"/>
          </a:p>
        </p:txBody>
      </p:sp>
      <p:sp>
        <p:nvSpPr>
          <p:cNvPr id="7" name="Slide Number Placeholder 6">
            <a:extLst>
              <a:ext uri="{FF2B5EF4-FFF2-40B4-BE49-F238E27FC236}">
                <a16:creationId xmlns:a16="http://schemas.microsoft.com/office/drawing/2014/main" id="{E13DA986-0FAC-4945-BAAF-63EA96C19D2B}"/>
              </a:ext>
            </a:extLst>
          </p:cNvPr>
          <p:cNvSpPr>
            <a:spLocks noGrp="1"/>
          </p:cNvSpPr>
          <p:nvPr>
            <p:ph type="sldNum" sz="quarter" idx="12"/>
          </p:nvPr>
        </p:nvSpPr>
        <p:spPr/>
        <p:txBody>
          <a:bodyPr/>
          <a:lstStyle/>
          <a:p>
            <a:fld id="{57AC0E79-F531-4290-B37F-533038CC23F5}" type="slidenum">
              <a:rPr lang="en-US" smtClean="0"/>
              <a:pPr/>
              <a:t>45</a:t>
            </a:fld>
            <a:endParaRPr lang="en-US" dirty="0"/>
          </a:p>
        </p:txBody>
      </p:sp>
      <p:sp>
        <p:nvSpPr>
          <p:cNvPr id="15" name="Content Placeholder 5">
            <a:extLst>
              <a:ext uri="{FF2B5EF4-FFF2-40B4-BE49-F238E27FC236}">
                <a16:creationId xmlns:a16="http://schemas.microsoft.com/office/drawing/2014/main" id="{7D396D37-4DDD-4CB6-8867-BFB6B60F25B8}"/>
              </a:ext>
            </a:extLst>
          </p:cNvPr>
          <p:cNvSpPr txBox="1">
            <a:spLocks/>
          </p:cNvSpPr>
          <p:nvPr/>
        </p:nvSpPr>
        <p:spPr>
          <a:xfrm>
            <a:off x="6172200" y="2505075"/>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dirty="0"/>
          </a:p>
        </p:txBody>
      </p:sp>
      <p:pic>
        <p:nvPicPr>
          <p:cNvPr id="4" name="Picture 3">
            <a:extLst>
              <a:ext uri="{FF2B5EF4-FFF2-40B4-BE49-F238E27FC236}">
                <a16:creationId xmlns:a16="http://schemas.microsoft.com/office/drawing/2014/main" id="{6B49A8EE-CC5A-4ED4-A173-D635FE5C03D2}"/>
              </a:ext>
            </a:extLst>
          </p:cNvPr>
          <p:cNvPicPr>
            <a:picLocks noChangeAspect="1"/>
          </p:cNvPicPr>
          <p:nvPr/>
        </p:nvPicPr>
        <p:blipFill>
          <a:blip r:embed="rId2"/>
          <a:stretch>
            <a:fillRect/>
          </a:stretch>
        </p:blipFill>
        <p:spPr>
          <a:xfrm>
            <a:off x="932329" y="1362635"/>
            <a:ext cx="8978402" cy="4820210"/>
          </a:xfrm>
          <a:prstGeom prst="rect">
            <a:avLst/>
          </a:prstGeom>
        </p:spPr>
      </p:pic>
    </p:spTree>
    <p:extLst>
      <p:ext uri="{BB962C8B-B14F-4D97-AF65-F5344CB8AC3E}">
        <p14:creationId xmlns:p14="http://schemas.microsoft.com/office/powerpoint/2010/main" val="69839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9D6D-09B8-401D-8918-17C0C88750B9}"/>
              </a:ext>
            </a:extLst>
          </p:cNvPr>
          <p:cNvSpPr>
            <a:spLocks noGrp="1"/>
          </p:cNvSpPr>
          <p:nvPr>
            <p:ph type="title"/>
          </p:nvPr>
        </p:nvSpPr>
        <p:spPr/>
        <p:txBody>
          <a:bodyPr>
            <a:normAutofit fontScale="90000"/>
          </a:bodyPr>
          <a:lstStyle/>
          <a:p>
            <a:r>
              <a:rPr lang="en-US" dirty="0"/>
              <a:t>Terminology of Workflow execution through Shuffle environment</a:t>
            </a:r>
            <a:endParaRPr lang="en-GB" dirty="0"/>
          </a:p>
        </p:txBody>
      </p:sp>
      <p:sp>
        <p:nvSpPr>
          <p:cNvPr id="4" name="Slide Number Placeholder 3">
            <a:extLst>
              <a:ext uri="{FF2B5EF4-FFF2-40B4-BE49-F238E27FC236}">
                <a16:creationId xmlns:a16="http://schemas.microsoft.com/office/drawing/2014/main" id="{D06F6CF9-2A86-4FDF-86D6-4392E34EBE41}"/>
              </a:ext>
            </a:extLst>
          </p:cNvPr>
          <p:cNvSpPr>
            <a:spLocks noGrp="1"/>
          </p:cNvSpPr>
          <p:nvPr>
            <p:ph type="sldNum" sz="quarter" idx="12"/>
          </p:nvPr>
        </p:nvSpPr>
        <p:spPr/>
        <p:txBody>
          <a:bodyPr/>
          <a:lstStyle/>
          <a:p>
            <a:fld id="{57AC0E79-F531-4290-B37F-533038CC23F5}" type="slidenum">
              <a:rPr lang="en-US" smtClean="0"/>
              <a:pPr/>
              <a:t>46</a:t>
            </a:fld>
            <a:endParaRPr lang="en-US" dirty="0"/>
          </a:p>
        </p:txBody>
      </p:sp>
      <p:pic>
        <p:nvPicPr>
          <p:cNvPr id="5" name="Content Placeholder 8">
            <a:extLst>
              <a:ext uri="{FF2B5EF4-FFF2-40B4-BE49-F238E27FC236}">
                <a16:creationId xmlns:a16="http://schemas.microsoft.com/office/drawing/2014/main" id="{63F161FE-8288-438D-ACDE-2712AAF20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0445" y="1613459"/>
            <a:ext cx="6546186" cy="4491411"/>
          </a:xfrm>
        </p:spPr>
      </p:pic>
      <p:sp>
        <p:nvSpPr>
          <p:cNvPr id="6" name="Rectangle 5">
            <a:extLst>
              <a:ext uri="{FF2B5EF4-FFF2-40B4-BE49-F238E27FC236}">
                <a16:creationId xmlns:a16="http://schemas.microsoft.com/office/drawing/2014/main" id="{7107D824-C9E8-496C-93A8-7F25EFA94C3B}"/>
              </a:ext>
            </a:extLst>
          </p:cNvPr>
          <p:cNvSpPr/>
          <p:nvPr/>
        </p:nvSpPr>
        <p:spPr>
          <a:xfrm>
            <a:off x="897621" y="4966283"/>
            <a:ext cx="3011648" cy="1115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dirty="0"/>
              <a:t>Workflow steps</a:t>
            </a:r>
          </a:p>
          <a:p>
            <a:pPr marL="342900" indent="-342900">
              <a:buFont typeface="+mj-lt"/>
              <a:buAutoNum type="arabicPeriod"/>
            </a:pPr>
            <a:r>
              <a:rPr lang="en-US" dirty="0"/>
              <a:t>Arrows</a:t>
            </a:r>
          </a:p>
          <a:p>
            <a:pPr marL="342900" indent="-342900">
              <a:buFont typeface="+mj-lt"/>
              <a:buAutoNum type="arabicPeriod"/>
            </a:pPr>
            <a:r>
              <a:rPr lang="en-US" dirty="0"/>
              <a:t>Processing action steps</a:t>
            </a:r>
          </a:p>
          <a:p>
            <a:pPr marL="342900" indent="-342900">
              <a:buFont typeface="+mj-lt"/>
              <a:buAutoNum type="arabicPeriod"/>
            </a:pPr>
            <a:r>
              <a:rPr lang="en-US" dirty="0"/>
              <a:t>Subflows</a:t>
            </a:r>
            <a:endParaRPr lang="en-GB" dirty="0"/>
          </a:p>
        </p:txBody>
      </p:sp>
      <p:sp>
        <p:nvSpPr>
          <p:cNvPr id="7" name="TextBox 6">
            <a:extLst>
              <a:ext uri="{FF2B5EF4-FFF2-40B4-BE49-F238E27FC236}">
                <a16:creationId xmlns:a16="http://schemas.microsoft.com/office/drawing/2014/main" id="{D6AD2CD5-A207-4727-96C6-E25C8579E4C1}"/>
              </a:ext>
            </a:extLst>
          </p:cNvPr>
          <p:cNvSpPr txBox="1"/>
          <p:nvPr/>
        </p:nvSpPr>
        <p:spPr>
          <a:xfrm>
            <a:off x="4370934" y="1800707"/>
            <a:ext cx="2829710" cy="923330"/>
          </a:xfrm>
          <a:prstGeom prst="rect">
            <a:avLst/>
          </a:prstGeom>
          <a:noFill/>
        </p:spPr>
        <p:txBody>
          <a:bodyPr wrap="square" rtlCol="0">
            <a:spAutoFit/>
          </a:bodyPr>
          <a:lstStyle/>
          <a:p>
            <a:r>
              <a:rPr lang="en-US" b="1" dirty="0">
                <a:solidFill>
                  <a:srgbClr val="7F4F9F"/>
                </a:solidFill>
              </a:rPr>
              <a:t>Automatic end-to end workflow execution and interpretation</a:t>
            </a:r>
            <a:endParaRPr lang="en-GB" b="1" dirty="0">
              <a:solidFill>
                <a:srgbClr val="7F4F9F"/>
              </a:solidFill>
            </a:endParaRPr>
          </a:p>
        </p:txBody>
      </p:sp>
      <p:sp>
        <p:nvSpPr>
          <p:cNvPr id="8" name="TextBox 7">
            <a:extLst>
              <a:ext uri="{FF2B5EF4-FFF2-40B4-BE49-F238E27FC236}">
                <a16:creationId xmlns:a16="http://schemas.microsoft.com/office/drawing/2014/main" id="{A113F52C-6F1B-40B2-9C5F-A586FAF3C3D4}"/>
              </a:ext>
            </a:extLst>
          </p:cNvPr>
          <p:cNvSpPr txBox="1"/>
          <p:nvPr/>
        </p:nvSpPr>
        <p:spPr>
          <a:xfrm>
            <a:off x="4277079" y="4805153"/>
            <a:ext cx="2148392" cy="646331"/>
          </a:xfrm>
          <a:prstGeom prst="rect">
            <a:avLst/>
          </a:prstGeom>
          <a:noFill/>
        </p:spPr>
        <p:txBody>
          <a:bodyPr wrap="square" rtlCol="0">
            <a:spAutoFit/>
          </a:bodyPr>
          <a:lstStyle/>
          <a:p>
            <a:r>
              <a:rPr lang="en-US" b="1" dirty="0">
                <a:solidFill>
                  <a:srgbClr val="7F4F9F"/>
                </a:solidFill>
              </a:rPr>
              <a:t>Manual initiation of a workflow</a:t>
            </a:r>
            <a:endParaRPr lang="en-GB" b="1" dirty="0">
              <a:solidFill>
                <a:srgbClr val="7F4F9F"/>
              </a:solidFill>
            </a:endParaRPr>
          </a:p>
        </p:txBody>
      </p:sp>
    </p:spTree>
    <p:extLst>
      <p:ext uri="{BB962C8B-B14F-4D97-AF65-F5344CB8AC3E}">
        <p14:creationId xmlns:p14="http://schemas.microsoft.com/office/powerpoint/2010/main" val="2208702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2FB6C-818A-FA9A-7710-C2AFAE22C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712B8-15CF-3792-03BC-9C68D68156FC}"/>
              </a:ext>
            </a:extLst>
          </p:cNvPr>
          <p:cNvSpPr>
            <a:spLocks noGrp="1"/>
          </p:cNvSpPr>
          <p:nvPr>
            <p:ph type="title"/>
          </p:nvPr>
        </p:nvSpPr>
        <p:spPr>
          <a:xfrm>
            <a:off x="650501" y="2671948"/>
            <a:ext cx="10757727" cy="1060324"/>
          </a:xfrm>
          <a:ln>
            <a:noFill/>
          </a:ln>
        </p:spPr>
        <p:txBody>
          <a:bodyPr>
            <a:noAutofit/>
          </a:bodyPr>
          <a:lstStyle/>
          <a:p>
            <a:r>
              <a:rPr lang="en-US" sz="5400" dirty="0">
                <a:solidFill>
                  <a:schemeClr val="tx1">
                    <a:lumMod val="60000"/>
                    <a:lumOff val="40000"/>
                  </a:schemeClr>
                </a:solidFill>
              </a:rPr>
              <a:t>Collaborative Threat Intelligence Sharing and Storage</a:t>
            </a:r>
          </a:p>
        </p:txBody>
      </p:sp>
      <p:sp>
        <p:nvSpPr>
          <p:cNvPr id="8" name="Text Placeholder 7">
            <a:extLst>
              <a:ext uri="{FF2B5EF4-FFF2-40B4-BE49-F238E27FC236}">
                <a16:creationId xmlns:a16="http://schemas.microsoft.com/office/drawing/2014/main" id="{39E26EC1-47E8-A2A6-C1AE-D46AE837CC6E}"/>
              </a:ext>
            </a:extLst>
          </p:cNvPr>
          <p:cNvSpPr>
            <a:spLocks noGrp="1"/>
          </p:cNvSpPr>
          <p:nvPr>
            <p:ph type="body" idx="1"/>
          </p:nvPr>
        </p:nvSpPr>
        <p:spPr>
          <a:xfrm>
            <a:off x="777240" y="4809505"/>
            <a:ext cx="5219700" cy="1294115"/>
          </a:xfrm>
        </p:spPr>
        <p:txBody>
          <a:bodyPr>
            <a:normAutofit/>
          </a:bodyPr>
          <a:lstStyle/>
          <a:p>
            <a:r>
              <a:rPr lang="en-US" dirty="0"/>
              <a:t>Eleni Darra | CERTH</a:t>
            </a:r>
          </a:p>
        </p:txBody>
      </p:sp>
      <p:pic>
        <p:nvPicPr>
          <p:cNvPr id="4" name="Google Shape;893;p45">
            <a:extLst>
              <a:ext uri="{FF2B5EF4-FFF2-40B4-BE49-F238E27FC236}">
                <a16:creationId xmlns:a16="http://schemas.microsoft.com/office/drawing/2014/main" id="{AE532510-FDBE-1D5D-536F-403E542F51B5}"/>
              </a:ext>
            </a:extLst>
          </p:cNvPr>
          <p:cNvPicPr preferRelativeResize="0"/>
          <p:nvPr/>
        </p:nvPicPr>
        <p:blipFill rotWithShape="1">
          <a:blip r:embed="rId2">
            <a:alphaModFix/>
          </a:blip>
          <a:srcRect/>
          <a:stretch/>
        </p:blipFill>
        <p:spPr>
          <a:xfrm>
            <a:off x="8033013" y="4736562"/>
            <a:ext cx="2418070" cy="720000"/>
          </a:xfrm>
          <a:prstGeom prst="rect">
            <a:avLst/>
          </a:prstGeom>
          <a:noFill/>
          <a:ln>
            <a:noFill/>
          </a:ln>
        </p:spPr>
      </p:pic>
    </p:spTree>
    <p:extLst>
      <p:ext uri="{BB962C8B-B14F-4D97-AF65-F5344CB8AC3E}">
        <p14:creationId xmlns:p14="http://schemas.microsoft.com/office/powerpoint/2010/main" val="1203489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EA21-0C5C-965D-3020-5FB3E841B771}"/>
              </a:ext>
            </a:extLst>
          </p:cNvPr>
          <p:cNvSpPr>
            <a:spLocks noGrp="1"/>
          </p:cNvSpPr>
          <p:nvPr>
            <p:ph type="title"/>
          </p:nvPr>
        </p:nvSpPr>
        <p:spPr/>
        <p:txBody>
          <a:bodyPr/>
          <a:lstStyle/>
          <a:p>
            <a:r>
              <a:rPr lang="en-US" dirty="0"/>
              <a:t>The role of CTI in the IRIS platform</a:t>
            </a:r>
          </a:p>
        </p:txBody>
      </p:sp>
      <p:sp>
        <p:nvSpPr>
          <p:cNvPr id="4" name="Slide Number Placeholder 3">
            <a:extLst>
              <a:ext uri="{FF2B5EF4-FFF2-40B4-BE49-F238E27FC236}">
                <a16:creationId xmlns:a16="http://schemas.microsoft.com/office/drawing/2014/main" id="{3409C6AB-BA65-EBDF-208B-A5CEA7E03170}"/>
              </a:ext>
            </a:extLst>
          </p:cNvPr>
          <p:cNvSpPr>
            <a:spLocks noGrp="1"/>
          </p:cNvSpPr>
          <p:nvPr>
            <p:ph type="sldNum" sz="quarter" idx="12"/>
          </p:nvPr>
        </p:nvSpPr>
        <p:spPr/>
        <p:txBody>
          <a:bodyPr/>
          <a:lstStyle/>
          <a:p>
            <a:fld id="{57AC0E79-F531-4290-B37F-533038CC23F5}" type="slidenum">
              <a:rPr lang="en-US" smtClean="0"/>
              <a:pPr/>
              <a:t>48</a:t>
            </a:fld>
            <a:endParaRPr lang="en-US" dirty="0"/>
          </a:p>
        </p:txBody>
      </p:sp>
      <p:sp>
        <p:nvSpPr>
          <p:cNvPr id="10" name="Content Placeholder 8">
            <a:extLst>
              <a:ext uri="{FF2B5EF4-FFF2-40B4-BE49-F238E27FC236}">
                <a16:creationId xmlns:a16="http://schemas.microsoft.com/office/drawing/2014/main" id="{BFECE088-6AED-FE4E-740E-38D8DEB4E926}"/>
              </a:ext>
            </a:extLst>
          </p:cNvPr>
          <p:cNvSpPr>
            <a:spLocks noGrp="1"/>
          </p:cNvSpPr>
          <p:nvPr>
            <p:ph idx="1"/>
          </p:nvPr>
        </p:nvSpPr>
        <p:spPr>
          <a:xfrm>
            <a:off x="838200" y="1854200"/>
            <a:ext cx="10515600" cy="4351338"/>
          </a:xfrm>
        </p:spPr>
        <p:txBody>
          <a:bodyPr>
            <a:normAutofit/>
          </a:bodyPr>
          <a:lstStyle/>
          <a:p>
            <a:pPr lvl="0"/>
            <a:r>
              <a:rPr lang="en-GB" sz="2000" b="1" dirty="0"/>
              <a:t>CTI Collection </a:t>
            </a:r>
          </a:p>
          <a:p>
            <a:pPr lvl="0"/>
            <a:r>
              <a:rPr lang="en-GB" sz="2000" b="1" dirty="0"/>
              <a:t>Information Extraction</a:t>
            </a:r>
          </a:p>
          <a:p>
            <a:pPr lvl="0"/>
            <a:r>
              <a:rPr lang="en-GB" sz="2000" b="1" dirty="0"/>
              <a:t>Taxonomy generation</a:t>
            </a:r>
            <a:endParaRPr lang="en-US" sz="2000" b="1" dirty="0"/>
          </a:p>
          <a:p>
            <a:pPr lvl="0"/>
            <a:r>
              <a:rPr lang="en-GB" sz="2000" b="1" dirty="0"/>
              <a:t>Update existing MISP taxonomy</a:t>
            </a:r>
          </a:p>
          <a:p>
            <a:pPr lvl="0"/>
            <a:r>
              <a:rPr lang="en-GB" sz="2000" b="1" dirty="0"/>
              <a:t>Development </a:t>
            </a:r>
            <a:r>
              <a:rPr lang="en-GB" sz="2000" b="1"/>
              <a:t>of ontology</a:t>
            </a:r>
            <a:endParaRPr lang="en-GB" sz="2000" b="1" dirty="0"/>
          </a:p>
          <a:p>
            <a:pPr lvl="0"/>
            <a:r>
              <a:rPr lang="en-GB" sz="2000" b="1" dirty="0"/>
              <a:t>Merge with existing ontologies</a:t>
            </a:r>
          </a:p>
          <a:p>
            <a:pPr lvl="0"/>
            <a:r>
              <a:rPr lang="en-GB" sz="2000" b="1" dirty="0"/>
              <a:t>Update existing ontologies</a:t>
            </a:r>
          </a:p>
          <a:p>
            <a:pPr lvl="1"/>
            <a:r>
              <a:rPr lang="en-US" sz="1600" dirty="0"/>
              <a:t>Relation extraction: REBEL model</a:t>
            </a:r>
            <a:endParaRPr lang="en-US" sz="1600" baseline="30000" dirty="0"/>
          </a:p>
          <a:p>
            <a:pPr lvl="1"/>
            <a:r>
              <a:rPr lang="en-US" sz="1600" dirty="0"/>
              <a:t>Ontology development: OWLready2</a:t>
            </a:r>
          </a:p>
          <a:p>
            <a:pPr lvl="1"/>
            <a:r>
              <a:rPr lang="en-US" sz="1600" dirty="0"/>
              <a:t>Ontologies merging: Semantic search</a:t>
            </a:r>
            <a:endParaRPr lang="en-US" sz="1600" baseline="30000" dirty="0"/>
          </a:p>
          <a:p>
            <a:pPr lvl="1"/>
            <a:r>
              <a:rPr lang="en-US" sz="1600" dirty="0"/>
              <a:t>Updated existing ontologies </a:t>
            </a:r>
          </a:p>
          <a:p>
            <a:pPr lvl="2"/>
            <a:r>
              <a:rPr lang="en-US" sz="1100" dirty="0"/>
              <a:t>Update </a:t>
            </a:r>
            <a:r>
              <a:rPr lang="en-US" sz="1100" dirty="0" err="1"/>
              <a:t>Malont</a:t>
            </a:r>
            <a:r>
              <a:rPr lang="en-US" sz="1100" dirty="0"/>
              <a:t> based on class similarity</a:t>
            </a:r>
          </a:p>
          <a:p>
            <a:pPr lvl="2"/>
            <a:r>
              <a:rPr lang="en-US" sz="1100" dirty="0"/>
              <a:t>Update </a:t>
            </a:r>
            <a:r>
              <a:rPr lang="en-US" sz="1100" dirty="0" err="1"/>
              <a:t>IoTsec</a:t>
            </a:r>
            <a:r>
              <a:rPr lang="en-US" sz="1100" dirty="0"/>
              <a:t> based on individual similarity</a:t>
            </a:r>
            <a:endParaRPr lang="en-GB" sz="2000" dirty="0"/>
          </a:p>
          <a:p>
            <a:endParaRPr lang="en-US" dirty="0"/>
          </a:p>
        </p:txBody>
      </p:sp>
      <p:pic>
        <p:nvPicPr>
          <p:cNvPr id="11" name="Picture 10">
            <a:extLst>
              <a:ext uri="{FF2B5EF4-FFF2-40B4-BE49-F238E27FC236}">
                <a16:creationId xmlns:a16="http://schemas.microsoft.com/office/drawing/2014/main" id="{27232736-CCE5-35AD-E657-4551E728A4E2}"/>
              </a:ext>
            </a:extLst>
          </p:cNvPr>
          <p:cNvPicPr>
            <a:picLocks noChangeAspect="1"/>
          </p:cNvPicPr>
          <p:nvPr/>
        </p:nvPicPr>
        <p:blipFill>
          <a:blip r:embed="rId2"/>
          <a:stretch>
            <a:fillRect/>
          </a:stretch>
        </p:blipFill>
        <p:spPr>
          <a:xfrm>
            <a:off x="5181600" y="2250520"/>
            <a:ext cx="6956344" cy="3202886"/>
          </a:xfrm>
          <a:prstGeom prst="rect">
            <a:avLst/>
          </a:prstGeom>
        </p:spPr>
      </p:pic>
    </p:spTree>
    <p:extLst>
      <p:ext uri="{BB962C8B-B14F-4D97-AF65-F5344CB8AC3E}">
        <p14:creationId xmlns:p14="http://schemas.microsoft.com/office/powerpoint/2010/main" val="1515124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806A-F011-706A-791E-4A7C4DFED733}"/>
              </a:ext>
            </a:extLst>
          </p:cNvPr>
          <p:cNvSpPr>
            <a:spLocks noGrp="1"/>
          </p:cNvSpPr>
          <p:nvPr>
            <p:ph type="title"/>
          </p:nvPr>
        </p:nvSpPr>
        <p:spPr/>
        <p:txBody>
          <a:bodyPr/>
          <a:lstStyle/>
          <a:p>
            <a:r>
              <a:rPr lang="en-US" dirty="0"/>
              <a:t>List of taxonomies in MISP</a:t>
            </a:r>
          </a:p>
        </p:txBody>
      </p:sp>
      <p:pic>
        <p:nvPicPr>
          <p:cNvPr id="6" name="Content Placeholder 5">
            <a:extLst>
              <a:ext uri="{FF2B5EF4-FFF2-40B4-BE49-F238E27FC236}">
                <a16:creationId xmlns:a16="http://schemas.microsoft.com/office/drawing/2014/main" id="{516C352D-F644-2DE7-FB68-8F9D730C3D6C}"/>
              </a:ext>
            </a:extLst>
          </p:cNvPr>
          <p:cNvPicPr>
            <a:picLocks noGrp="1" noChangeAspect="1"/>
          </p:cNvPicPr>
          <p:nvPr>
            <p:ph idx="1"/>
          </p:nvPr>
        </p:nvPicPr>
        <p:blipFill>
          <a:blip r:embed="rId2"/>
          <a:stretch>
            <a:fillRect/>
          </a:stretch>
        </p:blipFill>
        <p:spPr>
          <a:xfrm>
            <a:off x="1317118" y="1854200"/>
            <a:ext cx="9557764" cy="4351338"/>
          </a:xfrm>
        </p:spPr>
      </p:pic>
      <p:sp>
        <p:nvSpPr>
          <p:cNvPr id="4" name="Slide Number Placeholder 3">
            <a:extLst>
              <a:ext uri="{FF2B5EF4-FFF2-40B4-BE49-F238E27FC236}">
                <a16:creationId xmlns:a16="http://schemas.microsoft.com/office/drawing/2014/main" id="{C62EC92B-7AB5-CFCD-637B-E2F837480CAF}"/>
              </a:ext>
            </a:extLst>
          </p:cNvPr>
          <p:cNvSpPr>
            <a:spLocks noGrp="1"/>
          </p:cNvSpPr>
          <p:nvPr>
            <p:ph type="sldNum" sz="quarter" idx="12"/>
          </p:nvPr>
        </p:nvSpPr>
        <p:spPr/>
        <p:txBody>
          <a:bodyPr/>
          <a:lstStyle/>
          <a:p>
            <a:fld id="{57AC0E79-F531-4290-B37F-533038CC23F5}" type="slidenum">
              <a:rPr lang="en-US" smtClean="0"/>
              <a:pPr/>
              <a:t>49</a:t>
            </a:fld>
            <a:endParaRPr lang="en-US" dirty="0"/>
          </a:p>
        </p:txBody>
      </p:sp>
    </p:spTree>
    <p:extLst>
      <p:ext uri="{BB962C8B-B14F-4D97-AF65-F5344CB8AC3E}">
        <p14:creationId xmlns:p14="http://schemas.microsoft.com/office/powerpoint/2010/main" val="330853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IRIS Vision</a:t>
            </a:r>
          </a:p>
        </p:txBody>
      </p:sp>
      <p:sp>
        <p:nvSpPr>
          <p:cNvPr id="3" name="Content Placeholder 2"/>
          <p:cNvSpPr>
            <a:spLocks noGrp="1"/>
          </p:cNvSpPr>
          <p:nvPr>
            <p:ph idx="1"/>
          </p:nvPr>
        </p:nvSpPr>
        <p:spPr>
          <a:xfrm>
            <a:off x="838200" y="1226634"/>
            <a:ext cx="10515600" cy="4978904"/>
          </a:xfrm>
        </p:spPr>
        <p:txBody>
          <a:bodyPr>
            <a:normAutofit/>
          </a:bodyPr>
          <a:lstStyle/>
          <a:p>
            <a:pPr marL="0" indent="0" algn="just">
              <a:lnSpc>
                <a:spcPct val="114000"/>
              </a:lnSpc>
              <a:buNone/>
            </a:pPr>
            <a:endParaRPr lang="en-GB" dirty="0"/>
          </a:p>
          <a:p>
            <a:pPr marL="0" indent="0" algn="just">
              <a:lnSpc>
                <a:spcPct val="114000"/>
              </a:lnSpc>
              <a:buNone/>
            </a:pPr>
            <a:r>
              <a:rPr lang="en-GB" dirty="0"/>
              <a:t>The </a:t>
            </a:r>
            <a:r>
              <a:rPr lang="en-GB" b="1" dirty="0"/>
              <a:t>H2020 IRIS project </a:t>
            </a:r>
            <a:r>
              <a:rPr lang="en-GB" dirty="0"/>
              <a:t>aims to deliver a framework that will support European CERT and CSIRT networks detecting, sharing, responding and recovering from </a:t>
            </a:r>
            <a:r>
              <a:rPr lang="en-GB" b="1" dirty="0"/>
              <a:t>cybersecurity threats and vulnerabilities of IoT and AI-driven systems.</a:t>
            </a:r>
            <a:endParaRPr lang="en-GB" dirty="0"/>
          </a:p>
          <a:p>
            <a:pPr marL="0" indent="0" algn="just">
              <a:lnSpc>
                <a:spcPct val="114000"/>
              </a:lnSpc>
              <a:buNone/>
            </a:pPr>
            <a:r>
              <a:rPr lang="en-GB" dirty="0"/>
              <a:t>Complement the existing </a:t>
            </a:r>
            <a:r>
              <a:rPr lang="en-GB" dirty="0" err="1"/>
              <a:t>MeliCERTes</a:t>
            </a:r>
            <a:r>
              <a:rPr lang="en-GB" dirty="0"/>
              <a:t> open platform and tools.</a:t>
            </a:r>
          </a:p>
          <a:p>
            <a:pPr marL="0" indent="0" algn="just">
              <a:lnSpc>
                <a:spcPct val="114000"/>
              </a:lnSpc>
              <a:buNone/>
            </a:pPr>
            <a:endParaRPr lang="en-GB" dirty="0"/>
          </a:p>
          <a:p>
            <a:pPr marL="0" indent="0" algn="just">
              <a:lnSpc>
                <a:spcPct val="114000"/>
              </a:lnSpc>
              <a:buNone/>
            </a:pPr>
            <a:endParaRPr lang="en-GB" dirty="0"/>
          </a:p>
          <a:p>
            <a:pPr marL="0" indent="0" algn="just">
              <a:lnSpc>
                <a:spcPct val="114000"/>
              </a:lnSpc>
              <a:buNone/>
            </a:pPr>
            <a:r>
              <a:rPr lang="en-GB" dirty="0"/>
              <a:t>The </a:t>
            </a:r>
            <a:r>
              <a:rPr lang="en-GB" b="1" dirty="0"/>
              <a:t>IRIS Platform</a:t>
            </a:r>
            <a:r>
              <a:rPr lang="en-GB" dirty="0"/>
              <a:t> will be made available, to the European </a:t>
            </a:r>
            <a:r>
              <a:rPr lang="en-US" dirty="0"/>
              <a:t>national </a:t>
            </a:r>
            <a:r>
              <a:rPr lang="en-GB" dirty="0"/>
              <a:t>CERT and CSIRTs, by the end of the project.</a:t>
            </a:r>
            <a:endParaRPr lang="en-US" dirty="0"/>
          </a:p>
          <a:p>
            <a:endParaRPr lang="en-US" dirty="0"/>
          </a:p>
        </p:txBody>
      </p:sp>
      <p:sp>
        <p:nvSpPr>
          <p:cNvPr id="4" name="Slide Number Placeholder 3"/>
          <p:cNvSpPr>
            <a:spLocks noGrp="1"/>
          </p:cNvSpPr>
          <p:nvPr>
            <p:ph type="sldNum" sz="quarter" idx="12"/>
          </p:nvPr>
        </p:nvSpPr>
        <p:spPr/>
        <p:txBody>
          <a:bodyPr/>
          <a:lstStyle/>
          <a:p>
            <a:fld id="{57AC0E79-F531-4290-B37F-533038CC23F5}" type="slidenum">
              <a:rPr lang="en-US" smtClean="0"/>
              <a:pPr/>
              <a:t>5</a:t>
            </a:fld>
            <a:endParaRPr lang="en-US" dirty="0"/>
          </a:p>
        </p:txBody>
      </p:sp>
      <p:pic>
        <p:nvPicPr>
          <p:cNvPr id="1026" name="Picture 2" descr="https://raw.githubusercontent.com/melicertes/docs/master/img/melicertes.png">
            <a:extLst>
              <a:ext uri="{FF2B5EF4-FFF2-40B4-BE49-F238E27FC236}">
                <a16:creationId xmlns:a16="http://schemas.microsoft.com/office/drawing/2014/main" id="{F0B0517A-DE82-467C-B2C6-BA30B4848D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5509" y="4300062"/>
            <a:ext cx="2640981" cy="55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24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18C0-C882-CC1D-7DAB-05C289FDC068}"/>
              </a:ext>
            </a:extLst>
          </p:cNvPr>
          <p:cNvSpPr>
            <a:spLocks noGrp="1"/>
          </p:cNvSpPr>
          <p:nvPr>
            <p:ph type="title"/>
          </p:nvPr>
        </p:nvSpPr>
        <p:spPr/>
        <p:txBody>
          <a:bodyPr>
            <a:normAutofit/>
          </a:bodyPr>
          <a:lstStyle/>
          <a:p>
            <a:r>
              <a:rPr lang="en-US" dirty="0"/>
              <a:t>MISP events</a:t>
            </a:r>
          </a:p>
        </p:txBody>
      </p:sp>
      <p:sp>
        <p:nvSpPr>
          <p:cNvPr id="4" name="Slide Number Placeholder 3">
            <a:extLst>
              <a:ext uri="{FF2B5EF4-FFF2-40B4-BE49-F238E27FC236}">
                <a16:creationId xmlns:a16="http://schemas.microsoft.com/office/drawing/2014/main" id="{BEF5EBE5-5786-B149-8B9D-EE1CE7F933B6}"/>
              </a:ext>
            </a:extLst>
          </p:cNvPr>
          <p:cNvSpPr>
            <a:spLocks noGrp="1"/>
          </p:cNvSpPr>
          <p:nvPr>
            <p:ph type="sldNum" sz="quarter" idx="12"/>
          </p:nvPr>
        </p:nvSpPr>
        <p:spPr/>
        <p:txBody>
          <a:bodyPr/>
          <a:lstStyle/>
          <a:p>
            <a:fld id="{57AC0E79-F531-4290-B37F-533038CC23F5}" type="slidenum">
              <a:rPr lang="en-US" smtClean="0"/>
              <a:pPr/>
              <a:t>50</a:t>
            </a:fld>
            <a:endParaRPr lang="en-US" dirty="0"/>
          </a:p>
        </p:txBody>
      </p:sp>
      <p:pic>
        <p:nvPicPr>
          <p:cNvPr id="5" name="Picture 4"/>
          <p:cNvPicPr>
            <a:picLocks noChangeAspect="1"/>
          </p:cNvPicPr>
          <p:nvPr/>
        </p:nvPicPr>
        <p:blipFill>
          <a:blip r:embed="rId2"/>
          <a:stretch>
            <a:fillRect/>
          </a:stretch>
        </p:blipFill>
        <p:spPr>
          <a:xfrm>
            <a:off x="626963" y="1314725"/>
            <a:ext cx="11188515" cy="4735879"/>
          </a:xfrm>
          <a:prstGeom prst="rect">
            <a:avLst/>
          </a:prstGeom>
        </p:spPr>
      </p:pic>
      <p:grpSp>
        <p:nvGrpSpPr>
          <p:cNvPr id="8" name="Group 7"/>
          <p:cNvGrpSpPr/>
          <p:nvPr/>
        </p:nvGrpSpPr>
        <p:grpSpPr>
          <a:xfrm>
            <a:off x="1695469" y="2768264"/>
            <a:ext cx="10120009" cy="1994170"/>
            <a:chOff x="1695469" y="2768264"/>
            <a:chExt cx="10120009" cy="1994170"/>
          </a:xfrm>
        </p:grpSpPr>
        <p:pic>
          <p:nvPicPr>
            <p:cNvPr id="6" name="Picture 5"/>
            <p:cNvPicPr>
              <a:picLocks noChangeAspect="1"/>
            </p:cNvPicPr>
            <p:nvPr/>
          </p:nvPicPr>
          <p:blipFill rotWithShape="1">
            <a:blip r:embed="rId2"/>
            <a:srcRect l="10056" t="22221" r="23761" b="46969"/>
            <a:stretch/>
          </p:blipFill>
          <p:spPr>
            <a:xfrm>
              <a:off x="1695469" y="2768264"/>
              <a:ext cx="10120009" cy="1994170"/>
            </a:xfrm>
            <a:prstGeom prst="rect">
              <a:avLst/>
            </a:prstGeom>
          </p:spPr>
        </p:pic>
        <p:sp>
          <p:nvSpPr>
            <p:cNvPr id="3" name="Rectangle 2"/>
            <p:cNvSpPr/>
            <p:nvPr/>
          </p:nvSpPr>
          <p:spPr>
            <a:xfrm>
              <a:off x="1867711" y="2805684"/>
              <a:ext cx="2334638" cy="1945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7457873" y="2768264"/>
              <a:ext cx="2334638" cy="1945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9168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AC0E79-F531-4290-B37F-533038CC23F5}" type="slidenum">
              <a:rPr lang="en-US" smtClean="0"/>
              <a:pPr/>
              <a:t>51</a:t>
            </a:fld>
            <a:endParaRPr lang="en-US" dirty="0"/>
          </a:p>
        </p:txBody>
      </p:sp>
      <p:pic>
        <p:nvPicPr>
          <p:cNvPr id="5" name="Content Placeholder 4"/>
          <p:cNvPicPr>
            <a:picLocks noGrp="1" noChangeAspect="1"/>
          </p:cNvPicPr>
          <p:nvPr>
            <p:ph idx="4294967295"/>
          </p:nvPr>
        </p:nvPicPr>
        <p:blipFill rotWithShape="1">
          <a:blip r:embed="rId2"/>
          <a:srcRect r="28725"/>
          <a:stretch/>
        </p:blipFill>
        <p:spPr>
          <a:xfrm>
            <a:off x="104708" y="262377"/>
            <a:ext cx="11772764" cy="5827713"/>
          </a:xfrm>
          <a:prstGeom prst="rect">
            <a:avLst/>
          </a:prstGeom>
        </p:spPr>
      </p:pic>
    </p:spTree>
    <p:extLst>
      <p:ext uri="{BB962C8B-B14F-4D97-AF65-F5344CB8AC3E}">
        <p14:creationId xmlns:p14="http://schemas.microsoft.com/office/powerpoint/2010/main" val="2037887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F04BA4-53F8-7B1E-C15F-2CFEE05917A7}"/>
              </a:ext>
            </a:extLst>
          </p:cNvPr>
          <p:cNvSpPr>
            <a:spLocks noGrp="1"/>
          </p:cNvSpPr>
          <p:nvPr>
            <p:ph type="title"/>
          </p:nvPr>
        </p:nvSpPr>
        <p:spPr/>
        <p:txBody>
          <a:bodyPr>
            <a:normAutofit/>
          </a:bodyPr>
          <a:lstStyle/>
          <a:p>
            <a:r>
              <a:rPr lang="en-US" dirty="0"/>
              <a:t>Taxonomy generation</a:t>
            </a:r>
          </a:p>
        </p:txBody>
      </p:sp>
      <p:sp>
        <p:nvSpPr>
          <p:cNvPr id="7" name="Slide Number Placeholder 6"/>
          <p:cNvSpPr>
            <a:spLocks noGrp="1"/>
          </p:cNvSpPr>
          <p:nvPr>
            <p:ph type="sldNum" sz="quarter" idx="12"/>
          </p:nvPr>
        </p:nvSpPr>
        <p:spPr/>
        <p:txBody>
          <a:bodyPr/>
          <a:lstStyle/>
          <a:p>
            <a:fld id="{57AC0E79-F531-4290-B37F-533038CC23F5}" type="slidenum">
              <a:rPr lang="en-US" smtClean="0"/>
              <a:pPr/>
              <a:t>52</a:t>
            </a:fld>
            <a:endParaRPr lang="en-US" dirty="0"/>
          </a:p>
        </p:txBody>
      </p:sp>
      <p:pic>
        <p:nvPicPr>
          <p:cNvPr id="9" name="Picture 8"/>
          <p:cNvPicPr>
            <a:picLocks noChangeAspect="1"/>
          </p:cNvPicPr>
          <p:nvPr/>
        </p:nvPicPr>
        <p:blipFill>
          <a:blip r:embed="rId2"/>
          <a:stretch>
            <a:fillRect/>
          </a:stretch>
        </p:blipFill>
        <p:spPr>
          <a:xfrm>
            <a:off x="838200" y="1561368"/>
            <a:ext cx="10689870" cy="4712432"/>
          </a:xfrm>
          <a:prstGeom prst="rect">
            <a:avLst/>
          </a:prstGeom>
        </p:spPr>
      </p:pic>
      <p:pic>
        <p:nvPicPr>
          <p:cNvPr id="2" name="Picture 1"/>
          <p:cNvPicPr>
            <a:picLocks noChangeAspect="1"/>
          </p:cNvPicPr>
          <p:nvPr/>
        </p:nvPicPr>
        <p:blipFill>
          <a:blip r:embed="rId3"/>
          <a:stretch>
            <a:fillRect/>
          </a:stretch>
        </p:blipFill>
        <p:spPr>
          <a:xfrm>
            <a:off x="662971" y="2268110"/>
            <a:ext cx="11529029" cy="2958526"/>
          </a:xfrm>
          <a:prstGeom prst="rect">
            <a:avLst/>
          </a:prstGeom>
        </p:spPr>
      </p:pic>
    </p:spTree>
    <p:extLst>
      <p:ext uri="{BB962C8B-B14F-4D97-AF65-F5344CB8AC3E}">
        <p14:creationId xmlns:p14="http://schemas.microsoft.com/office/powerpoint/2010/main" val="336816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Ontologies visual environment</a:t>
            </a:r>
            <a:endParaRPr lang="el-GR" dirty="0"/>
          </a:p>
        </p:txBody>
      </p:sp>
      <p:pic>
        <p:nvPicPr>
          <p:cNvPr id="5" name="Content Placeholder 4"/>
          <p:cNvPicPr>
            <a:picLocks noGrp="1" noChangeAspect="1"/>
          </p:cNvPicPr>
          <p:nvPr>
            <p:ph idx="1"/>
          </p:nvPr>
        </p:nvPicPr>
        <p:blipFill>
          <a:blip r:embed="rId2"/>
          <a:stretch>
            <a:fillRect/>
          </a:stretch>
        </p:blipFill>
        <p:spPr>
          <a:xfrm>
            <a:off x="1482208" y="1854200"/>
            <a:ext cx="9227583" cy="4351338"/>
          </a:xfrm>
          <a:prstGeom prst="rect">
            <a:avLst/>
          </a:prstGeom>
        </p:spPr>
      </p:pic>
      <p:sp>
        <p:nvSpPr>
          <p:cNvPr id="4" name="Slide Number Placeholder 3"/>
          <p:cNvSpPr>
            <a:spLocks noGrp="1"/>
          </p:cNvSpPr>
          <p:nvPr>
            <p:ph type="sldNum" sz="quarter" idx="12"/>
          </p:nvPr>
        </p:nvSpPr>
        <p:spPr/>
        <p:txBody>
          <a:bodyPr/>
          <a:lstStyle/>
          <a:p>
            <a:fld id="{57AC0E79-F531-4290-B37F-533038CC23F5}" type="slidenum">
              <a:rPr lang="en-US" smtClean="0"/>
              <a:pPr/>
              <a:t>53</a:t>
            </a:fld>
            <a:endParaRPr lang="en-US" dirty="0"/>
          </a:p>
        </p:txBody>
      </p:sp>
      <p:sp>
        <p:nvSpPr>
          <p:cNvPr id="6" name="Rectangle 5"/>
          <p:cNvSpPr/>
          <p:nvPr/>
        </p:nvSpPr>
        <p:spPr>
          <a:xfrm>
            <a:off x="1468876" y="5447491"/>
            <a:ext cx="661481" cy="8846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1439693" y="2224393"/>
            <a:ext cx="1478605" cy="14915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7166042" y="2224393"/>
            <a:ext cx="3446835" cy="509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192151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E2533F-2A7C-A5B3-1BDB-83DDFCC859AE}"/>
              </a:ext>
            </a:extLst>
          </p:cNvPr>
          <p:cNvSpPr>
            <a:spLocks noGrp="1"/>
          </p:cNvSpPr>
          <p:nvPr>
            <p:ph type="title"/>
          </p:nvPr>
        </p:nvSpPr>
        <p:spPr/>
        <p:txBody>
          <a:bodyPr>
            <a:normAutofit/>
          </a:bodyPr>
          <a:lstStyle/>
          <a:p>
            <a:r>
              <a:rPr lang="en-US" dirty="0"/>
              <a:t>Ontologies visual environment</a:t>
            </a:r>
          </a:p>
        </p:txBody>
      </p:sp>
      <p:sp>
        <p:nvSpPr>
          <p:cNvPr id="4" name="Slide Number Placeholder 3">
            <a:extLst>
              <a:ext uri="{FF2B5EF4-FFF2-40B4-BE49-F238E27FC236}">
                <a16:creationId xmlns:a16="http://schemas.microsoft.com/office/drawing/2014/main" id="{731EE7CD-1F04-06C0-B7F3-3F2CB901B777}"/>
              </a:ext>
            </a:extLst>
          </p:cNvPr>
          <p:cNvSpPr>
            <a:spLocks noGrp="1"/>
          </p:cNvSpPr>
          <p:nvPr>
            <p:ph type="sldNum" sz="quarter" idx="12"/>
          </p:nvPr>
        </p:nvSpPr>
        <p:spPr/>
        <p:txBody>
          <a:bodyPr/>
          <a:lstStyle/>
          <a:p>
            <a:fld id="{57AC0E79-F531-4290-B37F-533038CC23F5}" type="slidenum">
              <a:rPr lang="en-US" smtClean="0"/>
              <a:pPr/>
              <a:t>54</a:t>
            </a:fld>
            <a:endParaRPr lang="en-US" dirty="0"/>
          </a:p>
        </p:txBody>
      </p:sp>
      <p:pic>
        <p:nvPicPr>
          <p:cNvPr id="3" name="Content Placeholder 2"/>
          <p:cNvPicPr>
            <a:picLocks noGrp="1" noChangeAspect="1"/>
          </p:cNvPicPr>
          <p:nvPr>
            <p:ph idx="1"/>
          </p:nvPr>
        </p:nvPicPr>
        <p:blipFill>
          <a:blip r:embed="rId2"/>
          <a:stretch>
            <a:fillRect/>
          </a:stretch>
        </p:blipFill>
        <p:spPr>
          <a:xfrm>
            <a:off x="1277928" y="1542915"/>
            <a:ext cx="9227583" cy="4351338"/>
          </a:xfrm>
          <a:prstGeom prst="rect">
            <a:avLst/>
          </a:prstGeom>
        </p:spPr>
      </p:pic>
    </p:spTree>
    <p:extLst>
      <p:ext uri="{BB962C8B-B14F-4D97-AF65-F5344CB8AC3E}">
        <p14:creationId xmlns:p14="http://schemas.microsoft.com/office/powerpoint/2010/main" val="4026824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81760"/>
            <a:ext cx="10515600" cy="2047240"/>
          </a:xfrm>
        </p:spPr>
        <p:txBody>
          <a:bodyPr/>
          <a:lstStyle/>
          <a:p>
            <a:r>
              <a:rPr lang="en-US" dirty="0"/>
              <a:t>Data Protection and Accountability Module (DPA) – PUC 2</a:t>
            </a:r>
          </a:p>
        </p:txBody>
      </p:sp>
      <p:sp>
        <p:nvSpPr>
          <p:cNvPr id="4" name="Text Placeholder 3"/>
          <p:cNvSpPr>
            <a:spLocks noGrp="1"/>
          </p:cNvSpPr>
          <p:nvPr>
            <p:ph type="body" sz="quarter" idx="13"/>
          </p:nvPr>
        </p:nvSpPr>
        <p:spPr/>
        <p:txBody>
          <a:bodyPr/>
          <a:lstStyle/>
          <a:p>
            <a:r>
              <a:rPr lang="en-US" dirty="0"/>
              <a:t>PUC 2 | June, 2024 </a:t>
            </a:r>
          </a:p>
        </p:txBody>
      </p:sp>
      <p:sp>
        <p:nvSpPr>
          <p:cNvPr id="6" name="Text Placeholder 5">
            <a:extLst>
              <a:ext uri="{FF2B5EF4-FFF2-40B4-BE49-F238E27FC236}">
                <a16:creationId xmlns:a16="http://schemas.microsoft.com/office/drawing/2014/main" id="{726F087A-D7B0-4200-ABFB-998CCD32D231}"/>
              </a:ext>
            </a:extLst>
          </p:cNvPr>
          <p:cNvSpPr>
            <a:spLocks noGrp="1"/>
          </p:cNvSpPr>
          <p:nvPr>
            <p:ph type="body" idx="1"/>
          </p:nvPr>
        </p:nvSpPr>
        <p:spPr/>
        <p:txBody>
          <a:bodyPr/>
          <a:lstStyle/>
          <a:p>
            <a:r>
              <a:rPr lang="en-US" dirty="0"/>
              <a:t>Duarte M. Nascimento, INOV</a:t>
            </a:r>
          </a:p>
        </p:txBody>
      </p:sp>
    </p:spTree>
    <p:extLst>
      <p:ext uri="{BB962C8B-B14F-4D97-AF65-F5344CB8AC3E}">
        <p14:creationId xmlns:p14="http://schemas.microsoft.com/office/powerpoint/2010/main" val="26573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Overview</a:t>
            </a:r>
          </a:p>
        </p:txBody>
      </p:sp>
      <p:sp>
        <p:nvSpPr>
          <p:cNvPr id="3" name="Slide Number Placeholder 2"/>
          <p:cNvSpPr>
            <a:spLocks noGrp="1"/>
          </p:cNvSpPr>
          <p:nvPr>
            <p:ph type="sldNum" sz="quarter" idx="12"/>
          </p:nvPr>
        </p:nvSpPr>
        <p:spPr/>
        <p:txBody>
          <a:bodyPr/>
          <a:lstStyle/>
          <a:p>
            <a:fld id="{57AC0E79-F531-4290-B37F-533038CC23F5}" type="slidenum">
              <a:rPr lang="en-US" smtClean="0"/>
              <a:pPr/>
              <a:t>56</a:t>
            </a:fld>
            <a:endParaRPr lang="en-US" dirty="0"/>
          </a:p>
        </p:txBody>
      </p:sp>
      <p:sp>
        <p:nvSpPr>
          <p:cNvPr id="6" name="Content Placeholder 7">
            <a:extLst>
              <a:ext uri="{FF2B5EF4-FFF2-40B4-BE49-F238E27FC236}">
                <a16:creationId xmlns:a16="http://schemas.microsoft.com/office/drawing/2014/main" id="{5A1C1678-6F57-8843-6F0B-EB019B75FD27}"/>
              </a:ext>
            </a:extLst>
          </p:cNvPr>
          <p:cNvSpPr txBox="1">
            <a:spLocks/>
          </p:cNvSpPr>
          <p:nvPr/>
        </p:nvSpPr>
        <p:spPr>
          <a:xfrm>
            <a:off x="847725" y="18542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The Data Protection and Accountability (DPA) module:</a:t>
            </a:r>
          </a:p>
          <a:p>
            <a:pPr lvl="1"/>
            <a:r>
              <a:rPr lang="en-US" sz="2400" dirty="0"/>
              <a:t>Supports secure, immutable and traceable </a:t>
            </a:r>
            <a:r>
              <a:rPr lang="en-US" sz="2400" i="1" dirty="0"/>
              <a:t>logging</a:t>
            </a:r>
            <a:r>
              <a:rPr lang="en-US" sz="2400" dirty="0"/>
              <a:t> and </a:t>
            </a:r>
            <a:r>
              <a:rPr lang="en-US" sz="2400" i="1" dirty="0"/>
              <a:t>auditing</a:t>
            </a:r>
            <a:r>
              <a:rPr lang="en-US" sz="2400" dirty="0"/>
              <a:t> functions for incident response, enforcing </a:t>
            </a:r>
            <a:r>
              <a:rPr lang="en-US" sz="2400" b="1"/>
              <a:t>accountability</a:t>
            </a:r>
            <a:r>
              <a:rPr lang="en-US" sz="2400"/>
              <a:t> and promoting a network of trust in </a:t>
            </a:r>
            <a:r>
              <a:rPr lang="en-US" sz="2400" dirty="0"/>
              <a:t>large-scale collaborative network environments (e.g., </a:t>
            </a:r>
            <a:r>
              <a:rPr lang="en-US" sz="2400"/>
              <a:t>consortiums).</a:t>
            </a:r>
            <a:endParaRPr lang="en-US" b="1" dirty="0"/>
          </a:p>
          <a:p>
            <a:pPr lvl="1"/>
            <a:endParaRPr lang="en-US" b="1" dirty="0"/>
          </a:p>
          <a:p>
            <a:pPr lvl="1"/>
            <a:endParaRPr lang="en-US" b="1" dirty="0"/>
          </a:p>
          <a:p>
            <a:pPr lvl="1"/>
            <a:endParaRPr lang="en-US" dirty="0"/>
          </a:p>
        </p:txBody>
      </p:sp>
    </p:spTree>
    <p:extLst>
      <p:ext uri="{BB962C8B-B14F-4D97-AF65-F5344CB8AC3E}">
        <p14:creationId xmlns:p14="http://schemas.microsoft.com/office/powerpoint/2010/main" val="821844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Scenario</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57</a:t>
            </a:fld>
            <a:endParaRPr lang="en-US" dirty="0"/>
          </a:p>
        </p:txBody>
      </p:sp>
      <p:sp>
        <p:nvSpPr>
          <p:cNvPr id="9" name="Rectangle: Rounded Corners 8">
            <a:extLst>
              <a:ext uri="{FF2B5EF4-FFF2-40B4-BE49-F238E27FC236}">
                <a16:creationId xmlns:a16="http://schemas.microsoft.com/office/drawing/2014/main" id="{8A93D6CF-4BF3-4884-985A-FBAC5DC2EBBA}"/>
              </a:ext>
            </a:extLst>
          </p:cNvPr>
          <p:cNvSpPr/>
          <p:nvPr/>
        </p:nvSpPr>
        <p:spPr>
          <a:xfrm>
            <a:off x="1072803" y="1392371"/>
            <a:ext cx="3845941" cy="487417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Consortium</a:t>
            </a:r>
            <a:endParaRPr lang="en-US" dirty="0">
              <a:solidFill>
                <a:sysClr val="windowText" lastClr="000000"/>
              </a:solidFill>
              <a:cs typeface="Calibri" panose="020F0502020204030204"/>
            </a:endParaRPr>
          </a:p>
        </p:txBody>
      </p:sp>
      <p:sp>
        <p:nvSpPr>
          <p:cNvPr id="10" name="Rectangle: Rounded Corners 9">
            <a:extLst>
              <a:ext uri="{FF2B5EF4-FFF2-40B4-BE49-F238E27FC236}">
                <a16:creationId xmlns:a16="http://schemas.microsoft.com/office/drawing/2014/main" id="{80203061-40D3-4F2F-A980-6A762C7A2600}"/>
              </a:ext>
            </a:extLst>
          </p:cNvPr>
          <p:cNvSpPr/>
          <p:nvPr/>
        </p:nvSpPr>
        <p:spPr>
          <a:xfrm>
            <a:off x="1259708" y="2082483"/>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A</a:t>
            </a:r>
          </a:p>
        </p:txBody>
      </p:sp>
      <p:sp>
        <p:nvSpPr>
          <p:cNvPr id="11" name="Rectangle: Rounded Corners 10">
            <a:extLst>
              <a:ext uri="{FF2B5EF4-FFF2-40B4-BE49-F238E27FC236}">
                <a16:creationId xmlns:a16="http://schemas.microsoft.com/office/drawing/2014/main" id="{B74AFD78-EA99-4B99-AE4B-A99FDE990EC6}"/>
              </a:ext>
            </a:extLst>
          </p:cNvPr>
          <p:cNvSpPr/>
          <p:nvPr/>
        </p:nvSpPr>
        <p:spPr>
          <a:xfrm>
            <a:off x="1259707" y="3448332"/>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panose="020F0502020204030204"/>
              </a:rPr>
              <a:t>Organization B</a:t>
            </a:r>
            <a:endParaRPr lang="en-US" dirty="0">
              <a:solidFill>
                <a:sysClr val="windowText" lastClr="000000"/>
              </a:solidFill>
            </a:endParaRPr>
          </a:p>
        </p:txBody>
      </p:sp>
      <p:sp>
        <p:nvSpPr>
          <p:cNvPr id="12" name="Rectangle: Rounded Corners 11">
            <a:extLst>
              <a:ext uri="{FF2B5EF4-FFF2-40B4-BE49-F238E27FC236}">
                <a16:creationId xmlns:a16="http://schemas.microsoft.com/office/drawing/2014/main" id="{B2B7EE7E-46DA-4859-BB87-BDA2FE22E1B8}"/>
              </a:ext>
            </a:extLst>
          </p:cNvPr>
          <p:cNvSpPr/>
          <p:nvPr/>
        </p:nvSpPr>
        <p:spPr>
          <a:xfrm>
            <a:off x="1259708" y="4809515"/>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C</a:t>
            </a:r>
            <a:endParaRPr lang="en-US" dirty="0">
              <a:solidFill>
                <a:sysClr val="windowText" lastClr="000000"/>
              </a:solidFill>
            </a:endParaRPr>
          </a:p>
        </p:txBody>
      </p:sp>
      <p:sp>
        <p:nvSpPr>
          <p:cNvPr id="13" name="Rectangle: Rounded Corners 12">
            <a:extLst>
              <a:ext uri="{FF2B5EF4-FFF2-40B4-BE49-F238E27FC236}">
                <a16:creationId xmlns:a16="http://schemas.microsoft.com/office/drawing/2014/main" id="{A6BD2473-D192-431D-83D9-37BDA2983929}"/>
              </a:ext>
            </a:extLst>
          </p:cNvPr>
          <p:cNvSpPr/>
          <p:nvPr/>
        </p:nvSpPr>
        <p:spPr>
          <a:xfrm>
            <a:off x="3052526" y="2585689"/>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A</a:t>
            </a:r>
          </a:p>
        </p:txBody>
      </p:sp>
      <p:sp>
        <p:nvSpPr>
          <p:cNvPr id="14" name="Rectangle: Rounded Corners 13">
            <a:extLst>
              <a:ext uri="{FF2B5EF4-FFF2-40B4-BE49-F238E27FC236}">
                <a16:creationId xmlns:a16="http://schemas.microsoft.com/office/drawing/2014/main" id="{740272DA-8135-4C9E-ACDF-6214F3BE3E21}"/>
              </a:ext>
            </a:extLst>
          </p:cNvPr>
          <p:cNvSpPr/>
          <p:nvPr/>
        </p:nvSpPr>
        <p:spPr>
          <a:xfrm>
            <a:off x="3052525" y="3950661"/>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B</a:t>
            </a:r>
          </a:p>
        </p:txBody>
      </p:sp>
      <p:sp>
        <p:nvSpPr>
          <p:cNvPr id="15" name="Rectangle: Rounded Corners 14">
            <a:extLst>
              <a:ext uri="{FF2B5EF4-FFF2-40B4-BE49-F238E27FC236}">
                <a16:creationId xmlns:a16="http://schemas.microsoft.com/office/drawing/2014/main" id="{771C4FA3-59EC-4215-975C-A3692D7A6400}"/>
              </a:ext>
            </a:extLst>
          </p:cNvPr>
          <p:cNvSpPr/>
          <p:nvPr/>
        </p:nvSpPr>
        <p:spPr>
          <a:xfrm>
            <a:off x="3052524" y="531285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C</a:t>
            </a:r>
          </a:p>
        </p:txBody>
      </p:sp>
      <p:sp>
        <p:nvSpPr>
          <p:cNvPr id="16" name="Rectangle: Rounded Corners 15">
            <a:extLst>
              <a:ext uri="{FF2B5EF4-FFF2-40B4-BE49-F238E27FC236}">
                <a16:creationId xmlns:a16="http://schemas.microsoft.com/office/drawing/2014/main" id="{9C60944B-4CC4-4AC1-879C-893B514941C1}"/>
              </a:ext>
            </a:extLst>
          </p:cNvPr>
          <p:cNvSpPr/>
          <p:nvPr/>
        </p:nvSpPr>
        <p:spPr>
          <a:xfrm>
            <a:off x="1422583" y="258733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A</a:t>
            </a:r>
          </a:p>
        </p:txBody>
      </p:sp>
      <p:sp>
        <p:nvSpPr>
          <p:cNvPr id="17" name="Rectangle: Rounded Corners 16">
            <a:extLst>
              <a:ext uri="{FF2B5EF4-FFF2-40B4-BE49-F238E27FC236}">
                <a16:creationId xmlns:a16="http://schemas.microsoft.com/office/drawing/2014/main" id="{91FE830A-2453-467F-BC7D-2C5FB2EA1DD7}"/>
              </a:ext>
            </a:extLst>
          </p:cNvPr>
          <p:cNvSpPr/>
          <p:nvPr/>
        </p:nvSpPr>
        <p:spPr>
          <a:xfrm>
            <a:off x="1422582" y="3952304"/>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B</a:t>
            </a:r>
          </a:p>
        </p:txBody>
      </p:sp>
      <p:sp>
        <p:nvSpPr>
          <p:cNvPr id="18" name="Rectangle: Rounded Corners 17">
            <a:extLst>
              <a:ext uri="{FF2B5EF4-FFF2-40B4-BE49-F238E27FC236}">
                <a16:creationId xmlns:a16="http://schemas.microsoft.com/office/drawing/2014/main" id="{9FE22937-B86A-4FE8-B08E-8E0F90178565}"/>
              </a:ext>
            </a:extLst>
          </p:cNvPr>
          <p:cNvSpPr/>
          <p:nvPr/>
        </p:nvSpPr>
        <p:spPr>
          <a:xfrm>
            <a:off x="1422581" y="5314495"/>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C</a:t>
            </a:r>
          </a:p>
        </p:txBody>
      </p:sp>
      <p:cxnSp>
        <p:nvCxnSpPr>
          <p:cNvPr id="19" name="Straight Arrow Connector 18">
            <a:extLst>
              <a:ext uri="{FF2B5EF4-FFF2-40B4-BE49-F238E27FC236}">
                <a16:creationId xmlns:a16="http://schemas.microsoft.com/office/drawing/2014/main" id="{C0A8EBEB-42B5-4AAC-A3DD-755018B1B7FB}"/>
              </a:ext>
            </a:extLst>
          </p:cNvPr>
          <p:cNvCxnSpPr>
            <a:cxnSpLocks/>
          </p:cNvCxnSpPr>
          <p:nvPr/>
        </p:nvCxnSpPr>
        <p:spPr>
          <a:xfrm>
            <a:off x="2706174" y="2843030"/>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0" name="Straight Arrow Connector 19">
            <a:extLst>
              <a:ext uri="{FF2B5EF4-FFF2-40B4-BE49-F238E27FC236}">
                <a16:creationId xmlns:a16="http://schemas.microsoft.com/office/drawing/2014/main" id="{E189CC39-402F-4D92-8C15-0EC40D9B4512}"/>
              </a:ext>
            </a:extLst>
          </p:cNvPr>
          <p:cNvCxnSpPr>
            <a:cxnSpLocks/>
          </p:cNvCxnSpPr>
          <p:nvPr/>
        </p:nvCxnSpPr>
        <p:spPr>
          <a:xfrm>
            <a:off x="2706174" y="4209851"/>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1" name="Straight Arrow Connector 20">
            <a:extLst>
              <a:ext uri="{FF2B5EF4-FFF2-40B4-BE49-F238E27FC236}">
                <a16:creationId xmlns:a16="http://schemas.microsoft.com/office/drawing/2014/main" id="{3B1994A3-E85B-4C53-BB6F-CB964AD92C8B}"/>
              </a:ext>
            </a:extLst>
          </p:cNvPr>
          <p:cNvCxnSpPr>
            <a:cxnSpLocks/>
          </p:cNvCxnSpPr>
          <p:nvPr/>
        </p:nvCxnSpPr>
        <p:spPr>
          <a:xfrm>
            <a:off x="2706174" y="5567318"/>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2" name="Straight Arrow Connector 21">
            <a:extLst>
              <a:ext uri="{FF2B5EF4-FFF2-40B4-BE49-F238E27FC236}">
                <a16:creationId xmlns:a16="http://schemas.microsoft.com/office/drawing/2014/main" id="{C5863DF2-B32C-4218-94A8-E23CCDBA480D}"/>
              </a:ext>
            </a:extLst>
          </p:cNvPr>
          <p:cNvCxnSpPr>
            <a:cxnSpLocks/>
          </p:cNvCxnSpPr>
          <p:nvPr/>
        </p:nvCxnSpPr>
        <p:spPr>
          <a:xfrm>
            <a:off x="3817877" y="3015376"/>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cxnSp>
        <p:nvCxnSpPr>
          <p:cNvPr id="23" name="Straight Arrow Connector 22">
            <a:extLst>
              <a:ext uri="{FF2B5EF4-FFF2-40B4-BE49-F238E27FC236}">
                <a16:creationId xmlns:a16="http://schemas.microsoft.com/office/drawing/2014/main" id="{18D36513-CEBC-4308-81CE-F320762FFA74}"/>
              </a:ext>
            </a:extLst>
          </p:cNvPr>
          <p:cNvCxnSpPr>
            <a:cxnSpLocks/>
          </p:cNvCxnSpPr>
          <p:nvPr/>
        </p:nvCxnSpPr>
        <p:spPr>
          <a:xfrm>
            <a:off x="3817876" y="4368351"/>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sp>
        <p:nvSpPr>
          <p:cNvPr id="24" name="Rectangle: Rounded Corners 23">
            <a:extLst>
              <a:ext uri="{FF2B5EF4-FFF2-40B4-BE49-F238E27FC236}">
                <a16:creationId xmlns:a16="http://schemas.microsoft.com/office/drawing/2014/main" id="{7940E2E5-410A-4976-8144-3F534FB18EE3}"/>
              </a:ext>
            </a:extLst>
          </p:cNvPr>
          <p:cNvSpPr/>
          <p:nvPr/>
        </p:nvSpPr>
        <p:spPr>
          <a:xfrm>
            <a:off x="5122574" y="1399628"/>
            <a:ext cx="4898705" cy="4874172"/>
          </a:xfrm>
          <a:prstGeom prst="roundRect">
            <a:avLst/>
          </a:prstGeom>
          <a:solidFill>
            <a:schemeClr val="bg1">
              <a:lumMod val="95000"/>
            </a:schemeClr>
          </a:solidFill>
          <a:ln w="381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DPA</a:t>
            </a:r>
            <a:endParaRPr lang="en-US" dirty="0">
              <a:solidFill>
                <a:sysClr val="windowText" lastClr="000000"/>
              </a:solidFill>
              <a:cs typeface="Calibri" panose="020F0502020204030204"/>
            </a:endParaRPr>
          </a:p>
        </p:txBody>
      </p:sp>
      <p:sp>
        <p:nvSpPr>
          <p:cNvPr id="25" name="Rectangle: Rounded Corners 24">
            <a:extLst>
              <a:ext uri="{FF2B5EF4-FFF2-40B4-BE49-F238E27FC236}">
                <a16:creationId xmlns:a16="http://schemas.microsoft.com/office/drawing/2014/main" id="{2FDBD802-6455-4C13-8CDE-9F90FF2CD1AA}"/>
              </a:ext>
            </a:extLst>
          </p:cNvPr>
          <p:cNvSpPr/>
          <p:nvPr/>
        </p:nvSpPr>
        <p:spPr>
          <a:xfrm>
            <a:off x="5319507" y="2077645"/>
            <a:ext cx="968416" cy="383897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ysClr val="windowText" lastClr="000000"/>
                </a:solidFill>
                <a:cs typeface="Calibri"/>
              </a:rPr>
              <a:t>Logging</a:t>
            </a:r>
          </a:p>
          <a:p>
            <a:pPr algn="ctr"/>
            <a:r>
              <a:rPr lang="en-US" b="1" dirty="0">
                <a:solidFill>
                  <a:sysClr val="windowText" lastClr="000000"/>
                </a:solidFill>
                <a:cs typeface="Calibri"/>
              </a:rPr>
              <a:t>REST</a:t>
            </a:r>
            <a:endParaRPr lang="en-US">
              <a:solidFill>
                <a:sysClr val="windowText" lastClr="000000"/>
              </a:solidFill>
              <a:cs typeface="Calibri"/>
            </a:endParaRPr>
          </a:p>
          <a:p>
            <a:pPr algn="ctr"/>
            <a:r>
              <a:rPr lang="en-US" b="1" dirty="0">
                <a:solidFill>
                  <a:sysClr val="windowText" lastClr="000000"/>
                </a:solidFill>
                <a:cs typeface="Calibri"/>
              </a:rPr>
              <a:t>API</a:t>
            </a:r>
          </a:p>
        </p:txBody>
      </p:sp>
      <p:sp>
        <p:nvSpPr>
          <p:cNvPr id="28" name="Rectangle: Rounded Corners 27">
            <a:extLst>
              <a:ext uri="{FF2B5EF4-FFF2-40B4-BE49-F238E27FC236}">
                <a16:creationId xmlns:a16="http://schemas.microsoft.com/office/drawing/2014/main" id="{B7CB205B-BC4D-4339-A8E7-61A030492B70}"/>
              </a:ext>
            </a:extLst>
          </p:cNvPr>
          <p:cNvSpPr/>
          <p:nvPr/>
        </p:nvSpPr>
        <p:spPr>
          <a:xfrm>
            <a:off x="6411834" y="207280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Hyperledger </a:t>
            </a:r>
            <a:endParaRPr lang="en-US">
              <a:solidFill>
                <a:sysClr val="windowText" lastClr="000000"/>
              </a:solidFill>
            </a:endParaRPr>
          </a:p>
          <a:p>
            <a:r>
              <a:rPr lang="en-US" b="1" dirty="0">
                <a:solidFill>
                  <a:sysClr val="windowText" lastClr="000000"/>
                </a:solidFill>
                <a:cs typeface="Calibri"/>
              </a:rPr>
              <a:t>Fabric</a:t>
            </a:r>
            <a:endParaRPr lang="en-US" dirty="0">
              <a:solidFill>
                <a:sysClr val="windowText" lastClr="000000"/>
              </a:solidFill>
            </a:endParaRPr>
          </a:p>
        </p:txBody>
      </p:sp>
      <p:pic>
        <p:nvPicPr>
          <p:cNvPr id="29" name="Graphic 28" descr="Blockchain with solid fill">
            <a:extLst>
              <a:ext uri="{FF2B5EF4-FFF2-40B4-BE49-F238E27FC236}">
                <a16:creationId xmlns:a16="http://schemas.microsoft.com/office/drawing/2014/main" id="{C9B18393-36AD-4AFE-BED1-5CD820BE5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4142" y="2195401"/>
            <a:ext cx="914400" cy="914400"/>
          </a:xfrm>
          <a:prstGeom prst="rect">
            <a:avLst/>
          </a:prstGeom>
          <a:effectLst>
            <a:outerShdw blurRad="50800" dist="38100" dir="2700000" algn="tl" rotWithShape="0">
              <a:prstClr val="black">
                <a:alpha val="40000"/>
              </a:prstClr>
            </a:outerShdw>
          </a:effectLst>
        </p:spPr>
      </p:pic>
      <p:cxnSp>
        <p:nvCxnSpPr>
          <p:cNvPr id="33" name="Straight Arrow Connector 32">
            <a:extLst>
              <a:ext uri="{FF2B5EF4-FFF2-40B4-BE49-F238E27FC236}">
                <a16:creationId xmlns:a16="http://schemas.microsoft.com/office/drawing/2014/main" id="{7601D867-F386-41E2-A05F-F507F99AE353}"/>
              </a:ext>
            </a:extLst>
          </p:cNvPr>
          <p:cNvCxnSpPr>
            <a:cxnSpLocks/>
          </p:cNvCxnSpPr>
          <p:nvPr/>
        </p:nvCxnSpPr>
        <p:spPr>
          <a:xfrm>
            <a:off x="4452758" y="2845035"/>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4" name="Straight Arrow Connector 33">
            <a:extLst>
              <a:ext uri="{FF2B5EF4-FFF2-40B4-BE49-F238E27FC236}">
                <a16:creationId xmlns:a16="http://schemas.microsoft.com/office/drawing/2014/main" id="{AE62DC9C-4FB7-4ABC-AECE-755EACBFF4CB}"/>
              </a:ext>
            </a:extLst>
          </p:cNvPr>
          <p:cNvCxnSpPr>
            <a:cxnSpLocks/>
          </p:cNvCxnSpPr>
          <p:nvPr/>
        </p:nvCxnSpPr>
        <p:spPr>
          <a:xfrm>
            <a:off x="4454763" y="4210619"/>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5" name="Straight Arrow Connector 34">
            <a:extLst>
              <a:ext uri="{FF2B5EF4-FFF2-40B4-BE49-F238E27FC236}">
                <a16:creationId xmlns:a16="http://schemas.microsoft.com/office/drawing/2014/main" id="{D394E7A3-366C-46A9-A591-186DED5BA7EA}"/>
              </a:ext>
            </a:extLst>
          </p:cNvPr>
          <p:cNvCxnSpPr>
            <a:cxnSpLocks/>
          </p:cNvCxnSpPr>
          <p:nvPr/>
        </p:nvCxnSpPr>
        <p:spPr>
          <a:xfrm>
            <a:off x="4444737" y="5574198"/>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25749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250" fill="hold"/>
                                        <p:tgtEl>
                                          <p:spTgt spid="22"/>
                                        </p:tgtEl>
                                        <p:attrNameLst>
                                          <p:attrName>ppt_x</p:attrName>
                                        </p:attrNameLst>
                                      </p:cBhvr>
                                      <p:tavLst>
                                        <p:tav tm="0">
                                          <p:val>
                                            <p:strVal val="#ppt_x"/>
                                          </p:val>
                                        </p:tav>
                                        <p:tav tm="100000">
                                          <p:val>
                                            <p:strVal val="#ppt_x"/>
                                          </p:val>
                                        </p:tav>
                                      </p:tavLst>
                                    </p:anim>
                                    <p:anim calcmode="lin" valueType="num">
                                      <p:cBhvr>
                                        <p:cTn id="35" dur="250" fill="hold"/>
                                        <p:tgtEl>
                                          <p:spTgt spid="22"/>
                                        </p:tgtEl>
                                        <p:attrNameLst>
                                          <p:attrName>ppt_y</p:attrName>
                                        </p:attrNameLst>
                                      </p:cBhvr>
                                      <p:tavLst>
                                        <p:tav tm="0">
                                          <p:val>
                                            <p:strVal val="#ppt_y-#ppt_h/2"/>
                                          </p:val>
                                        </p:tav>
                                        <p:tav tm="100000">
                                          <p:val>
                                            <p:strVal val="#ppt_y"/>
                                          </p:val>
                                        </p:tav>
                                      </p:tavLst>
                                    </p:anim>
                                    <p:anim calcmode="lin" valueType="num">
                                      <p:cBhvr>
                                        <p:cTn id="36" dur="250" fill="hold"/>
                                        <p:tgtEl>
                                          <p:spTgt spid="22"/>
                                        </p:tgtEl>
                                        <p:attrNameLst>
                                          <p:attrName>ppt_w</p:attrName>
                                        </p:attrNameLst>
                                      </p:cBhvr>
                                      <p:tavLst>
                                        <p:tav tm="0">
                                          <p:val>
                                            <p:strVal val="#ppt_w"/>
                                          </p:val>
                                        </p:tav>
                                        <p:tav tm="100000">
                                          <p:val>
                                            <p:strVal val="#ppt_w"/>
                                          </p:val>
                                        </p:tav>
                                      </p:tavLst>
                                    </p:anim>
                                    <p:anim calcmode="lin" valueType="num">
                                      <p:cBhvr>
                                        <p:cTn id="37" dur="250" fill="hold"/>
                                        <p:tgtEl>
                                          <p:spTgt spid="22"/>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ppt_x</p:attrName>
                                        </p:attrNameLst>
                                      </p:cBhvr>
                                      <p:tavLst>
                                        <p:tav tm="0">
                                          <p:val>
                                            <p:strVal val="#ppt_x"/>
                                          </p:val>
                                        </p:tav>
                                        <p:tav tm="100000">
                                          <p:val>
                                            <p:strVal val="#ppt_x"/>
                                          </p:val>
                                        </p:tav>
                                      </p:tavLst>
                                    </p:anim>
                                    <p:anim calcmode="lin" valueType="num">
                                      <p:cBhvr>
                                        <p:cTn id="41" dur="250" fill="hold"/>
                                        <p:tgtEl>
                                          <p:spTgt spid="23"/>
                                        </p:tgtEl>
                                        <p:attrNameLst>
                                          <p:attrName>ppt_y</p:attrName>
                                        </p:attrNameLst>
                                      </p:cBhvr>
                                      <p:tavLst>
                                        <p:tav tm="0">
                                          <p:val>
                                            <p:strVal val="#ppt_y-#ppt_h/2"/>
                                          </p:val>
                                        </p:tav>
                                        <p:tav tm="100000">
                                          <p:val>
                                            <p:strVal val="#ppt_y"/>
                                          </p:val>
                                        </p:tav>
                                      </p:tavLst>
                                    </p:anim>
                                    <p:anim calcmode="lin" valueType="num">
                                      <p:cBhvr>
                                        <p:cTn id="42" dur="250" fill="hold"/>
                                        <p:tgtEl>
                                          <p:spTgt spid="23"/>
                                        </p:tgtEl>
                                        <p:attrNameLst>
                                          <p:attrName>ppt_w</p:attrName>
                                        </p:attrNameLst>
                                      </p:cBhvr>
                                      <p:tavLst>
                                        <p:tav tm="0">
                                          <p:val>
                                            <p:strVal val="#ppt_w"/>
                                          </p:val>
                                        </p:tav>
                                        <p:tav tm="100000">
                                          <p:val>
                                            <p:strVal val="#ppt_w"/>
                                          </p:val>
                                        </p:tav>
                                      </p:tavLst>
                                    </p:anim>
                                    <p:anim calcmode="lin" valueType="num">
                                      <p:cBhvr>
                                        <p:cTn id="43" dur="250" fill="hold"/>
                                        <p:tgtEl>
                                          <p:spTgt spid="23"/>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ppt_x</p:attrName>
                                        </p:attrNameLst>
                                      </p:cBhvr>
                                      <p:tavLst>
                                        <p:tav tm="0">
                                          <p:val>
                                            <p:strVal val="#ppt_x-#ppt_w/2"/>
                                          </p:val>
                                        </p:tav>
                                        <p:tav tm="100000">
                                          <p:val>
                                            <p:strVal val="#ppt_x"/>
                                          </p:val>
                                        </p:tav>
                                      </p:tavLst>
                                    </p:anim>
                                    <p:anim calcmode="lin" valueType="num">
                                      <p:cBhvr>
                                        <p:cTn id="60" dur="250" fill="hold"/>
                                        <p:tgtEl>
                                          <p:spTgt spid="19"/>
                                        </p:tgtEl>
                                        <p:attrNameLst>
                                          <p:attrName>ppt_y</p:attrName>
                                        </p:attrNameLst>
                                      </p:cBhvr>
                                      <p:tavLst>
                                        <p:tav tm="0">
                                          <p:val>
                                            <p:strVal val="#ppt_y"/>
                                          </p:val>
                                        </p:tav>
                                        <p:tav tm="100000">
                                          <p:val>
                                            <p:strVal val="#ppt_y"/>
                                          </p:val>
                                        </p:tav>
                                      </p:tavLst>
                                    </p:anim>
                                    <p:anim calcmode="lin" valueType="num">
                                      <p:cBhvr>
                                        <p:cTn id="61" dur="250" fill="hold"/>
                                        <p:tgtEl>
                                          <p:spTgt spid="19"/>
                                        </p:tgtEl>
                                        <p:attrNameLst>
                                          <p:attrName>ppt_w</p:attrName>
                                        </p:attrNameLst>
                                      </p:cBhvr>
                                      <p:tavLst>
                                        <p:tav tm="0">
                                          <p:val>
                                            <p:fltVal val="0"/>
                                          </p:val>
                                        </p:tav>
                                        <p:tav tm="100000">
                                          <p:val>
                                            <p:strVal val="#ppt_w"/>
                                          </p:val>
                                        </p:tav>
                                      </p:tavLst>
                                    </p:anim>
                                    <p:anim calcmode="lin" valueType="num">
                                      <p:cBhvr>
                                        <p:cTn id="62" dur="250" fill="hold"/>
                                        <p:tgtEl>
                                          <p:spTgt spid="19"/>
                                        </p:tgtEl>
                                        <p:attrNameLst>
                                          <p:attrName>ppt_h</p:attrName>
                                        </p:attrNameLst>
                                      </p:cBhvr>
                                      <p:tavLst>
                                        <p:tav tm="0">
                                          <p:val>
                                            <p:strVal val="#ppt_h"/>
                                          </p:val>
                                        </p:tav>
                                        <p:tav tm="100000">
                                          <p:val>
                                            <p:strVal val="#ppt_h"/>
                                          </p:val>
                                        </p:tav>
                                      </p:tavLst>
                                    </p:anim>
                                  </p:childTnLst>
                                </p:cTn>
                              </p:par>
                              <p:par>
                                <p:cTn id="63" presetID="17" presetClass="entr" presetSubtype="8"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250" fill="hold"/>
                                        <p:tgtEl>
                                          <p:spTgt spid="20"/>
                                        </p:tgtEl>
                                        <p:attrNameLst>
                                          <p:attrName>ppt_x</p:attrName>
                                        </p:attrNameLst>
                                      </p:cBhvr>
                                      <p:tavLst>
                                        <p:tav tm="0">
                                          <p:val>
                                            <p:strVal val="#ppt_x-#ppt_w/2"/>
                                          </p:val>
                                        </p:tav>
                                        <p:tav tm="100000">
                                          <p:val>
                                            <p:strVal val="#ppt_x"/>
                                          </p:val>
                                        </p:tav>
                                      </p:tavLst>
                                    </p:anim>
                                    <p:anim calcmode="lin" valueType="num">
                                      <p:cBhvr>
                                        <p:cTn id="66" dur="250" fill="hold"/>
                                        <p:tgtEl>
                                          <p:spTgt spid="20"/>
                                        </p:tgtEl>
                                        <p:attrNameLst>
                                          <p:attrName>ppt_y</p:attrName>
                                        </p:attrNameLst>
                                      </p:cBhvr>
                                      <p:tavLst>
                                        <p:tav tm="0">
                                          <p:val>
                                            <p:strVal val="#ppt_y"/>
                                          </p:val>
                                        </p:tav>
                                        <p:tav tm="100000">
                                          <p:val>
                                            <p:strVal val="#ppt_y"/>
                                          </p:val>
                                        </p:tav>
                                      </p:tavLst>
                                    </p:anim>
                                    <p:anim calcmode="lin" valueType="num">
                                      <p:cBhvr>
                                        <p:cTn id="67" dur="250" fill="hold"/>
                                        <p:tgtEl>
                                          <p:spTgt spid="20"/>
                                        </p:tgtEl>
                                        <p:attrNameLst>
                                          <p:attrName>ppt_w</p:attrName>
                                        </p:attrNameLst>
                                      </p:cBhvr>
                                      <p:tavLst>
                                        <p:tav tm="0">
                                          <p:val>
                                            <p:fltVal val="0"/>
                                          </p:val>
                                        </p:tav>
                                        <p:tav tm="100000">
                                          <p:val>
                                            <p:strVal val="#ppt_w"/>
                                          </p:val>
                                        </p:tav>
                                      </p:tavLst>
                                    </p:anim>
                                    <p:anim calcmode="lin" valueType="num">
                                      <p:cBhvr>
                                        <p:cTn id="68" dur="250" fill="hold"/>
                                        <p:tgtEl>
                                          <p:spTgt spid="20"/>
                                        </p:tgtEl>
                                        <p:attrNameLst>
                                          <p:attrName>ppt_h</p:attrName>
                                        </p:attrNameLst>
                                      </p:cBhvr>
                                      <p:tavLst>
                                        <p:tav tm="0">
                                          <p:val>
                                            <p:strVal val="#ppt_h"/>
                                          </p:val>
                                        </p:tav>
                                        <p:tav tm="100000">
                                          <p:val>
                                            <p:strVal val="#ppt_h"/>
                                          </p:val>
                                        </p:tav>
                                      </p:tavLst>
                                    </p:anim>
                                  </p:childTnLst>
                                </p:cTn>
                              </p:par>
                              <p:par>
                                <p:cTn id="69" presetID="17"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250" fill="hold"/>
                                        <p:tgtEl>
                                          <p:spTgt spid="21"/>
                                        </p:tgtEl>
                                        <p:attrNameLst>
                                          <p:attrName>ppt_x</p:attrName>
                                        </p:attrNameLst>
                                      </p:cBhvr>
                                      <p:tavLst>
                                        <p:tav tm="0">
                                          <p:val>
                                            <p:strVal val="#ppt_x-#ppt_w/2"/>
                                          </p:val>
                                        </p:tav>
                                        <p:tav tm="100000">
                                          <p:val>
                                            <p:strVal val="#ppt_x"/>
                                          </p:val>
                                        </p:tav>
                                      </p:tavLst>
                                    </p:anim>
                                    <p:anim calcmode="lin" valueType="num">
                                      <p:cBhvr>
                                        <p:cTn id="72" dur="250" fill="hold"/>
                                        <p:tgtEl>
                                          <p:spTgt spid="21"/>
                                        </p:tgtEl>
                                        <p:attrNameLst>
                                          <p:attrName>ppt_y</p:attrName>
                                        </p:attrNameLst>
                                      </p:cBhvr>
                                      <p:tavLst>
                                        <p:tav tm="0">
                                          <p:val>
                                            <p:strVal val="#ppt_y"/>
                                          </p:val>
                                        </p:tav>
                                        <p:tav tm="100000">
                                          <p:val>
                                            <p:strVal val="#ppt_y"/>
                                          </p:val>
                                        </p:tav>
                                      </p:tavLst>
                                    </p:anim>
                                    <p:anim calcmode="lin" valueType="num">
                                      <p:cBhvr>
                                        <p:cTn id="73" dur="250" fill="hold"/>
                                        <p:tgtEl>
                                          <p:spTgt spid="21"/>
                                        </p:tgtEl>
                                        <p:attrNameLst>
                                          <p:attrName>ppt_w</p:attrName>
                                        </p:attrNameLst>
                                      </p:cBhvr>
                                      <p:tavLst>
                                        <p:tav tm="0">
                                          <p:val>
                                            <p:fltVal val="0"/>
                                          </p:val>
                                        </p:tav>
                                        <p:tav tm="100000">
                                          <p:val>
                                            <p:strVal val="#ppt_w"/>
                                          </p:val>
                                        </p:tav>
                                      </p:tavLst>
                                    </p:anim>
                                    <p:anim calcmode="lin" valueType="num">
                                      <p:cBhvr>
                                        <p:cTn id="74" dur="25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7" presetClass="entr" presetSubtype="8"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250" fill="hold"/>
                                        <p:tgtEl>
                                          <p:spTgt spid="33"/>
                                        </p:tgtEl>
                                        <p:attrNameLst>
                                          <p:attrName>ppt_x</p:attrName>
                                        </p:attrNameLst>
                                      </p:cBhvr>
                                      <p:tavLst>
                                        <p:tav tm="0">
                                          <p:val>
                                            <p:strVal val="#ppt_x-#ppt_w/2"/>
                                          </p:val>
                                        </p:tav>
                                        <p:tav tm="100000">
                                          <p:val>
                                            <p:strVal val="#ppt_x"/>
                                          </p:val>
                                        </p:tav>
                                      </p:tavLst>
                                    </p:anim>
                                    <p:anim calcmode="lin" valueType="num">
                                      <p:cBhvr>
                                        <p:cTn id="90" dur="250" fill="hold"/>
                                        <p:tgtEl>
                                          <p:spTgt spid="33"/>
                                        </p:tgtEl>
                                        <p:attrNameLst>
                                          <p:attrName>ppt_y</p:attrName>
                                        </p:attrNameLst>
                                      </p:cBhvr>
                                      <p:tavLst>
                                        <p:tav tm="0">
                                          <p:val>
                                            <p:strVal val="#ppt_y"/>
                                          </p:val>
                                        </p:tav>
                                        <p:tav tm="100000">
                                          <p:val>
                                            <p:strVal val="#ppt_y"/>
                                          </p:val>
                                        </p:tav>
                                      </p:tavLst>
                                    </p:anim>
                                    <p:anim calcmode="lin" valueType="num">
                                      <p:cBhvr>
                                        <p:cTn id="91" dur="250" fill="hold"/>
                                        <p:tgtEl>
                                          <p:spTgt spid="33"/>
                                        </p:tgtEl>
                                        <p:attrNameLst>
                                          <p:attrName>ppt_w</p:attrName>
                                        </p:attrNameLst>
                                      </p:cBhvr>
                                      <p:tavLst>
                                        <p:tav tm="0">
                                          <p:val>
                                            <p:fltVal val="0"/>
                                          </p:val>
                                        </p:tav>
                                        <p:tav tm="100000">
                                          <p:val>
                                            <p:strVal val="#ppt_w"/>
                                          </p:val>
                                        </p:tav>
                                      </p:tavLst>
                                    </p:anim>
                                    <p:anim calcmode="lin" valueType="num">
                                      <p:cBhvr>
                                        <p:cTn id="92" dur="250" fill="hold"/>
                                        <p:tgtEl>
                                          <p:spTgt spid="33"/>
                                        </p:tgtEl>
                                        <p:attrNameLst>
                                          <p:attrName>ppt_h</p:attrName>
                                        </p:attrNameLst>
                                      </p:cBhvr>
                                      <p:tavLst>
                                        <p:tav tm="0">
                                          <p:val>
                                            <p:strVal val="#ppt_h"/>
                                          </p:val>
                                        </p:tav>
                                        <p:tav tm="100000">
                                          <p:val>
                                            <p:strVal val="#ppt_h"/>
                                          </p:val>
                                        </p:tav>
                                      </p:tavLst>
                                    </p:anim>
                                  </p:childTnLst>
                                </p:cTn>
                              </p:par>
                              <p:par>
                                <p:cTn id="93" presetID="17" presetClass="entr" presetSubtype="8"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250" fill="hold"/>
                                        <p:tgtEl>
                                          <p:spTgt spid="34"/>
                                        </p:tgtEl>
                                        <p:attrNameLst>
                                          <p:attrName>ppt_x</p:attrName>
                                        </p:attrNameLst>
                                      </p:cBhvr>
                                      <p:tavLst>
                                        <p:tav tm="0">
                                          <p:val>
                                            <p:strVal val="#ppt_x-#ppt_w/2"/>
                                          </p:val>
                                        </p:tav>
                                        <p:tav tm="100000">
                                          <p:val>
                                            <p:strVal val="#ppt_x"/>
                                          </p:val>
                                        </p:tav>
                                      </p:tavLst>
                                    </p:anim>
                                    <p:anim calcmode="lin" valueType="num">
                                      <p:cBhvr>
                                        <p:cTn id="96" dur="250" fill="hold"/>
                                        <p:tgtEl>
                                          <p:spTgt spid="34"/>
                                        </p:tgtEl>
                                        <p:attrNameLst>
                                          <p:attrName>ppt_y</p:attrName>
                                        </p:attrNameLst>
                                      </p:cBhvr>
                                      <p:tavLst>
                                        <p:tav tm="0">
                                          <p:val>
                                            <p:strVal val="#ppt_y"/>
                                          </p:val>
                                        </p:tav>
                                        <p:tav tm="100000">
                                          <p:val>
                                            <p:strVal val="#ppt_y"/>
                                          </p:val>
                                        </p:tav>
                                      </p:tavLst>
                                    </p:anim>
                                    <p:anim calcmode="lin" valueType="num">
                                      <p:cBhvr>
                                        <p:cTn id="97" dur="250" fill="hold"/>
                                        <p:tgtEl>
                                          <p:spTgt spid="34"/>
                                        </p:tgtEl>
                                        <p:attrNameLst>
                                          <p:attrName>ppt_w</p:attrName>
                                        </p:attrNameLst>
                                      </p:cBhvr>
                                      <p:tavLst>
                                        <p:tav tm="0">
                                          <p:val>
                                            <p:fltVal val="0"/>
                                          </p:val>
                                        </p:tav>
                                        <p:tav tm="100000">
                                          <p:val>
                                            <p:strVal val="#ppt_w"/>
                                          </p:val>
                                        </p:tav>
                                      </p:tavLst>
                                    </p:anim>
                                    <p:anim calcmode="lin" valueType="num">
                                      <p:cBhvr>
                                        <p:cTn id="98" dur="250" fill="hold"/>
                                        <p:tgtEl>
                                          <p:spTgt spid="34"/>
                                        </p:tgtEl>
                                        <p:attrNameLst>
                                          <p:attrName>ppt_h</p:attrName>
                                        </p:attrNameLst>
                                      </p:cBhvr>
                                      <p:tavLst>
                                        <p:tav tm="0">
                                          <p:val>
                                            <p:strVal val="#ppt_h"/>
                                          </p:val>
                                        </p:tav>
                                        <p:tav tm="100000">
                                          <p:val>
                                            <p:strVal val="#ppt_h"/>
                                          </p:val>
                                        </p:tav>
                                      </p:tavLst>
                                    </p:anim>
                                  </p:childTnLst>
                                </p:cTn>
                              </p:par>
                              <p:par>
                                <p:cTn id="99" presetID="17" presetClass="entr" presetSubtype="8"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p:cTn id="101" dur="250" fill="hold"/>
                                        <p:tgtEl>
                                          <p:spTgt spid="35"/>
                                        </p:tgtEl>
                                        <p:attrNameLst>
                                          <p:attrName>ppt_x</p:attrName>
                                        </p:attrNameLst>
                                      </p:cBhvr>
                                      <p:tavLst>
                                        <p:tav tm="0">
                                          <p:val>
                                            <p:strVal val="#ppt_x-#ppt_w/2"/>
                                          </p:val>
                                        </p:tav>
                                        <p:tav tm="100000">
                                          <p:val>
                                            <p:strVal val="#ppt_x"/>
                                          </p:val>
                                        </p:tav>
                                      </p:tavLst>
                                    </p:anim>
                                    <p:anim calcmode="lin" valueType="num">
                                      <p:cBhvr>
                                        <p:cTn id="102" dur="250" fill="hold"/>
                                        <p:tgtEl>
                                          <p:spTgt spid="35"/>
                                        </p:tgtEl>
                                        <p:attrNameLst>
                                          <p:attrName>ppt_y</p:attrName>
                                        </p:attrNameLst>
                                      </p:cBhvr>
                                      <p:tavLst>
                                        <p:tav tm="0">
                                          <p:val>
                                            <p:strVal val="#ppt_y"/>
                                          </p:val>
                                        </p:tav>
                                        <p:tav tm="100000">
                                          <p:val>
                                            <p:strVal val="#ppt_y"/>
                                          </p:val>
                                        </p:tav>
                                      </p:tavLst>
                                    </p:anim>
                                    <p:anim calcmode="lin" valueType="num">
                                      <p:cBhvr>
                                        <p:cTn id="103" dur="250" fill="hold"/>
                                        <p:tgtEl>
                                          <p:spTgt spid="35"/>
                                        </p:tgtEl>
                                        <p:attrNameLst>
                                          <p:attrName>ppt_w</p:attrName>
                                        </p:attrNameLst>
                                      </p:cBhvr>
                                      <p:tavLst>
                                        <p:tav tm="0">
                                          <p:val>
                                            <p:fltVal val="0"/>
                                          </p:val>
                                        </p:tav>
                                        <p:tav tm="100000">
                                          <p:val>
                                            <p:strVal val="#ppt_w"/>
                                          </p:val>
                                        </p:tav>
                                      </p:tavLst>
                                    </p:anim>
                                    <p:anim calcmode="lin" valueType="num">
                                      <p:cBhvr>
                                        <p:cTn id="104" dur="25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500"/>
                                        <p:tgtEl>
                                          <p:spTgt spid="28"/>
                                        </p:tgtEl>
                                      </p:cBhvr>
                                    </p:animEffect>
                                  </p:childTnLst>
                                </p:cTn>
                              </p:par>
                              <p:par>
                                <p:cTn id="110" presetID="10" presetClass="entr" presetSubtype="0" fill="hold"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4" grpId="0" animBg="1"/>
      <p:bldP spid="25"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Component: Hyperledger Fabric Blockchain</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58</a:t>
            </a:fld>
            <a:endParaRPr lang="en-US" dirty="0"/>
          </a:p>
        </p:txBody>
      </p:sp>
      <p:sp>
        <p:nvSpPr>
          <p:cNvPr id="38" name="Content Placeholder 7">
            <a:extLst>
              <a:ext uri="{FF2B5EF4-FFF2-40B4-BE49-F238E27FC236}">
                <a16:creationId xmlns:a16="http://schemas.microsoft.com/office/drawing/2014/main" id="{591CA309-18B3-47D6-8898-C031C2341191}"/>
              </a:ext>
            </a:extLst>
          </p:cNvPr>
          <p:cNvSpPr txBox="1">
            <a:spLocks/>
          </p:cNvSpPr>
          <p:nvPr/>
        </p:nvSpPr>
        <p:spPr>
          <a:xfrm>
            <a:off x="847725" y="1854200"/>
            <a:ext cx="65757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alpha val="80000"/>
                  </a:schemeClr>
                </a:solidFill>
                <a:cs typeface="Calibri"/>
              </a:rPr>
              <a:t>Permissioned blockchain</a:t>
            </a:r>
          </a:p>
          <a:p>
            <a:r>
              <a:rPr lang="en-US" sz="2800" dirty="0">
                <a:solidFill>
                  <a:schemeClr val="tx1">
                    <a:alpha val="80000"/>
                  </a:schemeClr>
                </a:solidFill>
                <a:cs typeface="Calibri"/>
              </a:rPr>
              <a:t>Distributed ledger that preserves the traceability and immutability of auditing data</a:t>
            </a:r>
          </a:p>
          <a:p>
            <a:r>
              <a:rPr lang="en-US" sz="2800" dirty="0">
                <a:solidFill>
                  <a:schemeClr val="tx1">
                    <a:alpha val="80000"/>
                  </a:schemeClr>
                </a:solidFill>
                <a:cs typeface="Calibri"/>
              </a:rPr>
              <a:t>Architecture that implements the consortium and organization dynamic as services</a:t>
            </a:r>
          </a:p>
          <a:p>
            <a:pPr lvl="1"/>
            <a:r>
              <a:rPr lang="en-US" sz="2400" dirty="0">
                <a:solidFill>
                  <a:schemeClr val="tx1">
                    <a:alpha val="80000"/>
                  </a:schemeClr>
                </a:solidFill>
                <a:cs typeface="Calibri"/>
              </a:rPr>
              <a:t>A consortium is implemented as an Hyperledger Fabric channel</a:t>
            </a:r>
          </a:p>
          <a:p>
            <a:pPr lvl="1"/>
            <a:endParaRPr lang="en-US" b="1" dirty="0"/>
          </a:p>
          <a:p>
            <a:pPr lvl="1"/>
            <a:endParaRPr lang="en-US" dirty="0"/>
          </a:p>
        </p:txBody>
      </p:sp>
      <p:pic>
        <p:nvPicPr>
          <p:cNvPr id="40" name="Graphic 39" descr="Blockchain with solid fill">
            <a:extLst>
              <a:ext uri="{FF2B5EF4-FFF2-40B4-BE49-F238E27FC236}">
                <a16:creationId xmlns:a16="http://schemas.microsoft.com/office/drawing/2014/main" id="{46D29453-49EC-47B8-A243-81490A21CD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8541" y="2550530"/>
            <a:ext cx="2460460" cy="24604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834660"/>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Scenario</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59</a:t>
            </a:fld>
            <a:endParaRPr lang="en-US" dirty="0"/>
          </a:p>
        </p:txBody>
      </p:sp>
      <p:sp>
        <p:nvSpPr>
          <p:cNvPr id="9" name="Rectangle: Rounded Corners 8">
            <a:extLst>
              <a:ext uri="{FF2B5EF4-FFF2-40B4-BE49-F238E27FC236}">
                <a16:creationId xmlns:a16="http://schemas.microsoft.com/office/drawing/2014/main" id="{8A93D6CF-4BF3-4884-985A-FBAC5DC2EBBA}"/>
              </a:ext>
            </a:extLst>
          </p:cNvPr>
          <p:cNvSpPr/>
          <p:nvPr/>
        </p:nvSpPr>
        <p:spPr>
          <a:xfrm>
            <a:off x="1072803" y="1392371"/>
            <a:ext cx="3845941" cy="487417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Consortium</a:t>
            </a:r>
            <a:endParaRPr lang="en-US" dirty="0">
              <a:solidFill>
                <a:sysClr val="windowText" lastClr="000000"/>
              </a:solidFill>
              <a:cs typeface="Calibri" panose="020F0502020204030204"/>
            </a:endParaRPr>
          </a:p>
        </p:txBody>
      </p:sp>
      <p:sp>
        <p:nvSpPr>
          <p:cNvPr id="10" name="Rectangle: Rounded Corners 9">
            <a:extLst>
              <a:ext uri="{FF2B5EF4-FFF2-40B4-BE49-F238E27FC236}">
                <a16:creationId xmlns:a16="http://schemas.microsoft.com/office/drawing/2014/main" id="{80203061-40D3-4F2F-A980-6A762C7A2600}"/>
              </a:ext>
            </a:extLst>
          </p:cNvPr>
          <p:cNvSpPr/>
          <p:nvPr/>
        </p:nvSpPr>
        <p:spPr>
          <a:xfrm>
            <a:off x="1259708" y="2082483"/>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A</a:t>
            </a:r>
          </a:p>
        </p:txBody>
      </p:sp>
      <p:sp>
        <p:nvSpPr>
          <p:cNvPr id="11" name="Rectangle: Rounded Corners 10">
            <a:extLst>
              <a:ext uri="{FF2B5EF4-FFF2-40B4-BE49-F238E27FC236}">
                <a16:creationId xmlns:a16="http://schemas.microsoft.com/office/drawing/2014/main" id="{B74AFD78-EA99-4B99-AE4B-A99FDE990EC6}"/>
              </a:ext>
            </a:extLst>
          </p:cNvPr>
          <p:cNvSpPr/>
          <p:nvPr/>
        </p:nvSpPr>
        <p:spPr>
          <a:xfrm>
            <a:off x="1259707" y="3448332"/>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panose="020F0502020204030204"/>
              </a:rPr>
              <a:t>Organization B</a:t>
            </a:r>
            <a:endParaRPr lang="en-US" dirty="0">
              <a:solidFill>
                <a:sysClr val="windowText" lastClr="000000"/>
              </a:solidFill>
            </a:endParaRPr>
          </a:p>
        </p:txBody>
      </p:sp>
      <p:sp>
        <p:nvSpPr>
          <p:cNvPr id="12" name="Rectangle: Rounded Corners 11">
            <a:extLst>
              <a:ext uri="{FF2B5EF4-FFF2-40B4-BE49-F238E27FC236}">
                <a16:creationId xmlns:a16="http://schemas.microsoft.com/office/drawing/2014/main" id="{B2B7EE7E-46DA-4859-BB87-BDA2FE22E1B8}"/>
              </a:ext>
            </a:extLst>
          </p:cNvPr>
          <p:cNvSpPr/>
          <p:nvPr/>
        </p:nvSpPr>
        <p:spPr>
          <a:xfrm>
            <a:off x="1259708" y="4809515"/>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C</a:t>
            </a:r>
            <a:endParaRPr lang="en-US" dirty="0">
              <a:solidFill>
                <a:sysClr val="windowText" lastClr="000000"/>
              </a:solidFill>
            </a:endParaRPr>
          </a:p>
        </p:txBody>
      </p:sp>
      <p:sp>
        <p:nvSpPr>
          <p:cNvPr id="13" name="Rectangle: Rounded Corners 12">
            <a:extLst>
              <a:ext uri="{FF2B5EF4-FFF2-40B4-BE49-F238E27FC236}">
                <a16:creationId xmlns:a16="http://schemas.microsoft.com/office/drawing/2014/main" id="{A6BD2473-D192-431D-83D9-37BDA2983929}"/>
              </a:ext>
            </a:extLst>
          </p:cNvPr>
          <p:cNvSpPr/>
          <p:nvPr/>
        </p:nvSpPr>
        <p:spPr>
          <a:xfrm>
            <a:off x="3052526" y="2585689"/>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A</a:t>
            </a:r>
          </a:p>
        </p:txBody>
      </p:sp>
      <p:sp>
        <p:nvSpPr>
          <p:cNvPr id="14" name="Rectangle: Rounded Corners 13">
            <a:extLst>
              <a:ext uri="{FF2B5EF4-FFF2-40B4-BE49-F238E27FC236}">
                <a16:creationId xmlns:a16="http://schemas.microsoft.com/office/drawing/2014/main" id="{740272DA-8135-4C9E-ACDF-6214F3BE3E21}"/>
              </a:ext>
            </a:extLst>
          </p:cNvPr>
          <p:cNvSpPr/>
          <p:nvPr/>
        </p:nvSpPr>
        <p:spPr>
          <a:xfrm>
            <a:off x="3052525" y="3950661"/>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B</a:t>
            </a:r>
          </a:p>
        </p:txBody>
      </p:sp>
      <p:sp>
        <p:nvSpPr>
          <p:cNvPr id="15" name="Rectangle: Rounded Corners 14">
            <a:extLst>
              <a:ext uri="{FF2B5EF4-FFF2-40B4-BE49-F238E27FC236}">
                <a16:creationId xmlns:a16="http://schemas.microsoft.com/office/drawing/2014/main" id="{771C4FA3-59EC-4215-975C-A3692D7A6400}"/>
              </a:ext>
            </a:extLst>
          </p:cNvPr>
          <p:cNvSpPr/>
          <p:nvPr/>
        </p:nvSpPr>
        <p:spPr>
          <a:xfrm>
            <a:off x="3052524" y="531285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C</a:t>
            </a:r>
          </a:p>
        </p:txBody>
      </p:sp>
      <p:sp>
        <p:nvSpPr>
          <p:cNvPr id="16" name="Rectangle: Rounded Corners 15">
            <a:extLst>
              <a:ext uri="{FF2B5EF4-FFF2-40B4-BE49-F238E27FC236}">
                <a16:creationId xmlns:a16="http://schemas.microsoft.com/office/drawing/2014/main" id="{9C60944B-4CC4-4AC1-879C-893B514941C1}"/>
              </a:ext>
            </a:extLst>
          </p:cNvPr>
          <p:cNvSpPr/>
          <p:nvPr/>
        </p:nvSpPr>
        <p:spPr>
          <a:xfrm>
            <a:off x="1422583" y="258733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A</a:t>
            </a:r>
          </a:p>
        </p:txBody>
      </p:sp>
      <p:sp>
        <p:nvSpPr>
          <p:cNvPr id="17" name="Rectangle: Rounded Corners 16">
            <a:extLst>
              <a:ext uri="{FF2B5EF4-FFF2-40B4-BE49-F238E27FC236}">
                <a16:creationId xmlns:a16="http://schemas.microsoft.com/office/drawing/2014/main" id="{91FE830A-2453-467F-BC7D-2C5FB2EA1DD7}"/>
              </a:ext>
            </a:extLst>
          </p:cNvPr>
          <p:cNvSpPr/>
          <p:nvPr/>
        </p:nvSpPr>
        <p:spPr>
          <a:xfrm>
            <a:off x="1422582" y="3952304"/>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B</a:t>
            </a:r>
          </a:p>
        </p:txBody>
      </p:sp>
      <p:sp>
        <p:nvSpPr>
          <p:cNvPr id="18" name="Rectangle: Rounded Corners 17">
            <a:extLst>
              <a:ext uri="{FF2B5EF4-FFF2-40B4-BE49-F238E27FC236}">
                <a16:creationId xmlns:a16="http://schemas.microsoft.com/office/drawing/2014/main" id="{9FE22937-B86A-4FE8-B08E-8E0F90178565}"/>
              </a:ext>
            </a:extLst>
          </p:cNvPr>
          <p:cNvSpPr/>
          <p:nvPr/>
        </p:nvSpPr>
        <p:spPr>
          <a:xfrm>
            <a:off x="1422581" y="5314495"/>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C</a:t>
            </a:r>
          </a:p>
        </p:txBody>
      </p:sp>
      <p:cxnSp>
        <p:nvCxnSpPr>
          <p:cNvPr id="19" name="Straight Arrow Connector 18">
            <a:extLst>
              <a:ext uri="{FF2B5EF4-FFF2-40B4-BE49-F238E27FC236}">
                <a16:creationId xmlns:a16="http://schemas.microsoft.com/office/drawing/2014/main" id="{C0A8EBEB-42B5-4AAC-A3DD-755018B1B7FB}"/>
              </a:ext>
            </a:extLst>
          </p:cNvPr>
          <p:cNvCxnSpPr>
            <a:cxnSpLocks/>
          </p:cNvCxnSpPr>
          <p:nvPr/>
        </p:nvCxnSpPr>
        <p:spPr>
          <a:xfrm>
            <a:off x="2706174" y="2843030"/>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0" name="Straight Arrow Connector 19">
            <a:extLst>
              <a:ext uri="{FF2B5EF4-FFF2-40B4-BE49-F238E27FC236}">
                <a16:creationId xmlns:a16="http://schemas.microsoft.com/office/drawing/2014/main" id="{E189CC39-402F-4D92-8C15-0EC40D9B4512}"/>
              </a:ext>
            </a:extLst>
          </p:cNvPr>
          <p:cNvCxnSpPr>
            <a:cxnSpLocks/>
          </p:cNvCxnSpPr>
          <p:nvPr/>
        </p:nvCxnSpPr>
        <p:spPr>
          <a:xfrm>
            <a:off x="2706174" y="4209851"/>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1" name="Straight Arrow Connector 20">
            <a:extLst>
              <a:ext uri="{FF2B5EF4-FFF2-40B4-BE49-F238E27FC236}">
                <a16:creationId xmlns:a16="http://schemas.microsoft.com/office/drawing/2014/main" id="{3B1994A3-E85B-4C53-BB6F-CB964AD92C8B}"/>
              </a:ext>
            </a:extLst>
          </p:cNvPr>
          <p:cNvCxnSpPr>
            <a:cxnSpLocks/>
          </p:cNvCxnSpPr>
          <p:nvPr/>
        </p:nvCxnSpPr>
        <p:spPr>
          <a:xfrm>
            <a:off x="2706174" y="5567318"/>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2" name="Straight Arrow Connector 21">
            <a:extLst>
              <a:ext uri="{FF2B5EF4-FFF2-40B4-BE49-F238E27FC236}">
                <a16:creationId xmlns:a16="http://schemas.microsoft.com/office/drawing/2014/main" id="{C5863DF2-B32C-4218-94A8-E23CCDBA480D}"/>
              </a:ext>
            </a:extLst>
          </p:cNvPr>
          <p:cNvCxnSpPr>
            <a:cxnSpLocks/>
          </p:cNvCxnSpPr>
          <p:nvPr/>
        </p:nvCxnSpPr>
        <p:spPr>
          <a:xfrm>
            <a:off x="3817877" y="3015376"/>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cxnSp>
        <p:nvCxnSpPr>
          <p:cNvPr id="23" name="Straight Arrow Connector 22">
            <a:extLst>
              <a:ext uri="{FF2B5EF4-FFF2-40B4-BE49-F238E27FC236}">
                <a16:creationId xmlns:a16="http://schemas.microsoft.com/office/drawing/2014/main" id="{18D36513-CEBC-4308-81CE-F320762FFA74}"/>
              </a:ext>
            </a:extLst>
          </p:cNvPr>
          <p:cNvCxnSpPr>
            <a:cxnSpLocks/>
          </p:cNvCxnSpPr>
          <p:nvPr/>
        </p:nvCxnSpPr>
        <p:spPr>
          <a:xfrm>
            <a:off x="3817876" y="4368351"/>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sp>
        <p:nvSpPr>
          <p:cNvPr id="24" name="Rectangle: Rounded Corners 23">
            <a:extLst>
              <a:ext uri="{FF2B5EF4-FFF2-40B4-BE49-F238E27FC236}">
                <a16:creationId xmlns:a16="http://schemas.microsoft.com/office/drawing/2014/main" id="{7940E2E5-410A-4976-8144-3F534FB18EE3}"/>
              </a:ext>
            </a:extLst>
          </p:cNvPr>
          <p:cNvSpPr/>
          <p:nvPr/>
        </p:nvSpPr>
        <p:spPr>
          <a:xfrm>
            <a:off x="5122574" y="1399628"/>
            <a:ext cx="4898705" cy="4874172"/>
          </a:xfrm>
          <a:prstGeom prst="roundRect">
            <a:avLst/>
          </a:prstGeom>
          <a:solidFill>
            <a:schemeClr val="bg1">
              <a:lumMod val="95000"/>
            </a:schemeClr>
          </a:solidFill>
          <a:ln w="381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DPA</a:t>
            </a:r>
            <a:endParaRPr lang="en-US" dirty="0">
              <a:solidFill>
                <a:sysClr val="windowText" lastClr="000000"/>
              </a:solidFill>
              <a:cs typeface="Calibri" panose="020F0502020204030204"/>
            </a:endParaRPr>
          </a:p>
        </p:txBody>
      </p:sp>
      <p:sp>
        <p:nvSpPr>
          <p:cNvPr id="25" name="Rectangle: Rounded Corners 24">
            <a:extLst>
              <a:ext uri="{FF2B5EF4-FFF2-40B4-BE49-F238E27FC236}">
                <a16:creationId xmlns:a16="http://schemas.microsoft.com/office/drawing/2014/main" id="{2FDBD802-6455-4C13-8CDE-9F90FF2CD1AA}"/>
              </a:ext>
            </a:extLst>
          </p:cNvPr>
          <p:cNvSpPr/>
          <p:nvPr/>
        </p:nvSpPr>
        <p:spPr>
          <a:xfrm>
            <a:off x="5319507" y="2077645"/>
            <a:ext cx="968416" cy="383897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ysClr val="windowText" lastClr="000000"/>
                </a:solidFill>
                <a:cs typeface="Calibri"/>
              </a:rPr>
              <a:t>Logging</a:t>
            </a:r>
          </a:p>
          <a:p>
            <a:pPr algn="ctr"/>
            <a:r>
              <a:rPr lang="en-US" b="1" dirty="0">
                <a:solidFill>
                  <a:sysClr val="windowText" lastClr="000000"/>
                </a:solidFill>
                <a:cs typeface="Calibri"/>
              </a:rPr>
              <a:t>REST</a:t>
            </a:r>
            <a:endParaRPr lang="en-US">
              <a:solidFill>
                <a:sysClr val="windowText" lastClr="000000"/>
              </a:solidFill>
              <a:cs typeface="Calibri"/>
            </a:endParaRPr>
          </a:p>
          <a:p>
            <a:pPr algn="ctr"/>
            <a:r>
              <a:rPr lang="en-US" b="1" dirty="0">
                <a:solidFill>
                  <a:sysClr val="windowText" lastClr="000000"/>
                </a:solidFill>
                <a:cs typeface="Calibri"/>
              </a:rPr>
              <a:t>API</a:t>
            </a:r>
          </a:p>
        </p:txBody>
      </p:sp>
      <p:sp>
        <p:nvSpPr>
          <p:cNvPr id="26" name="Rectangle: Rounded Corners 25">
            <a:extLst>
              <a:ext uri="{FF2B5EF4-FFF2-40B4-BE49-F238E27FC236}">
                <a16:creationId xmlns:a16="http://schemas.microsoft.com/office/drawing/2014/main" id="{683BA424-916D-468A-9FB8-9516A12B1607}"/>
              </a:ext>
            </a:extLst>
          </p:cNvPr>
          <p:cNvSpPr/>
          <p:nvPr/>
        </p:nvSpPr>
        <p:spPr>
          <a:xfrm>
            <a:off x="6406996" y="342438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Crypto</a:t>
            </a:r>
            <a:endParaRPr lang="en-US">
              <a:solidFill>
                <a:sysClr val="windowText" lastClr="000000"/>
              </a:solidFill>
              <a:cs typeface="Calibri"/>
            </a:endParaRPr>
          </a:p>
          <a:p>
            <a:r>
              <a:rPr lang="en-US" b="1" dirty="0">
                <a:solidFill>
                  <a:sysClr val="windowText" lastClr="000000"/>
                </a:solidFill>
                <a:cs typeface="Calibri"/>
              </a:rPr>
              <a:t>Tools</a:t>
            </a:r>
            <a:endParaRPr lang="en-US">
              <a:solidFill>
                <a:sysClr val="windowText" lastClr="000000"/>
              </a:solidFill>
              <a:cs typeface="Calibri"/>
            </a:endParaRPr>
          </a:p>
        </p:txBody>
      </p:sp>
      <p:sp>
        <p:nvSpPr>
          <p:cNvPr id="28" name="Rectangle: Rounded Corners 27">
            <a:extLst>
              <a:ext uri="{FF2B5EF4-FFF2-40B4-BE49-F238E27FC236}">
                <a16:creationId xmlns:a16="http://schemas.microsoft.com/office/drawing/2014/main" id="{B7CB205B-BC4D-4339-A8E7-61A030492B70}"/>
              </a:ext>
            </a:extLst>
          </p:cNvPr>
          <p:cNvSpPr/>
          <p:nvPr/>
        </p:nvSpPr>
        <p:spPr>
          <a:xfrm>
            <a:off x="6411834" y="207280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Hyperledger </a:t>
            </a:r>
            <a:endParaRPr lang="en-US">
              <a:solidFill>
                <a:sysClr val="windowText" lastClr="000000"/>
              </a:solidFill>
            </a:endParaRPr>
          </a:p>
          <a:p>
            <a:r>
              <a:rPr lang="en-US" b="1" dirty="0">
                <a:solidFill>
                  <a:sysClr val="windowText" lastClr="000000"/>
                </a:solidFill>
                <a:cs typeface="Calibri"/>
              </a:rPr>
              <a:t>Fabric</a:t>
            </a:r>
            <a:endParaRPr lang="en-US" dirty="0">
              <a:solidFill>
                <a:sysClr val="windowText" lastClr="000000"/>
              </a:solidFill>
            </a:endParaRPr>
          </a:p>
        </p:txBody>
      </p:sp>
      <p:pic>
        <p:nvPicPr>
          <p:cNvPr id="29" name="Graphic 28" descr="Blockchain with solid fill">
            <a:extLst>
              <a:ext uri="{FF2B5EF4-FFF2-40B4-BE49-F238E27FC236}">
                <a16:creationId xmlns:a16="http://schemas.microsoft.com/office/drawing/2014/main" id="{C9B18393-36AD-4AFE-BED1-5CD820BE5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4142" y="2195401"/>
            <a:ext cx="914400" cy="914400"/>
          </a:xfrm>
          <a:prstGeom prst="rect">
            <a:avLst/>
          </a:prstGeom>
          <a:effectLst>
            <a:outerShdw blurRad="50800" dist="38100" dir="2700000" algn="tl" rotWithShape="0">
              <a:prstClr val="black">
                <a:alpha val="40000"/>
              </a:prstClr>
            </a:outerShdw>
          </a:effectLst>
        </p:spPr>
      </p:pic>
      <p:pic>
        <p:nvPicPr>
          <p:cNvPr id="30" name="Graphic 29" descr="Key with solid fill">
            <a:extLst>
              <a:ext uri="{FF2B5EF4-FFF2-40B4-BE49-F238E27FC236}">
                <a16:creationId xmlns:a16="http://schemas.microsoft.com/office/drawing/2014/main" id="{8C3EA9EE-9330-4A48-BB3C-1FD0C100F3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4142" y="3548954"/>
            <a:ext cx="914400" cy="914400"/>
          </a:xfrm>
          <a:prstGeom prst="rect">
            <a:avLst/>
          </a:prstGeom>
          <a:effectLst>
            <a:outerShdw blurRad="50800" dist="38100" dir="2700000" algn="tl" rotWithShape="0">
              <a:prstClr val="black">
                <a:alpha val="40000"/>
              </a:prstClr>
            </a:outerShdw>
          </a:effectLst>
        </p:spPr>
      </p:pic>
      <p:cxnSp>
        <p:nvCxnSpPr>
          <p:cNvPr id="33" name="Straight Arrow Connector 32">
            <a:extLst>
              <a:ext uri="{FF2B5EF4-FFF2-40B4-BE49-F238E27FC236}">
                <a16:creationId xmlns:a16="http://schemas.microsoft.com/office/drawing/2014/main" id="{7601D867-F386-41E2-A05F-F507F99AE353}"/>
              </a:ext>
            </a:extLst>
          </p:cNvPr>
          <p:cNvCxnSpPr>
            <a:cxnSpLocks/>
          </p:cNvCxnSpPr>
          <p:nvPr/>
        </p:nvCxnSpPr>
        <p:spPr>
          <a:xfrm>
            <a:off x="4452758" y="2845035"/>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4" name="Straight Arrow Connector 33">
            <a:extLst>
              <a:ext uri="{FF2B5EF4-FFF2-40B4-BE49-F238E27FC236}">
                <a16:creationId xmlns:a16="http://schemas.microsoft.com/office/drawing/2014/main" id="{AE62DC9C-4FB7-4ABC-AECE-755EACBFF4CB}"/>
              </a:ext>
            </a:extLst>
          </p:cNvPr>
          <p:cNvCxnSpPr>
            <a:cxnSpLocks/>
          </p:cNvCxnSpPr>
          <p:nvPr/>
        </p:nvCxnSpPr>
        <p:spPr>
          <a:xfrm>
            <a:off x="4454763" y="4210619"/>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5" name="Straight Arrow Connector 34">
            <a:extLst>
              <a:ext uri="{FF2B5EF4-FFF2-40B4-BE49-F238E27FC236}">
                <a16:creationId xmlns:a16="http://schemas.microsoft.com/office/drawing/2014/main" id="{D394E7A3-366C-46A9-A591-186DED5BA7EA}"/>
              </a:ext>
            </a:extLst>
          </p:cNvPr>
          <p:cNvCxnSpPr>
            <a:cxnSpLocks/>
          </p:cNvCxnSpPr>
          <p:nvPr/>
        </p:nvCxnSpPr>
        <p:spPr>
          <a:xfrm>
            <a:off x="4444737" y="5574198"/>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135652796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E8467B-26D0-4469-ACAC-AC1F4C2D5E75}"/>
              </a:ext>
            </a:extLst>
          </p:cNvPr>
          <p:cNvSpPr txBox="1">
            <a:spLocks/>
          </p:cNvSpPr>
          <p:nvPr/>
        </p:nvSpPr>
        <p:spPr>
          <a:xfrm>
            <a:off x="838200" y="297363"/>
            <a:ext cx="8686800"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dirty="0"/>
              <a:t>Key Takeaways</a:t>
            </a:r>
          </a:p>
        </p:txBody>
      </p:sp>
      <p:sp>
        <p:nvSpPr>
          <p:cNvPr id="5" name="Rectangle 4">
            <a:extLst>
              <a:ext uri="{FF2B5EF4-FFF2-40B4-BE49-F238E27FC236}">
                <a16:creationId xmlns:a16="http://schemas.microsoft.com/office/drawing/2014/main" id="{CD2ED7E6-F03D-4725-8D30-D4B3F432977B}"/>
              </a:ext>
            </a:extLst>
          </p:cNvPr>
          <p:cNvSpPr/>
          <p:nvPr/>
        </p:nvSpPr>
        <p:spPr>
          <a:xfrm>
            <a:off x="877464" y="1124067"/>
            <a:ext cx="11314535" cy="830997"/>
          </a:xfrm>
          <a:prstGeom prst="rect">
            <a:avLst/>
          </a:prstGeom>
        </p:spPr>
        <p:txBody>
          <a:bodyPr wrap="square">
            <a:spAutoFit/>
          </a:bodyPr>
          <a:lstStyle/>
          <a:p>
            <a:pPr marL="380990" indent="-380990">
              <a:buFont typeface="Arial" panose="020B0604020202020204" pitchFamily="34" charset="0"/>
              <a:buChar char="•"/>
            </a:pPr>
            <a:r>
              <a:rPr lang="en-GB" sz="2400" dirty="0"/>
              <a:t>Smart Cities =&gt; </a:t>
            </a:r>
            <a:r>
              <a:rPr lang="en-GB" sz="2400" b="1" dirty="0"/>
              <a:t>novel</a:t>
            </a:r>
            <a:r>
              <a:rPr lang="en-GB" sz="2400" dirty="0"/>
              <a:t>, cutting edge AI/IoT-driven technology</a:t>
            </a:r>
          </a:p>
          <a:p>
            <a:pPr marL="380990" indent="-380990">
              <a:buFont typeface="Arial" panose="020B0604020202020204" pitchFamily="34" charset="0"/>
              <a:buChar char="•"/>
            </a:pPr>
            <a:r>
              <a:rPr lang="en-GB" sz="2400" dirty="0"/>
              <a:t>This implies </a:t>
            </a:r>
            <a:r>
              <a:rPr lang="en-GB" sz="2400" b="1" dirty="0"/>
              <a:t>Emerging Threats</a:t>
            </a:r>
            <a:r>
              <a:rPr lang="en-GB" sz="2400" dirty="0"/>
              <a:t> ! High risks!</a:t>
            </a:r>
          </a:p>
        </p:txBody>
      </p:sp>
      <p:pic>
        <p:nvPicPr>
          <p:cNvPr id="8" name="Picture 7" descr="A picture containing text, tree, road, outdoor&#10;&#10;Description automatically generated">
            <a:extLst>
              <a:ext uri="{FF2B5EF4-FFF2-40B4-BE49-F238E27FC236}">
                <a16:creationId xmlns:a16="http://schemas.microsoft.com/office/drawing/2014/main" id="{50368AF0-CB11-43CF-ADCC-E8DFC8F9F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45" y="2235795"/>
            <a:ext cx="2831502" cy="2123627"/>
          </a:xfrm>
          <a:prstGeom prst="rect">
            <a:avLst/>
          </a:prstGeom>
          <a:ln w="25400">
            <a:solidFill>
              <a:schemeClr val="tx1">
                <a:lumMod val="50000"/>
              </a:schemeClr>
            </a:solidFill>
          </a:ln>
        </p:spPr>
      </p:pic>
      <p:pic>
        <p:nvPicPr>
          <p:cNvPr id="9" name="Picture 8">
            <a:extLst>
              <a:ext uri="{FF2B5EF4-FFF2-40B4-BE49-F238E27FC236}">
                <a16:creationId xmlns:a16="http://schemas.microsoft.com/office/drawing/2014/main" id="{64C1643B-49F4-4997-90F3-2A0F39DEB5B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8535"/>
          <a:stretch/>
        </p:blipFill>
        <p:spPr bwMode="auto">
          <a:xfrm>
            <a:off x="2599898" y="2235795"/>
            <a:ext cx="2937056" cy="209097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0F944EC-4814-452B-ABE4-BB5688ADCC3E}"/>
              </a:ext>
            </a:extLst>
          </p:cNvPr>
          <p:cNvSpPr/>
          <p:nvPr/>
        </p:nvSpPr>
        <p:spPr>
          <a:xfrm>
            <a:off x="838200" y="4607496"/>
            <a:ext cx="11314535" cy="1569660"/>
          </a:xfrm>
          <a:prstGeom prst="rect">
            <a:avLst/>
          </a:prstGeom>
        </p:spPr>
        <p:txBody>
          <a:bodyPr wrap="square">
            <a:spAutoFit/>
          </a:bodyPr>
          <a:lstStyle/>
          <a:p>
            <a:pPr marL="380990" indent="-380990">
              <a:buFont typeface="Arial" panose="020B0604020202020204" pitchFamily="34" charset="0"/>
              <a:buChar char="•"/>
            </a:pPr>
            <a:r>
              <a:rPr lang="en-US" sz="2400" dirty="0"/>
              <a:t>Currently, </a:t>
            </a:r>
            <a:r>
              <a:rPr lang="en-US" sz="2400" b="1" dirty="0"/>
              <a:t>lack of experience as well as of tools</a:t>
            </a:r>
            <a:r>
              <a:rPr lang="en-US" sz="2400" dirty="0"/>
              <a:t> for incident management that tackle IoT &amp; AI attack vectors</a:t>
            </a:r>
          </a:p>
          <a:p>
            <a:pPr marL="380990" indent="-380990">
              <a:buFont typeface="Arial" panose="020B0604020202020204" pitchFamily="34" charset="0"/>
              <a:buChar char="•"/>
            </a:pPr>
            <a:r>
              <a:rPr lang="en-US" sz="2400" b="1" dirty="0"/>
              <a:t>IRIS</a:t>
            </a:r>
            <a:r>
              <a:rPr lang="en-US" sz="2400" dirty="0"/>
              <a:t> will enhance the capabilities (knowledge, toolset, training) of CERTs/CSIRTs, to address these challenges.</a:t>
            </a:r>
            <a:endParaRPr lang="en-GB" sz="2400" dirty="0"/>
          </a:p>
        </p:txBody>
      </p:sp>
    </p:spTree>
    <p:extLst>
      <p:ext uri="{BB962C8B-B14F-4D97-AF65-F5344CB8AC3E}">
        <p14:creationId xmlns:p14="http://schemas.microsoft.com/office/powerpoint/2010/main" val="2782591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Key with solid fill">
            <a:extLst>
              <a:ext uri="{FF2B5EF4-FFF2-40B4-BE49-F238E27FC236}">
                <a16:creationId xmlns:a16="http://schemas.microsoft.com/office/drawing/2014/main" id="{A7A8E370-FFB6-44C4-A544-A83CC78DC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8541" y="2550530"/>
            <a:ext cx="2460460" cy="246046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Component: Crypto-Tools</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60</a:t>
            </a:fld>
            <a:endParaRPr lang="en-US" dirty="0"/>
          </a:p>
        </p:txBody>
      </p:sp>
      <p:sp>
        <p:nvSpPr>
          <p:cNvPr id="38" name="Content Placeholder 7">
            <a:extLst>
              <a:ext uri="{FF2B5EF4-FFF2-40B4-BE49-F238E27FC236}">
                <a16:creationId xmlns:a16="http://schemas.microsoft.com/office/drawing/2014/main" id="{591CA309-18B3-47D6-8898-C031C2341191}"/>
              </a:ext>
            </a:extLst>
          </p:cNvPr>
          <p:cNvSpPr txBox="1">
            <a:spLocks/>
          </p:cNvSpPr>
          <p:nvPr/>
        </p:nvSpPr>
        <p:spPr>
          <a:xfrm>
            <a:off x="847725" y="1854200"/>
            <a:ext cx="65757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alpha val="80000"/>
                  </a:schemeClr>
                </a:solidFill>
                <a:cs typeface="Calibri"/>
              </a:rPr>
              <a:t>Provides the cryptographic functions needed for the DPA:</a:t>
            </a:r>
          </a:p>
          <a:p>
            <a:pPr lvl="1"/>
            <a:r>
              <a:rPr lang="en-US" sz="2400" dirty="0">
                <a:solidFill>
                  <a:schemeClr val="tx1">
                    <a:alpha val="80000"/>
                  </a:schemeClr>
                </a:solidFill>
                <a:cs typeface="Calibri"/>
              </a:rPr>
              <a:t>Encryption mechanisms based on a novel Self-Encryption algorithm</a:t>
            </a:r>
          </a:p>
          <a:p>
            <a:pPr lvl="1"/>
            <a:r>
              <a:rPr lang="en-US" sz="2400" dirty="0">
                <a:solidFill>
                  <a:schemeClr val="tx1">
                    <a:alpha val="80000"/>
                  </a:schemeClr>
                </a:solidFill>
                <a:cs typeface="Calibri"/>
              </a:rPr>
              <a:t>Secret Key Sharing mechanism based on the Shamir Secret Sharing protocol</a:t>
            </a:r>
            <a:endParaRPr lang="en-US" sz="2400" dirty="0">
              <a:solidFill>
                <a:schemeClr val="tx1">
                  <a:alpha val="80000"/>
                </a:schemeClr>
              </a:solidFill>
            </a:endParaRPr>
          </a:p>
          <a:p>
            <a:pPr lvl="1"/>
            <a:endParaRPr lang="en-US" b="1" dirty="0"/>
          </a:p>
          <a:p>
            <a:pPr lvl="1"/>
            <a:endParaRPr lang="en-US" dirty="0"/>
          </a:p>
        </p:txBody>
      </p:sp>
    </p:spTree>
    <p:extLst>
      <p:ext uri="{BB962C8B-B14F-4D97-AF65-F5344CB8AC3E}">
        <p14:creationId xmlns:p14="http://schemas.microsoft.com/office/powerpoint/2010/main" val="4019731952"/>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Scenario</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61</a:t>
            </a:fld>
            <a:endParaRPr lang="en-US" dirty="0"/>
          </a:p>
        </p:txBody>
      </p:sp>
      <p:sp>
        <p:nvSpPr>
          <p:cNvPr id="9" name="Rectangle: Rounded Corners 8">
            <a:extLst>
              <a:ext uri="{FF2B5EF4-FFF2-40B4-BE49-F238E27FC236}">
                <a16:creationId xmlns:a16="http://schemas.microsoft.com/office/drawing/2014/main" id="{8A93D6CF-4BF3-4884-985A-FBAC5DC2EBBA}"/>
              </a:ext>
            </a:extLst>
          </p:cNvPr>
          <p:cNvSpPr/>
          <p:nvPr/>
        </p:nvSpPr>
        <p:spPr>
          <a:xfrm>
            <a:off x="1072803" y="1392371"/>
            <a:ext cx="3845941" cy="487417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Consortium</a:t>
            </a:r>
            <a:endParaRPr lang="en-US" dirty="0">
              <a:solidFill>
                <a:sysClr val="windowText" lastClr="000000"/>
              </a:solidFill>
              <a:cs typeface="Calibri" panose="020F0502020204030204"/>
            </a:endParaRPr>
          </a:p>
        </p:txBody>
      </p:sp>
      <p:sp>
        <p:nvSpPr>
          <p:cNvPr id="10" name="Rectangle: Rounded Corners 9">
            <a:extLst>
              <a:ext uri="{FF2B5EF4-FFF2-40B4-BE49-F238E27FC236}">
                <a16:creationId xmlns:a16="http://schemas.microsoft.com/office/drawing/2014/main" id="{80203061-40D3-4F2F-A980-6A762C7A2600}"/>
              </a:ext>
            </a:extLst>
          </p:cNvPr>
          <p:cNvSpPr/>
          <p:nvPr/>
        </p:nvSpPr>
        <p:spPr>
          <a:xfrm>
            <a:off x="1259708" y="2082483"/>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A</a:t>
            </a:r>
          </a:p>
        </p:txBody>
      </p:sp>
      <p:sp>
        <p:nvSpPr>
          <p:cNvPr id="11" name="Rectangle: Rounded Corners 10">
            <a:extLst>
              <a:ext uri="{FF2B5EF4-FFF2-40B4-BE49-F238E27FC236}">
                <a16:creationId xmlns:a16="http://schemas.microsoft.com/office/drawing/2014/main" id="{B74AFD78-EA99-4B99-AE4B-A99FDE990EC6}"/>
              </a:ext>
            </a:extLst>
          </p:cNvPr>
          <p:cNvSpPr/>
          <p:nvPr/>
        </p:nvSpPr>
        <p:spPr>
          <a:xfrm>
            <a:off x="1259707" y="3448332"/>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panose="020F0502020204030204"/>
              </a:rPr>
              <a:t>Organization B</a:t>
            </a:r>
            <a:endParaRPr lang="en-US" dirty="0">
              <a:solidFill>
                <a:sysClr val="windowText" lastClr="000000"/>
              </a:solidFill>
            </a:endParaRPr>
          </a:p>
        </p:txBody>
      </p:sp>
      <p:sp>
        <p:nvSpPr>
          <p:cNvPr id="12" name="Rectangle: Rounded Corners 11">
            <a:extLst>
              <a:ext uri="{FF2B5EF4-FFF2-40B4-BE49-F238E27FC236}">
                <a16:creationId xmlns:a16="http://schemas.microsoft.com/office/drawing/2014/main" id="{B2B7EE7E-46DA-4859-BB87-BDA2FE22E1B8}"/>
              </a:ext>
            </a:extLst>
          </p:cNvPr>
          <p:cNvSpPr/>
          <p:nvPr/>
        </p:nvSpPr>
        <p:spPr>
          <a:xfrm>
            <a:off x="1259708" y="4809515"/>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C</a:t>
            </a:r>
            <a:endParaRPr lang="en-US" dirty="0">
              <a:solidFill>
                <a:sysClr val="windowText" lastClr="000000"/>
              </a:solidFill>
            </a:endParaRPr>
          </a:p>
        </p:txBody>
      </p:sp>
      <p:sp>
        <p:nvSpPr>
          <p:cNvPr id="13" name="Rectangle: Rounded Corners 12">
            <a:extLst>
              <a:ext uri="{FF2B5EF4-FFF2-40B4-BE49-F238E27FC236}">
                <a16:creationId xmlns:a16="http://schemas.microsoft.com/office/drawing/2014/main" id="{A6BD2473-D192-431D-83D9-37BDA2983929}"/>
              </a:ext>
            </a:extLst>
          </p:cNvPr>
          <p:cNvSpPr/>
          <p:nvPr/>
        </p:nvSpPr>
        <p:spPr>
          <a:xfrm>
            <a:off x="3052526" y="2585689"/>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A</a:t>
            </a:r>
          </a:p>
        </p:txBody>
      </p:sp>
      <p:sp>
        <p:nvSpPr>
          <p:cNvPr id="14" name="Rectangle: Rounded Corners 13">
            <a:extLst>
              <a:ext uri="{FF2B5EF4-FFF2-40B4-BE49-F238E27FC236}">
                <a16:creationId xmlns:a16="http://schemas.microsoft.com/office/drawing/2014/main" id="{740272DA-8135-4C9E-ACDF-6214F3BE3E21}"/>
              </a:ext>
            </a:extLst>
          </p:cNvPr>
          <p:cNvSpPr/>
          <p:nvPr/>
        </p:nvSpPr>
        <p:spPr>
          <a:xfrm>
            <a:off x="3052525" y="3950661"/>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B</a:t>
            </a:r>
          </a:p>
        </p:txBody>
      </p:sp>
      <p:sp>
        <p:nvSpPr>
          <p:cNvPr id="15" name="Rectangle: Rounded Corners 14">
            <a:extLst>
              <a:ext uri="{FF2B5EF4-FFF2-40B4-BE49-F238E27FC236}">
                <a16:creationId xmlns:a16="http://schemas.microsoft.com/office/drawing/2014/main" id="{771C4FA3-59EC-4215-975C-A3692D7A6400}"/>
              </a:ext>
            </a:extLst>
          </p:cNvPr>
          <p:cNvSpPr/>
          <p:nvPr/>
        </p:nvSpPr>
        <p:spPr>
          <a:xfrm>
            <a:off x="3052524" y="531285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C</a:t>
            </a:r>
          </a:p>
        </p:txBody>
      </p:sp>
      <p:sp>
        <p:nvSpPr>
          <p:cNvPr id="16" name="Rectangle: Rounded Corners 15">
            <a:extLst>
              <a:ext uri="{FF2B5EF4-FFF2-40B4-BE49-F238E27FC236}">
                <a16:creationId xmlns:a16="http://schemas.microsoft.com/office/drawing/2014/main" id="{9C60944B-4CC4-4AC1-879C-893B514941C1}"/>
              </a:ext>
            </a:extLst>
          </p:cNvPr>
          <p:cNvSpPr/>
          <p:nvPr/>
        </p:nvSpPr>
        <p:spPr>
          <a:xfrm>
            <a:off x="1422583" y="258733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A</a:t>
            </a:r>
          </a:p>
        </p:txBody>
      </p:sp>
      <p:sp>
        <p:nvSpPr>
          <p:cNvPr id="17" name="Rectangle: Rounded Corners 16">
            <a:extLst>
              <a:ext uri="{FF2B5EF4-FFF2-40B4-BE49-F238E27FC236}">
                <a16:creationId xmlns:a16="http://schemas.microsoft.com/office/drawing/2014/main" id="{91FE830A-2453-467F-BC7D-2C5FB2EA1DD7}"/>
              </a:ext>
            </a:extLst>
          </p:cNvPr>
          <p:cNvSpPr/>
          <p:nvPr/>
        </p:nvSpPr>
        <p:spPr>
          <a:xfrm>
            <a:off x="1422582" y="3952304"/>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B</a:t>
            </a:r>
          </a:p>
        </p:txBody>
      </p:sp>
      <p:sp>
        <p:nvSpPr>
          <p:cNvPr id="18" name="Rectangle: Rounded Corners 17">
            <a:extLst>
              <a:ext uri="{FF2B5EF4-FFF2-40B4-BE49-F238E27FC236}">
                <a16:creationId xmlns:a16="http://schemas.microsoft.com/office/drawing/2014/main" id="{9FE22937-B86A-4FE8-B08E-8E0F90178565}"/>
              </a:ext>
            </a:extLst>
          </p:cNvPr>
          <p:cNvSpPr/>
          <p:nvPr/>
        </p:nvSpPr>
        <p:spPr>
          <a:xfrm>
            <a:off x="1422581" y="5314495"/>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C</a:t>
            </a:r>
          </a:p>
        </p:txBody>
      </p:sp>
      <p:cxnSp>
        <p:nvCxnSpPr>
          <p:cNvPr id="19" name="Straight Arrow Connector 18">
            <a:extLst>
              <a:ext uri="{FF2B5EF4-FFF2-40B4-BE49-F238E27FC236}">
                <a16:creationId xmlns:a16="http://schemas.microsoft.com/office/drawing/2014/main" id="{C0A8EBEB-42B5-4AAC-A3DD-755018B1B7FB}"/>
              </a:ext>
            </a:extLst>
          </p:cNvPr>
          <p:cNvCxnSpPr>
            <a:cxnSpLocks/>
          </p:cNvCxnSpPr>
          <p:nvPr/>
        </p:nvCxnSpPr>
        <p:spPr>
          <a:xfrm>
            <a:off x="2706174" y="2843030"/>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0" name="Straight Arrow Connector 19">
            <a:extLst>
              <a:ext uri="{FF2B5EF4-FFF2-40B4-BE49-F238E27FC236}">
                <a16:creationId xmlns:a16="http://schemas.microsoft.com/office/drawing/2014/main" id="{E189CC39-402F-4D92-8C15-0EC40D9B4512}"/>
              </a:ext>
            </a:extLst>
          </p:cNvPr>
          <p:cNvCxnSpPr>
            <a:cxnSpLocks/>
          </p:cNvCxnSpPr>
          <p:nvPr/>
        </p:nvCxnSpPr>
        <p:spPr>
          <a:xfrm>
            <a:off x="2706174" y="4209851"/>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1" name="Straight Arrow Connector 20">
            <a:extLst>
              <a:ext uri="{FF2B5EF4-FFF2-40B4-BE49-F238E27FC236}">
                <a16:creationId xmlns:a16="http://schemas.microsoft.com/office/drawing/2014/main" id="{3B1994A3-E85B-4C53-BB6F-CB964AD92C8B}"/>
              </a:ext>
            </a:extLst>
          </p:cNvPr>
          <p:cNvCxnSpPr>
            <a:cxnSpLocks/>
          </p:cNvCxnSpPr>
          <p:nvPr/>
        </p:nvCxnSpPr>
        <p:spPr>
          <a:xfrm>
            <a:off x="2706174" y="5567318"/>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2" name="Straight Arrow Connector 21">
            <a:extLst>
              <a:ext uri="{FF2B5EF4-FFF2-40B4-BE49-F238E27FC236}">
                <a16:creationId xmlns:a16="http://schemas.microsoft.com/office/drawing/2014/main" id="{C5863DF2-B32C-4218-94A8-E23CCDBA480D}"/>
              </a:ext>
            </a:extLst>
          </p:cNvPr>
          <p:cNvCxnSpPr>
            <a:cxnSpLocks/>
          </p:cNvCxnSpPr>
          <p:nvPr/>
        </p:nvCxnSpPr>
        <p:spPr>
          <a:xfrm>
            <a:off x="3817877" y="3015376"/>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cxnSp>
        <p:nvCxnSpPr>
          <p:cNvPr id="23" name="Straight Arrow Connector 22">
            <a:extLst>
              <a:ext uri="{FF2B5EF4-FFF2-40B4-BE49-F238E27FC236}">
                <a16:creationId xmlns:a16="http://schemas.microsoft.com/office/drawing/2014/main" id="{18D36513-CEBC-4308-81CE-F320762FFA74}"/>
              </a:ext>
            </a:extLst>
          </p:cNvPr>
          <p:cNvCxnSpPr>
            <a:cxnSpLocks/>
          </p:cNvCxnSpPr>
          <p:nvPr/>
        </p:nvCxnSpPr>
        <p:spPr>
          <a:xfrm>
            <a:off x="3817876" y="4368351"/>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sp>
        <p:nvSpPr>
          <p:cNvPr id="24" name="Rectangle: Rounded Corners 23">
            <a:extLst>
              <a:ext uri="{FF2B5EF4-FFF2-40B4-BE49-F238E27FC236}">
                <a16:creationId xmlns:a16="http://schemas.microsoft.com/office/drawing/2014/main" id="{7940E2E5-410A-4976-8144-3F534FB18EE3}"/>
              </a:ext>
            </a:extLst>
          </p:cNvPr>
          <p:cNvSpPr/>
          <p:nvPr/>
        </p:nvSpPr>
        <p:spPr>
          <a:xfrm>
            <a:off x="5122574" y="1399628"/>
            <a:ext cx="4898705" cy="4874172"/>
          </a:xfrm>
          <a:prstGeom prst="roundRect">
            <a:avLst/>
          </a:prstGeom>
          <a:solidFill>
            <a:schemeClr val="bg1">
              <a:lumMod val="95000"/>
            </a:schemeClr>
          </a:solidFill>
          <a:ln w="381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DPA</a:t>
            </a:r>
            <a:endParaRPr lang="en-US" dirty="0">
              <a:solidFill>
                <a:sysClr val="windowText" lastClr="000000"/>
              </a:solidFill>
              <a:cs typeface="Calibri" panose="020F0502020204030204"/>
            </a:endParaRPr>
          </a:p>
        </p:txBody>
      </p:sp>
      <p:sp>
        <p:nvSpPr>
          <p:cNvPr id="25" name="Rectangle: Rounded Corners 24">
            <a:extLst>
              <a:ext uri="{FF2B5EF4-FFF2-40B4-BE49-F238E27FC236}">
                <a16:creationId xmlns:a16="http://schemas.microsoft.com/office/drawing/2014/main" id="{2FDBD802-6455-4C13-8CDE-9F90FF2CD1AA}"/>
              </a:ext>
            </a:extLst>
          </p:cNvPr>
          <p:cNvSpPr/>
          <p:nvPr/>
        </p:nvSpPr>
        <p:spPr>
          <a:xfrm>
            <a:off x="5319507" y="2077645"/>
            <a:ext cx="968416" cy="383897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ysClr val="windowText" lastClr="000000"/>
                </a:solidFill>
                <a:cs typeface="Calibri"/>
              </a:rPr>
              <a:t>Logging</a:t>
            </a:r>
          </a:p>
          <a:p>
            <a:pPr algn="ctr"/>
            <a:r>
              <a:rPr lang="en-US" b="1" dirty="0">
                <a:solidFill>
                  <a:sysClr val="windowText" lastClr="000000"/>
                </a:solidFill>
                <a:cs typeface="Calibri"/>
              </a:rPr>
              <a:t>REST</a:t>
            </a:r>
            <a:endParaRPr lang="en-US">
              <a:solidFill>
                <a:sysClr val="windowText" lastClr="000000"/>
              </a:solidFill>
              <a:cs typeface="Calibri"/>
            </a:endParaRPr>
          </a:p>
          <a:p>
            <a:pPr algn="ctr"/>
            <a:r>
              <a:rPr lang="en-US" b="1" dirty="0">
                <a:solidFill>
                  <a:sysClr val="windowText" lastClr="000000"/>
                </a:solidFill>
                <a:cs typeface="Calibri"/>
              </a:rPr>
              <a:t>API</a:t>
            </a:r>
          </a:p>
        </p:txBody>
      </p:sp>
      <p:sp>
        <p:nvSpPr>
          <p:cNvPr id="26" name="Rectangle: Rounded Corners 25">
            <a:extLst>
              <a:ext uri="{FF2B5EF4-FFF2-40B4-BE49-F238E27FC236}">
                <a16:creationId xmlns:a16="http://schemas.microsoft.com/office/drawing/2014/main" id="{683BA424-916D-468A-9FB8-9516A12B1607}"/>
              </a:ext>
            </a:extLst>
          </p:cNvPr>
          <p:cNvSpPr/>
          <p:nvPr/>
        </p:nvSpPr>
        <p:spPr>
          <a:xfrm>
            <a:off x="6406996" y="342438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Crypto</a:t>
            </a:r>
            <a:endParaRPr lang="en-US">
              <a:solidFill>
                <a:sysClr val="windowText" lastClr="000000"/>
              </a:solidFill>
              <a:cs typeface="Calibri"/>
            </a:endParaRPr>
          </a:p>
          <a:p>
            <a:r>
              <a:rPr lang="en-US" b="1" dirty="0">
                <a:solidFill>
                  <a:sysClr val="windowText" lastClr="000000"/>
                </a:solidFill>
                <a:cs typeface="Calibri"/>
              </a:rPr>
              <a:t>Tools</a:t>
            </a:r>
            <a:endParaRPr lang="en-US">
              <a:solidFill>
                <a:sysClr val="windowText" lastClr="000000"/>
              </a:solidFill>
              <a:cs typeface="Calibri"/>
            </a:endParaRPr>
          </a:p>
        </p:txBody>
      </p:sp>
      <p:sp>
        <p:nvSpPr>
          <p:cNvPr id="27" name="Rectangle: Rounded Corners 26">
            <a:extLst>
              <a:ext uri="{FF2B5EF4-FFF2-40B4-BE49-F238E27FC236}">
                <a16:creationId xmlns:a16="http://schemas.microsoft.com/office/drawing/2014/main" id="{A3956B04-41CC-4B79-B9EC-89F3F22AEAA8}"/>
              </a:ext>
            </a:extLst>
          </p:cNvPr>
          <p:cNvSpPr/>
          <p:nvPr/>
        </p:nvSpPr>
        <p:spPr>
          <a:xfrm>
            <a:off x="6406996" y="4777302"/>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Off-chain </a:t>
            </a:r>
            <a:endParaRPr lang="en-US">
              <a:solidFill>
                <a:sysClr val="windowText" lastClr="000000"/>
              </a:solidFill>
            </a:endParaRPr>
          </a:p>
          <a:p>
            <a:r>
              <a:rPr lang="en-US" b="1" dirty="0">
                <a:solidFill>
                  <a:sysClr val="windowText" lastClr="000000"/>
                </a:solidFill>
                <a:cs typeface="Calibri"/>
              </a:rPr>
              <a:t>Database</a:t>
            </a:r>
            <a:endParaRPr lang="en-US" dirty="0">
              <a:solidFill>
                <a:sysClr val="windowText" lastClr="000000"/>
              </a:solidFill>
            </a:endParaRPr>
          </a:p>
        </p:txBody>
      </p:sp>
      <p:sp>
        <p:nvSpPr>
          <p:cNvPr id="28" name="Rectangle: Rounded Corners 27">
            <a:extLst>
              <a:ext uri="{FF2B5EF4-FFF2-40B4-BE49-F238E27FC236}">
                <a16:creationId xmlns:a16="http://schemas.microsoft.com/office/drawing/2014/main" id="{B7CB205B-BC4D-4339-A8E7-61A030492B70}"/>
              </a:ext>
            </a:extLst>
          </p:cNvPr>
          <p:cNvSpPr/>
          <p:nvPr/>
        </p:nvSpPr>
        <p:spPr>
          <a:xfrm>
            <a:off x="6411834" y="207280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Hyperledger </a:t>
            </a:r>
            <a:endParaRPr lang="en-US">
              <a:solidFill>
                <a:sysClr val="windowText" lastClr="000000"/>
              </a:solidFill>
            </a:endParaRPr>
          </a:p>
          <a:p>
            <a:r>
              <a:rPr lang="en-US" b="1" dirty="0">
                <a:solidFill>
                  <a:sysClr val="windowText" lastClr="000000"/>
                </a:solidFill>
                <a:cs typeface="Calibri"/>
              </a:rPr>
              <a:t>Fabric</a:t>
            </a:r>
            <a:endParaRPr lang="en-US" dirty="0">
              <a:solidFill>
                <a:sysClr val="windowText" lastClr="000000"/>
              </a:solidFill>
            </a:endParaRPr>
          </a:p>
        </p:txBody>
      </p:sp>
      <p:pic>
        <p:nvPicPr>
          <p:cNvPr id="29" name="Graphic 28" descr="Blockchain with solid fill">
            <a:extLst>
              <a:ext uri="{FF2B5EF4-FFF2-40B4-BE49-F238E27FC236}">
                <a16:creationId xmlns:a16="http://schemas.microsoft.com/office/drawing/2014/main" id="{C9B18393-36AD-4AFE-BED1-5CD820BE5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4142" y="2195401"/>
            <a:ext cx="914400" cy="914400"/>
          </a:xfrm>
          <a:prstGeom prst="rect">
            <a:avLst/>
          </a:prstGeom>
          <a:effectLst>
            <a:outerShdw blurRad="50800" dist="38100" dir="2700000" algn="tl" rotWithShape="0">
              <a:prstClr val="black">
                <a:alpha val="40000"/>
              </a:prstClr>
            </a:outerShdw>
          </a:effectLst>
        </p:spPr>
      </p:pic>
      <p:pic>
        <p:nvPicPr>
          <p:cNvPr id="30" name="Graphic 29" descr="Key with solid fill">
            <a:extLst>
              <a:ext uri="{FF2B5EF4-FFF2-40B4-BE49-F238E27FC236}">
                <a16:creationId xmlns:a16="http://schemas.microsoft.com/office/drawing/2014/main" id="{8C3EA9EE-9330-4A48-BB3C-1FD0C100F3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4142" y="3548954"/>
            <a:ext cx="914400" cy="914400"/>
          </a:xfrm>
          <a:prstGeom prst="rect">
            <a:avLst/>
          </a:prstGeom>
          <a:effectLst>
            <a:outerShdw blurRad="50800" dist="38100" dir="2700000" algn="tl" rotWithShape="0">
              <a:prstClr val="black">
                <a:alpha val="40000"/>
              </a:prstClr>
            </a:outerShdw>
          </a:effectLst>
        </p:spPr>
      </p:pic>
      <p:pic>
        <p:nvPicPr>
          <p:cNvPr id="31" name="Graphic 30" descr="Database with solid fill">
            <a:extLst>
              <a:ext uri="{FF2B5EF4-FFF2-40B4-BE49-F238E27FC236}">
                <a16:creationId xmlns:a16="http://schemas.microsoft.com/office/drawing/2014/main" id="{D129B4C0-C39E-4CB8-97AB-137D3F81F8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74142" y="4892480"/>
            <a:ext cx="914400" cy="914400"/>
          </a:xfrm>
          <a:prstGeom prst="rect">
            <a:avLst/>
          </a:prstGeom>
          <a:effectLst>
            <a:outerShdw blurRad="50800" dist="38100" dir="2700000" algn="tl" rotWithShape="0">
              <a:prstClr val="black">
                <a:alpha val="40000"/>
              </a:prstClr>
            </a:outerShdw>
          </a:effectLst>
        </p:spPr>
      </p:pic>
      <p:cxnSp>
        <p:nvCxnSpPr>
          <p:cNvPr id="33" name="Straight Arrow Connector 32">
            <a:extLst>
              <a:ext uri="{FF2B5EF4-FFF2-40B4-BE49-F238E27FC236}">
                <a16:creationId xmlns:a16="http://schemas.microsoft.com/office/drawing/2014/main" id="{7601D867-F386-41E2-A05F-F507F99AE353}"/>
              </a:ext>
            </a:extLst>
          </p:cNvPr>
          <p:cNvCxnSpPr>
            <a:cxnSpLocks/>
          </p:cNvCxnSpPr>
          <p:nvPr/>
        </p:nvCxnSpPr>
        <p:spPr>
          <a:xfrm>
            <a:off x="4452758" y="2845035"/>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4" name="Straight Arrow Connector 33">
            <a:extLst>
              <a:ext uri="{FF2B5EF4-FFF2-40B4-BE49-F238E27FC236}">
                <a16:creationId xmlns:a16="http://schemas.microsoft.com/office/drawing/2014/main" id="{AE62DC9C-4FB7-4ABC-AECE-755EACBFF4CB}"/>
              </a:ext>
            </a:extLst>
          </p:cNvPr>
          <p:cNvCxnSpPr>
            <a:cxnSpLocks/>
          </p:cNvCxnSpPr>
          <p:nvPr/>
        </p:nvCxnSpPr>
        <p:spPr>
          <a:xfrm>
            <a:off x="4454763" y="4210619"/>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5" name="Straight Arrow Connector 34">
            <a:extLst>
              <a:ext uri="{FF2B5EF4-FFF2-40B4-BE49-F238E27FC236}">
                <a16:creationId xmlns:a16="http://schemas.microsoft.com/office/drawing/2014/main" id="{D394E7A3-366C-46A9-A591-186DED5BA7EA}"/>
              </a:ext>
            </a:extLst>
          </p:cNvPr>
          <p:cNvCxnSpPr>
            <a:cxnSpLocks/>
          </p:cNvCxnSpPr>
          <p:nvPr/>
        </p:nvCxnSpPr>
        <p:spPr>
          <a:xfrm>
            <a:off x="4444737" y="5574198"/>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304669592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Component: Off-chain Database</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62</a:t>
            </a:fld>
            <a:endParaRPr lang="en-US" dirty="0"/>
          </a:p>
        </p:txBody>
      </p:sp>
      <p:sp>
        <p:nvSpPr>
          <p:cNvPr id="38" name="Content Placeholder 7">
            <a:extLst>
              <a:ext uri="{FF2B5EF4-FFF2-40B4-BE49-F238E27FC236}">
                <a16:creationId xmlns:a16="http://schemas.microsoft.com/office/drawing/2014/main" id="{591CA309-18B3-47D6-8898-C031C2341191}"/>
              </a:ext>
            </a:extLst>
          </p:cNvPr>
          <p:cNvSpPr txBox="1">
            <a:spLocks/>
          </p:cNvSpPr>
          <p:nvPr/>
        </p:nvSpPr>
        <p:spPr>
          <a:xfrm>
            <a:off x="847725" y="1854200"/>
            <a:ext cx="65757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alpha val="80000"/>
                  </a:schemeClr>
                </a:solidFill>
                <a:cs typeface="Calibri"/>
              </a:rPr>
              <a:t>Encrypted auditing data is stored in an off-chain database, not in the blockchain</a:t>
            </a:r>
          </a:p>
          <a:p>
            <a:pPr lvl="1"/>
            <a:r>
              <a:rPr lang="en-US" sz="2400" dirty="0">
                <a:solidFill>
                  <a:schemeClr val="tx1">
                    <a:alpha val="80000"/>
                  </a:schemeClr>
                </a:solidFill>
                <a:cs typeface="Calibri"/>
              </a:rPr>
              <a:t>Avoid blockchain bottlenecks – in the blockchain, only searchable metadata is stored</a:t>
            </a:r>
          </a:p>
          <a:p>
            <a:pPr lvl="1"/>
            <a:r>
              <a:rPr lang="en-US" sz="2400" dirty="0">
                <a:solidFill>
                  <a:schemeClr val="tx1">
                    <a:alpha val="80000"/>
                  </a:schemeClr>
                </a:solidFill>
                <a:cs typeface="Calibri"/>
              </a:rPr>
              <a:t>The database is kept oblivious to the location of the blockchain, and vice-versa</a:t>
            </a:r>
          </a:p>
        </p:txBody>
      </p:sp>
      <p:pic>
        <p:nvPicPr>
          <p:cNvPr id="7" name="Graphic 6" descr="Database with solid fill">
            <a:extLst>
              <a:ext uri="{FF2B5EF4-FFF2-40B4-BE49-F238E27FC236}">
                <a16:creationId xmlns:a16="http://schemas.microsoft.com/office/drawing/2014/main" id="{816DF19F-B111-47FA-B1DD-371674FF6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8541" y="2550530"/>
            <a:ext cx="2460460" cy="24604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9710590"/>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Scenario</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63</a:t>
            </a:fld>
            <a:endParaRPr lang="en-US" dirty="0"/>
          </a:p>
        </p:txBody>
      </p:sp>
      <p:sp>
        <p:nvSpPr>
          <p:cNvPr id="9" name="Rectangle: Rounded Corners 8">
            <a:extLst>
              <a:ext uri="{FF2B5EF4-FFF2-40B4-BE49-F238E27FC236}">
                <a16:creationId xmlns:a16="http://schemas.microsoft.com/office/drawing/2014/main" id="{8A93D6CF-4BF3-4884-985A-FBAC5DC2EBBA}"/>
              </a:ext>
            </a:extLst>
          </p:cNvPr>
          <p:cNvSpPr/>
          <p:nvPr/>
        </p:nvSpPr>
        <p:spPr>
          <a:xfrm>
            <a:off x="1072803" y="1392371"/>
            <a:ext cx="3845941" cy="487417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Consortium</a:t>
            </a:r>
            <a:endParaRPr lang="en-US" dirty="0">
              <a:solidFill>
                <a:sysClr val="windowText" lastClr="000000"/>
              </a:solidFill>
              <a:cs typeface="Calibri" panose="020F0502020204030204"/>
            </a:endParaRPr>
          </a:p>
        </p:txBody>
      </p:sp>
      <p:sp>
        <p:nvSpPr>
          <p:cNvPr id="10" name="Rectangle: Rounded Corners 9">
            <a:extLst>
              <a:ext uri="{FF2B5EF4-FFF2-40B4-BE49-F238E27FC236}">
                <a16:creationId xmlns:a16="http://schemas.microsoft.com/office/drawing/2014/main" id="{80203061-40D3-4F2F-A980-6A762C7A2600}"/>
              </a:ext>
            </a:extLst>
          </p:cNvPr>
          <p:cNvSpPr/>
          <p:nvPr/>
        </p:nvSpPr>
        <p:spPr>
          <a:xfrm>
            <a:off x="1259708" y="2082483"/>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A</a:t>
            </a:r>
          </a:p>
        </p:txBody>
      </p:sp>
      <p:sp>
        <p:nvSpPr>
          <p:cNvPr id="11" name="Rectangle: Rounded Corners 10">
            <a:extLst>
              <a:ext uri="{FF2B5EF4-FFF2-40B4-BE49-F238E27FC236}">
                <a16:creationId xmlns:a16="http://schemas.microsoft.com/office/drawing/2014/main" id="{B74AFD78-EA99-4B99-AE4B-A99FDE990EC6}"/>
              </a:ext>
            </a:extLst>
          </p:cNvPr>
          <p:cNvSpPr/>
          <p:nvPr/>
        </p:nvSpPr>
        <p:spPr>
          <a:xfrm>
            <a:off x="1259707" y="3448332"/>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panose="020F0502020204030204"/>
              </a:rPr>
              <a:t>Organization B</a:t>
            </a:r>
            <a:endParaRPr lang="en-US" dirty="0">
              <a:solidFill>
                <a:sysClr val="windowText" lastClr="000000"/>
              </a:solidFill>
            </a:endParaRPr>
          </a:p>
        </p:txBody>
      </p:sp>
      <p:sp>
        <p:nvSpPr>
          <p:cNvPr id="12" name="Rectangle: Rounded Corners 11">
            <a:extLst>
              <a:ext uri="{FF2B5EF4-FFF2-40B4-BE49-F238E27FC236}">
                <a16:creationId xmlns:a16="http://schemas.microsoft.com/office/drawing/2014/main" id="{B2B7EE7E-46DA-4859-BB87-BDA2FE22E1B8}"/>
              </a:ext>
            </a:extLst>
          </p:cNvPr>
          <p:cNvSpPr/>
          <p:nvPr/>
        </p:nvSpPr>
        <p:spPr>
          <a:xfrm>
            <a:off x="1259708" y="4809515"/>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Organization C</a:t>
            </a:r>
            <a:endParaRPr lang="en-US" dirty="0">
              <a:solidFill>
                <a:sysClr val="windowText" lastClr="000000"/>
              </a:solidFill>
            </a:endParaRPr>
          </a:p>
        </p:txBody>
      </p:sp>
      <p:sp>
        <p:nvSpPr>
          <p:cNvPr id="13" name="Rectangle: Rounded Corners 12">
            <a:extLst>
              <a:ext uri="{FF2B5EF4-FFF2-40B4-BE49-F238E27FC236}">
                <a16:creationId xmlns:a16="http://schemas.microsoft.com/office/drawing/2014/main" id="{A6BD2473-D192-431D-83D9-37BDA2983929}"/>
              </a:ext>
            </a:extLst>
          </p:cNvPr>
          <p:cNvSpPr/>
          <p:nvPr/>
        </p:nvSpPr>
        <p:spPr>
          <a:xfrm>
            <a:off x="3052526" y="2585689"/>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A</a:t>
            </a:r>
          </a:p>
        </p:txBody>
      </p:sp>
      <p:sp>
        <p:nvSpPr>
          <p:cNvPr id="14" name="Rectangle: Rounded Corners 13">
            <a:extLst>
              <a:ext uri="{FF2B5EF4-FFF2-40B4-BE49-F238E27FC236}">
                <a16:creationId xmlns:a16="http://schemas.microsoft.com/office/drawing/2014/main" id="{740272DA-8135-4C9E-ACDF-6214F3BE3E21}"/>
              </a:ext>
            </a:extLst>
          </p:cNvPr>
          <p:cNvSpPr/>
          <p:nvPr/>
        </p:nvSpPr>
        <p:spPr>
          <a:xfrm>
            <a:off x="3052525" y="3950661"/>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B</a:t>
            </a:r>
          </a:p>
        </p:txBody>
      </p:sp>
      <p:sp>
        <p:nvSpPr>
          <p:cNvPr id="15" name="Rectangle: Rounded Corners 14">
            <a:extLst>
              <a:ext uri="{FF2B5EF4-FFF2-40B4-BE49-F238E27FC236}">
                <a16:creationId xmlns:a16="http://schemas.microsoft.com/office/drawing/2014/main" id="{771C4FA3-59EC-4215-975C-A3692D7A6400}"/>
              </a:ext>
            </a:extLst>
          </p:cNvPr>
          <p:cNvSpPr/>
          <p:nvPr/>
        </p:nvSpPr>
        <p:spPr>
          <a:xfrm>
            <a:off x="3052524" y="531285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System C</a:t>
            </a:r>
          </a:p>
        </p:txBody>
      </p:sp>
      <p:sp>
        <p:nvSpPr>
          <p:cNvPr id="16" name="Rectangle: Rounded Corners 15">
            <a:extLst>
              <a:ext uri="{FF2B5EF4-FFF2-40B4-BE49-F238E27FC236}">
                <a16:creationId xmlns:a16="http://schemas.microsoft.com/office/drawing/2014/main" id="{9C60944B-4CC4-4AC1-879C-893B514941C1}"/>
              </a:ext>
            </a:extLst>
          </p:cNvPr>
          <p:cNvSpPr/>
          <p:nvPr/>
        </p:nvSpPr>
        <p:spPr>
          <a:xfrm>
            <a:off x="1422583" y="258733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A</a:t>
            </a:r>
          </a:p>
        </p:txBody>
      </p:sp>
      <p:sp>
        <p:nvSpPr>
          <p:cNvPr id="17" name="Rectangle: Rounded Corners 16">
            <a:extLst>
              <a:ext uri="{FF2B5EF4-FFF2-40B4-BE49-F238E27FC236}">
                <a16:creationId xmlns:a16="http://schemas.microsoft.com/office/drawing/2014/main" id="{91FE830A-2453-467F-BC7D-2C5FB2EA1DD7}"/>
              </a:ext>
            </a:extLst>
          </p:cNvPr>
          <p:cNvSpPr/>
          <p:nvPr/>
        </p:nvSpPr>
        <p:spPr>
          <a:xfrm>
            <a:off x="1422582" y="3952304"/>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B</a:t>
            </a:r>
          </a:p>
        </p:txBody>
      </p:sp>
      <p:sp>
        <p:nvSpPr>
          <p:cNvPr id="18" name="Rectangle: Rounded Corners 17">
            <a:extLst>
              <a:ext uri="{FF2B5EF4-FFF2-40B4-BE49-F238E27FC236}">
                <a16:creationId xmlns:a16="http://schemas.microsoft.com/office/drawing/2014/main" id="{9FE22937-B86A-4FE8-B08E-8E0F90178565}"/>
              </a:ext>
            </a:extLst>
          </p:cNvPr>
          <p:cNvSpPr/>
          <p:nvPr/>
        </p:nvSpPr>
        <p:spPr>
          <a:xfrm>
            <a:off x="1422581" y="5314495"/>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Entity C</a:t>
            </a:r>
          </a:p>
        </p:txBody>
      </p:sp>
      <p:cxnSp>
        <p:nvCxnSpPr>
          <p:cNvPr id="19" name="Straight Arrow Connector 18">
            <a:extLst>
              <a:ext uri="{FF2B5EF4-FFF2-40B4-BE49-F238E27FC236}">
                <a16:creationId xmlns:a16="http://schemas.microsoft.com/office/drawing/2014/main" id="{C0A8EBEB-42B5-4AAC-A3DD-755018B1B7FB}"/>
              </a:ext>
            </a:extLst>
          </p:cNvPr>
          <p:cNvCxnSpPr>
            <a:cxnSpLocks/>
          </p:cNvCxnSpPr>
          <p:nvPr/>
        </p:nvCxnSpPr>
        <p:spPr>
          <a:xfrm>
            <a:off x="2706174" y="2843030"/>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0" name="Straight Arrow Connector 19">
            <a:extLst>
              <a:ext uri="{FF2B5EF4-FFF2-40B4-BE49-F238E27FC236}">
                <a16:creationId xmlns:a16="http://schemas.microsoft.com/office/drawing/2014/main" id="{E189CC39-402F-4D92-8C15-0EC40D9B4512}"/>
              </a:ext>
            </a:extLst>
          </p:cNvPr>
          <p:cNvCxnSpPr>
            <a:cxnSpLocks/>
          </p:cNvCxnSpPr>
          <p:nvPr/>
        </p:nvCxnSpPr>
        <p:spPr>
          <a:xfrm>
            <a:off x="2706174" y="4209851"/>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1" name="Straight Arrow Connector 20">
            <a:extLst>
              <a:ext uri="{FF2B5EF4-FFF2-40B4-BE49-F238E27FC236}">
                <a16:creationId xmlns:a16="http://schemas.microsoft.com/office/drawing/2014/main" id="{3B1994A3-E85B-4C53-BB6F-CB964AD92C8B}"/>
              </a:ext>
            </a:extLst>
          </p:cNvPr>
          <p:cNvCxnSpPr>
            <a:cxnSpLocks/>
          </p:cNvCxnSpPr>
          <p:nvPr/>
        </p:nvCxnSpPr>
        <p:spPr>
          <a:xfrm>
            <a:off x="2706174" y="5567318"/>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2" name="Straight Arrow Connector 21">
            <a:extLst>
              <a:ext uri="{FF2B5EF4-FFF2-40B4-BE49-F238E27FC236}">
                <a16:creationId xmlns:a16="http://schemas.microsoft.com/office/drawing/2014/main" id="{C5863DF2-B32C-4218-94A8-E23CCDBA480D}"/>
              </a:ext>
            </a:extLst>
          </p:cNvPr>
          <p:cNvCxnSpPr>
            <a:cxnSpLocks/>
          </p:cNvCxnSpPr>
          <p:nvPr/>
        </p:nvCxnSpPr>
        <p:spPr>
          <a:xfrm>
            <a:off x="3817877" y="3015376"/>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cxnSp>
        <p:nvCxnSpPr>
          <p:cNvPr id="23" name="Straight Arrow Connector 22">
            <a:extLst>
              <a:ext uri="{FF2B5EF4-FFF2-40B4-BE49-F238E27FC236}">
                <a16:creationId xmlns:a16="http://schemas.microsoft.com/office/drawing/2014/main" id="{18D36513-CEBC-4308-81CE-F320762FFA74}"/>
              </a:ext>
            </a:extLst>
          </p:cNvPr>
          <p:cNvCxnSpPr>
            <a:cxnSpLocks/>
          </p:cNvCxnSpPr>
          <p:nvPr/>
        </p:nvCxnSpPr>
        <p:spPr>
          <a:xfrm>
            <a:off x="3817876" y="4368351"/>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sp>
        <p:nvSpPr>
          <p:cNvPr id="24" name="Rectangle: Rounded Corners 23">
            <a:extLst>
              <a:ext uri="{FF2B5EF4-FFF2-40B4-BE49-F238E27FC236}">
                <a16:creationId xmlns:a16="http://schemas.microsoft.com/office/drawing/2014/main" id="{7940E2E5-410A-4976-8144-3F534FB18EE3}"/>
              </a:ext>
            </a:extLst>
          </p:cNvPr>
          <p:cNvSpPr/>
          <p:nvPr/>
        </p:nvSpPr>
        <p:spPr>
          <a:xfrm>
            <a:off x="5122574" y="1399628"/>
            <a:ext cx="4898705" cy="4874172"/>
          </a:xfrm>
          <a:prstGeom prst="roundRect">
            <a:avLst/>
          </a:prstGeom>
          <a:solidFill>
            <a:schemeClr val="bg1">
              <a:lumMod val="95000"/>
            </a:schemeClr>
          </a:solidFill>
          <a:ln w="381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45720" rIns="91440" bIns="45720" numCol="1" spcCol="0" rtlCol="0" fromWordArt="0" anchor="t" anchorCtr="0" forceAA="0" compatLnSpc="1">
            <a:prstTxWarp prst="textNoShape">
              <a:avLst/>
            </a:prstTxWarp>
            <a:noAutofit/>
          </a:bodyPr>
          <a:lstStyle/>
          <a:p>
            <a:pPr algn="ctr"/>
            <a:r>
              <a:rPr lang="en-US" b="1" dirty="0">
                <a:solidFill>
                  <a:sysClr val="windowText" lastClr="000000"/>
                </a:solidFill>
                <a:cs typeface="Calibri"/>
              </a:rPr>
              <a:t>DPA</a:t>
            </a:r>
            <a:endParaRPr lang="en-US" dirty="0">
              <a:solidFill>
                <a:sysClr val="windowText" lastClr="000000"/>
              </a:solidFill>
              <a:cs typeface="Calibri" panose="020F0502020204030204"/>
            </a:endParaRPr>
          </a:p>
        </p:txBody>
      </p:sp>
      <p:sp>
        <p:nvSpPr>
          <p:cNvPr id="25" name="Rectangle: Rounded Corners 24">
            <a:extLst>
              <a:ext uri="{FF2B5EF4-FFF2-40B4-BE49-F238E27FC236}">
                <a16:creationId xmlns:a16="http://schemas.microsoft.com/office/drawing/2014/main" id="{2FDBD802-6455-4C13-8CDE-9F90FF2CD1AA}"/>
              </a:ext>
            </a:extLst>
          </p:cNvPr>
          <p:cNvSpPr/>
          <p:nvPr/>
        </p:nvSpPr>
        <p:spPr>
          <a:xfrm>
            <a:off x="5319507" y="2077645"/>
            <a:ext cx="968416" cy="383897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ysClr val="windowText" lastClr="000000"/>
                </a:solidFill>
                <a:cs typeface="Calibri"/>
              </a:rPr>
              <a:t>Logging</a:t>
            </a:r>
          </a:p>
          <a:p>
            <a:pPr algn="ctr"/>
            <a:r>
              <a:rPr lang="en-US" b="1" dirty="0">
                <a:solidFill>
                  <a:sysClr val="windowText" lastClr="000000"/>
                </a:solidFill>
                <a:cs typeface="Calibri"/>
              </a:rPr>
              <a:t>REST</a:t>
            </a:r>
            <a:endParaRPr lang="en-US">
              <a:solidFill>
                <a:sysClr val="windowText" lastClr="000000"/>
              </a:solidFill>
              <a:cs typeface="Calibri"/>
            </a:endParaRPr>
          </a:p>
          <a:p>
            <a:pPr algn="ctr"/>
            <a:r>
              <a:rPr lang="en-US" b="1" dirty="0">
                <a:solidFill>
                  <a:sysClr val="windowText" lastClr="000000"/>
                </a:solidFill>
                <a:cs typeface="Calibri"/>
              </a:rPr>
              <a:t>API</a:t>
            </a:r>
          </a:p>
        </p:txBody>
      </p:sp>
      <p:sp>
        <p:nvSpPr>
          <p:cNvPr id="26" name="Rectangle: Rounded Corners 25">
            <a:extLst>
              <a:ext uri="{FF2B5EF4-FFF2-40B4-BE49-F238E27FC236}">
                <a16:creationId xmlns:a16="http://schemas.microsoft.com/office/drawing/2014/main" id="{683BA424-916D-468A-9FB8-9516A12B1607}"/>
              </a:ext>
            </a:extLst>
          </p:cNvPr>
          <p:cNvSpPr/>
          <p:nvPr/>
        </p:nvSpPr>
        <p:spPr>
          <a:xfrm>
            <a:off x="6406996" y="342438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Crypto</a:t>
            </a:r>
            <a:endParaRPr lang="en-US">
              <a:solidFill>
                <a:sysClr val="windowText" lastClr="000000"/>
              </a:solidFill>
              <a:cs typeface="Calibri"/>
            </a:endParaRPr>
          </a:p>
          <a:p>
            <a:r>
              <a:rPr lang="en-US" b="1" dirty="0">
                <a:solidFill>
                  <a:sysClr val="windowText" lastClr="000000"/>
                </a:solidFill>
                <a:cs typeface="Calibri"/>
              </a:rPr>
              <a:t>Tools</a:t>
            </a:r>
            <a:endParaRPr lang="en-US">
              <a:solidFill>
                <a:sysClr val="windowText" lastClr="000000"/>
              </a:solidFill>
              <a:cs typeface="Calibri"/>
            </a:endParaRPr>
          </a:p>
        </p:txBody>
      </p:sp>
      <p:sp>
        <p:nvSpPr>
          <p:cNvPr id="27" name="Rectangle: Rounded Corners 26">
            <a:extLst>
              <a:ext uri="{FF2B5EF4-FFF2-40B4-BE49-F238E27FC236}">
                <a16:creationId xmlns:a16="http://schemas.microsoft.com/office/drawing/2014/main" id="{A3956B04-41CC-4B79-B9EC-89F3F22AEAA8}"/>
              </a:ext>
            </a:extLst>
          </p:cNvPr>
          <p:cNvSpPr/>
          <p:nvPr/>
        </p:nvSpPr>
        <p:spPr>
          <a:xfrm>
            <a:off x="6406996" y="4777302"/>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Off-chain </a:t>
            </a:r>
            <a:endParaRPr lang="en-US">
              <a:solidFill>
                <a:sysClr val="windowText" lastClr="000000"/>
              </a:solidFill>
            </a:endParaRPr>
          </a:p>
          <a:p>
            <a:r>
              <a:rPr lang="en-US" b="1" dirty="0">
                <a:solidFill>
                  <a:sysClr val="windowText" lastClr="000000"/>
                </a:solidFill>
                <a:cs typeface="Calibri"/>
              </a:rPr>
              <a:t>Database</a:t>
            </a:r>
            <a:endParaRPr lang="en-US" dirty="0">
              <a:solidFill>
                <a:sysClr val="windowText" lastClr="000000"/>
              </a:solidFill>
            </a:endParaRPr>
          </a:p>
        </p:txBody>
      </p:sp>
      <p:sp>
        <p:nvSpPr>
          <p:cNvPr id="28" name="Rectangle: Rounded Corners 27">
            <a:extLst>
              <a:ext uri="{FF2B5EF4-FFF2-40B4-BE49-F238E27FC236}">
                <a16:creationId xmlns:a16="http://schemas.microsoft.com/office/drawing/2014/main" id="{B7CB205B-BC4D-4339-A8E7-61A030492B70}"/>
              </a:ext>
            </a:extLst>
          </p:cNvPr>
          <p:cNvSpPr/>
          <p:nvPr/>
        </p:nvSpPr>
        <p:spPr>
          <a:xfrm>
            <a:off x="6411834" y="207280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ysClr val="windowText" lastClr="000000"/>
                </a:solidFill>
                <a:cs typeface="Calibri"/>
              </a:rPr>
              <a:t>Hyperledger </a:t>
            </a:r>
            <a:endParaRPr lang="en-US">
              <a:solidFill>
                <a:sysClr val="windowText" lastClr="000000"/>
              </a:solidFill>
            </a:endParaRPr>
          </a:p>
          <a:p>
            <a:r>
              <a:rPr lang="en-US" b="1" dirty="0">
                <a:solidFill>
                  <a:sysClr val="windowText" lastClr="000000"/>
                </a:solidFill>
                <a:cs typeface="Calibri"/>
              </a:rPr>
              <a:t>Fabric</a:t>
            </a:r>
            <a:endParaRPr lang="en-US" dirty="0">
              <a:solidFill>
                <a:sysClr val="windowText" lastClr="000000"/>
              </a:solidFill>
            </a:endParaRPr>
          </a:p>
        </p:txBody>
      </p:sp>
      <p:pic>
        <p:nvPicPr>
          <p:cNvPr id="29" name="Graphic 28" descr="Blockchain with solid fill">
            <a:extLst>
              <a:ext uri="{FF2B5EF4-FFF2-40B4-BE49-F238E27FC236}">
                <a16:creationId xmlns:a16="http://schemas.microsoft.com/office/drawing/2014/main" id="{C9B18393-36AD-4AFE-BED1-5CD820BE5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4142" y="2195401"/>
            <a:ext cx="914400" cy="914400"/>
          </a:xfrm>
          <a:prstGeom prst="rect">
            <a:avLst/>
          </a:prstGeom>
          <a:effectLst>
            <a:outerShdw blurRad="50800" dist="38100" dir="2700000" algn="tl" rotWithShape="0">
              <a:prstClr val="black">
                <a:alpha val="40000"/>
              </a:prstClr>
            </a:outerShdw>
          </a:effectLst>
        </p:spPr>
      </p:pic>
      <p:pic>
        <p:nvPicPr>
          <p:cNvPr id="30" name="Graphic 29" descr="Key with solid fill">
            <a:extLst>
              <a:ext uri="{FF2B5EF4-FFF2-40B4-BE49-F238E27FC236}">
                <a16:creationId xmlns:a16="http://schemas.microsoft.com/office/drawing/2014/main" id="{8C3EA9EE-9330-4A48-BB3C-1FD0C100F3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4142" y="3548954"/>
            <a:ext cx="914400" cy="914400"/>
          </a:xfrm>
          <a:prstGeom prst="rect">
            <a:avLst/>
          </a:prstGeom>
          <a:effectLst>
            <a:outerShdw blurRad="50800" dist="38100" dir="2700000" algn="tl" rotWithShape="0">
              <a:prstClr val="black">
                <a:alpha val="40000"/>
              </a:prstClr>
            </a:outerShdw>
          </a:effectLst>
        </p:spPr>
      </p:pic>
      <p:pic>
        <p:nvPicPr>
          <p:cNvPr id="31" name="Graphic 30" descr="Database with solid fill">
            <a:extLst>
              <a:ext uri="{FF2B5EF4-FFF2-40B4-BE49-F238E27FC236}">
                <a16:creationId xmlns:a16="http://schemas.microsoft.com/office/drawing/2014/main" id="{D129B4C0-C39E-4CB8-97AB-137D3F81F8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74142" y="4892480"/>
            <a:ext cx="914400" cy="914400"/>
          </a:xfrm>
          <a:prstGeom prst="rect">
            <a:avLst/>
          </a:prstGeom>
          <a:effectLst>
            <a:outerShdw blurRad="50800" dist="38100" dir="2700000" algn="tl" rotWithShape="0">
              <a:prstClr val="black">
                <a:alpha val="40000"/>
              </a:prstClr>
            </a:outerShdw>
          </a:effectLst>
        </p:spPr>
      </p:pic>
      <p:sp>
        <p:nvSpPr>
          <p:cNvPr id="32" name="Rectangle: Rounded Corners 31">
            <a:extLst>
              <a:ext uri="{FF2B5EF4-FFF2-40B4-BE49-F238E27FC236}">
                <a16:creationId xmlns:a16="http://schemas.microsoft.com/office/drawing/2014/main" id="{46CB7C8F-4489-4131-BCC3-C68CE85A8893}"/>
              </a:ext>
            </a:extLst>
          </p:cNvPr>
          <p:cNvSpPr/>
          <p:nvPr/>
        </p:nvSpPr>
        <p:spPr>
          <a:xfrm>
            <a:off x="8810670" y="2079650"/>
            <a:ext cx="968416" cy="383897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ysClr val="windowText" lastClr="000000"/>
                </a:solidFill>
                <a:cs typeface="Calibri"/>
              </a:rPr>
              <a:t>Auditing</a:t>
            </a:r>
          </a:p>
          <a:p>
            <a:pPr algn="ctr"/>
            <a:r>
              <a:rPr lang="en-US" b="1" dirty="0">
                <a:solidFill>
                  <a:sysClr val="windowText" lastClr="000000"/>
                </a:solidFill>
                <a:cs typeface="Calibri"/>
              </a:rPr>
              <a:t>REST</a:t>
            </a:r>
            <a:endParaRPr lang="en-US">
              <a:solidFill>
                <a:sysClr val="windowText" lastClr="000000"/>
              </a:solidFill>
              <a:cs typeface="Calibri"/>
            </a:endParaRPr>
          </a:p>
          <a:p>
            <a:pPr algn="ctr"/>
            <a:r>
              <a:rPr lang="en-US" b="1" dirty="0">
                <a:solidFill>
                  <a:sysClr val="windowText" lastClr="000000"/>
                </a:solidFill>
                <a:cs typeface="Calibri"/>
              </a:rPr>
              <a:t>API</a:t>
            </a:r>
          </a:p>
        </p:txBody>
      </p:sp>
      <p:cxnSp>
        <p:nvCxnSpPr>
          <p:cNvPr id="33" name="Straight Arrow Connector 32">
            <a:extLst>
              <a:ext uri="{FF2B5EF4-FFF2-40B4-BE49-F238E27FC236}">
                <a16:creationId xmlns:a16="http://schemas.microsoft.com/office/drawing/2014/main" id="{7601D867-F386-41E2-A05F-F507F99AE353}"/>
              </a:ext>
            </a:extLst>
          </p:cNvPr>
          <p:cNvCxnSpPr>
            <a:cxnSpLocks/>
          </p:cNvCxnSpPr>
          <p:nvPr/>
        </p:nvCxnSpPr>
        <p:spPr>
          <a:xfrm>
            <a:off x="4452758" y="2845035"/>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4" name="Straight Arrow Connector 33">
            <a:extLst>
              <a:ext uri="{FF2B5EF4-FFF2-40B4-BE49-F238E27FC236}">
                <a16:creationId xmlns:a16="http://schemas.microsoft.com/office/drawing/2014/main" id="{AE62DC9C-4FB7-4ABC-AECE-755EACBFF4CB}"/>
              </a:ext>
            </a:extLst>
          </p:cNvPr>
          <p:cNvCxnSpPr>
            <a:cxnSpLocks/>
          </p:cNvCxnSpPr>
          <p:nvPr/>
        </p:nvCxnSpPr>
        <p:spPr>
          <a:xfrm>
            <a:off x="4454763" y="4210619"/>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5" name="Straight Arrow Connector 34">
            <a:extLst>
              <a:ext uri="{FF2B5EF4-FFF2-40B4-BE49-F238E27FC236}">
                <a16:creationId xmlns:a16="http://schemas.microsoft.com/office/drawing/2014/main" id="{D394E7A3-366C-46A9-A591-186DED5BA7EA}"/>
              </a:ext>
            </a:extLst>
          </p:cNvPr>
          <p:cNvCxnSpPr>
            <a:cxnSpLocks/>
          </p:cNvCxnSpPr>
          <p:nvPr/>
        </p:nvCxnSpPr>
        <p:spPr>
          <a:xfrm>
            <a:off x="4444737" y="5574198"/>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
        <p:nvSpPr>
          <p:cNvPr id="36" name="Rectangle: Rounded Corners 35">
            <a:extLst>
              <a:ext uri="{FF2B5EF4-FFF2-40B4-BE49-F238E27FC236}">
                <a16:creationId xmlns:a16="http://schemas.microsoft.com/office/drawing/2014/main" id="{520DC329-04EA-41C3-8573-68E9261D76EA}"/>
              </a:ext>
            </a:extLst>
          </p:cNvPr>
          <p:cNvSpPr/>
          <p:nvPr/>
        </p:nvSpPr>
        <p:spPr>
          <a:xfrm>
            <a:off x="10195888" y="2071391"/>
            <a:ext cx="1409548" cy="144517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algn="ctr"/>
            <a:r>
              <a:rPr lang="en-US" b="1" dirty="0">
                <a:solidFill>
                  <a:sysClr val="windowText" lastClr="000000"/>
                </a:solidFill>
                <a:cs typeface="Calibri"/>
              </a:rPr>
              <a:t>Auditor</a:t>
            </a:r>
            <a:endParaRPr lang="en-US" dirty="0">
              <a:solidFill>
                <a:sysClr val="windowText" lastClr="000000"/>
              </a:solidFill>
              <a:cs typeface="Calibri" panose="020F0502020204030204"/>
            </a:endParaRPr>
          </a:p>
        </p:txBody>
      </p:sp>
      <p:cxnSp>
        <p:nvCxnSpPr>
          <p:cNvPr id="37" name="Straight Arrow Connector 36">
            <a:extLst>
              <a:ext uri="{FF2B5EF4-FFF2-40B4-BE49-F238E27FC236}">
                <a16:creationId xmlns:a16="http://schemas.microsoft.com/office/drawing/2014/main" id="{52B540B0-23F5-40FC-B7E2-61C8F04EE26D}"/>
              </a:ext>
            </a:extLst>
          </p:cNvPr>
          <p:cNvCxnSpPr>
            <a:cxnSpLocks/>
          </p:cNvCxnSpPr>
          <p:nvPr/>
        </p:nvCxnSpPr>
        <p:spPr>
          <a:xfrm flipH="1" flipV="1">
            <a:off x="9625119" y="2835764"/>
            <a:ext cx="751972" cy="1143"/>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254448692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2"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ppt_x</p:attrName>
                                        </p:attrNameLst>
                                      </p:cBhvr>
                                      <p:tavLst>
                                        <p:tav tm="0">
                                          <p:val>
                                            <p:strVal val="#ppt_x+#ppt_w/2"/>
                                          </p:val>
                                        </p:tav>
                                        <p:tav tm="100000">
                                          <p:val>
                                            <p:strVal val="#ppt_x"/>
                                          </p:val>
                                        </p:tav>
                                      </p:tavLst>
                                    </p:anim>
                                    <p:anim calcmode="lin" valueType="num">
                                      <p:cBhvr>
                                        <p:cTn id="18" dur="500" fill="hold"/>
                                        <p:tgtEl>
                                          <p:spTgt spid="37"/>
                                        </p:tgtEl>
                                        <p:attrNameLst>
                                          <p:attrName>ppt_y</p:attrName>
                                        </p:attrNameLst>
                                      </p:cBhvr>
                                      <p:tavLst>
                                        <p:tav tm="0">
                                          <p:val>
                                            <p:strVal val="#ppt_y"/>
                                          </p:val>
                                        </p:tav>
                                        <p:tav tm="100000">
                                          <p:val>
                                            <p:strVal val="#ppt_y"/>
                                          </p:val>
                                        </p:tav>
                                      </p:tavLst>
                                    </p:anim>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Stakeholders</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64</a:t>
            </a:fld>
            <a:endParaRPr lang="en-US" dirty="0"/>
          </a:p>
        </p:txBody>
      </p:sp>
      <p:grpSp>
        <p:nvGrpSpPr>
          <p:cNvPr id="4" name="Group 3">
            <a:extLst>
              <a:ext uri="{FF2B5EF4-FFF2-40B4-BE49-F238E27FC236}">
                <a16:creationId xmlns:a16="http://schemas.microsoft.com/office/drawing/2014/main" id="{658A202D-DD16-433D-AAFA-2E4523EA6A0D}"/>
              </a:ext>
            </a:extLst>
          </p:cNvPr>
          <p:cNvGrpSpPr/>
          <p:nvPr/>
        </p:nvGrpSpPr>
        <p:grpSpPr>
          <a:xfrm>
            <a:off x="5526064" y="2108868"/>
            <a:ext cx="6151560" cy="3834732"/>
            <a:chOff x="1072803" y="1392371"/>
            <a:chExt cx="10532633" cy="4881429"/>
          </a:xfrm>
        </p:grpSpPr>
        <p:sp>
          <p:nvSpPr>
            <p:cNvPr id="9" name="Rectangle: Rounded Corners 8">
              <a:extLst>
                <a:ext uri="{FF2B5EF4-FFF2-40B4-BE49-F238E27FC236}">
                  <a16:creationId xmlns:a16="http://schemas.microsoft.com/office/drawing/2014/main" id="{8A93D6CF-4BF3-4884-985A-FBAC5DC2EBBA}"/>
                </a:ext>
              </a:extLst>
            </p:cNvPr>
            <p:cNvSpPr/>
            <p:nvPr/>
          </p:nvSpPr>
          <p:spPr>
            <a:xfrm>
              <a:off x="1072803" y="1392371"/>
              <a:ext cx="3845941" cy="487417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dirty="0">
                  <a:solidFill>
                    <a:sysClr val="windowText" lastClr="000000"/>
                  </a:solidFill>
                  <a:cs typeface="Calibri"/>
                </a:rPr>
                <a:t>Consortium</a:t>
              </a:r>
              <a:endParaRPr lang="en-US" sz="1100" dirty="0">
                <a:solidFill>
                  <a:sysClr val="windowText" lastClr="000000"/>
                </a:solidFill>
                <a:cs typeface="Calibri" panose="020F0502020204030204"/>
              </a:endParaRPr>
            </a:p>
          </p:txBody>
        </p:sp>
        <p:sp>
          <p:nvSpPr>
            <p:cNvPr id="10" name="Rectangle: Rounded Corners 9">
              <a:extLst>
                <a:ext uri="{FF2B5EF4-FFF2-40B4-BE49-F238E27FC236}">
                  <a16:creationId xmlns:a16="http://schemas.microsoft.com/office/drawing/2014/main" id="{80203061-40D3-4F2F-A980-6A762C7A2600}"/>
                </a:ext>
              </a:extLst>
            </p:cNvPr>
            <p:cNvSpPr/>
            <p:nvPr/>
          </p:nvSpPr>
          <p:spPr>
            <a:xfrm>
              <a:off x="1259708" y="2082483"/>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dirty="0">
                  <a:solidFill>
                    <a:sysClr val="windowText" lastClr="000000"/>
                  </a:solidFill>
                  <a:cs typeface="Calibri"/>
                </a:rPr>
                <a:t>Organization A</a:t>
              </a:r>
            </a:p>
          </p:txBody>
        </p:sp>
        <p:sp>
          <p:nvSpPr>
            <p:cNvPr id="11" name="Rectangle: Rounded Corners 10">
              <a:extLst>
                <a:ext uri="{FF2B5EF4-FFF2-40B4-BE49-F238E27FC236}">
                  <a16:creationId xmlns:a16="http://schemas.microsoft.com/office/drawing/2014/main" id="{B74AFD78-EA99-4B99-AE4B-A99FDE990EC6}"/>
                </a:ext>
              </a:extLst>
            </p:cNvPr>
            <p:cNvSpPr/>
            <p:nvPr/>
          </p:nvSpPr>
          <p:spPr>
            <a:xfrm>
              <a:off x="1259707" y="3448332"/>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dirty="0">
                  <a:solidFill>
                    <a:sysClr val="windowText" lastClr="000000"/>
                  </a:solidFill>
                  <a:cs typeface="Calibri" panose="020F0502020204030204"/>
                </a:rPr>
                <a:t>Organization B</a:t>
              </a:r>
              <a:endParaRPr lang="en-US" sz="1100" dirty="0">
                <a:solidFill>
                  <a:sysClr val="windowText" lastClr="000000"/>
                </a:solidFill>
              </a:endParaRPr>
            </a:p>
          </p:txBody>
        </p:sp>
        <p:sp>
          <p:nvSpPr>
            <p:cNvPr id="12" name="Rectangle: Rounded Corners 11">
              <a:extLst>
                <a:ext uri="{FF2B5EF4-FFF2-40B4-BE49-F238E27FC236}">
                  <a16:creationId xmlns:a16="http://schemas.microsoft.com/office/drawing/2014/main" id="{B2B7EE7E-46DA-4859-BB87-BDA2FE22E1B8}"/>
                </a:ext>
              </a:extLst>
            </p:cNvPr>
            <p:cNvSpPr/>
            <p:nvPr/>
          </p:nvSpPr>
          <p:spPr>
            <a:xfrm>
              <a:off x="1259708" y="4809515"/>
              <a:ext cx="3472130" cy="112168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dirty="0">
                  <a:solidFill>
                    <a:sysClr val="windowText" lastClr="000000"/>
                  </a:solidFill>
                  <a:cs typeface="Calibri"/>
                </a:rPr>
                <a:t>Organization C</a:t>
              </a:r>
              <a:endParaRPr lang="en-US" sz="1100" dirty="0">
                <a:solidFill>
                  <a:sysClr val="windowText" lastClr="000000"/>
                </a:solidFill>
              </a:endParaRPr>
            </a:p>
          </p:txBody>
        </p:sp>
        <p:sp>
          <p:nvSpPr>
            <p:cNvPr id="13" name="Rectangle: Rounded Corners 12">
              <a:extLst>
                <a:ext uri="{FF2B5EF4-FFF2-40B4-BE49-F238E27FC236}">
                  <a16:creationId xmlns:a16="http://schemas.microsoft.com/office/drawing/2014/main" id="{A6BD2473-D192-431D-83D9-37BDA2983929}"/>
                </a:ext>
              </a:extLst>
            </p:cNvPr>
            <p:cNvSpPr/>
            <p:nvPr/>
          </p:nvSpPr>
          <p:spPr>
            <a:xfrm>
              <a:off x="3052526" y="2585689"/>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System A</a:t>
              </a:r>
            </a:p>
          </p:txBody>
        </p:sp>
        <p:sp>
          <p:nvSpPr>
            <p:cNvPr id="14" name="Rectangle: Rounded Corners 13">
              <a:extLst>
                <a:ext uri="{FF2B5EF4-FFF2-40B4-BE49-F238E27FC236}">
                  <a16:creationId xmlns:a16="http://schemas.microsoft.com/office/drawing/2014/main" id="{740272DA-8135-4C9E-ACDF-6214F3BE3E21}"/>
                </a:ext>
              </a:extLst>
            </p:cNvPr>
            <p:cNvSpPr/>
            <p:nvPr/>
          </p:nvSpPr>
          <p:spPr>
            <a:xfrm>
              <a:off x="3052525" y="3950661"/>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System B</a:t>
              </a:r>
            </a:p>
          </p:txBody>
        </p:sp>
        <p:sp>
          <p:nvSpPr>
            <p:cNvPr id="15" name="Rectangle: Rounded Corners 14">
              <a:extLst>
                <a:ext uri="{FF2B5EF4-FFF2-40B4-BE49-F238E27FC236}">
                  <a16:creationId xmlns:a16="http://schemas.microsoft.com/office/drawing/2014/main" id="{771C4FA3-59EC-4215-975C-A3692D7A6400}"/>
                </a:ext>
              </a:extLst>
            </p:cNvPr>
            <p:cNvSpPr/>
            <p:nvPr/>
          </p:nvSpPr>
          <p:spPr>
            <a:xfrm>
              <a:off x="3052524" y="531285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System C</a:t>
              </a:r>
            </a:p>
          </p:txBody>
        </p:sp>
        <p:sp>
          <p:nvSpPr>
            <p:cNvPr id="16" name="Rectangle: Rounded Corners 15">
              <a:extLst>
                <a:ext uri="{FF2B5EF4-FFF2-40B4-BE49-F238E27FC236}">
                  <a16:creationId xmlns:a16="http://schemas.microsoft.com/office/drawing/2014/main" id="{9C60944B-4CC4-4AC1-879C-893B514941C1}"/>
                </a:ext>
              </a:extLst>
            </p:cNvPr>
            <p:cNvSpPr/>
            <p:nvPr/>
          </p:nvSpPr>
          <p:spPr>
            <a:xfrm>
              <a:off x="1422583" y="2587332"/>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Entity A</a:t>
              </a:r>
            </a:p>
          </p:txBody>
        </p:sp>
        <p:sp>
          <p:nvSpPr>
            <p:cNvPr id="17" name="Rectangle: Rounded Corners 16">
              <a:extLst>
                <a:ext uri="{FF2B5EF4-FFF2-40B4-BE49-F238E27FC236}">
                  <a16:creationId xmlns:a16="http://schemas.microsoft.com/office/drawing/2014/main" id="{91FE830A-2453-467F-BC7D-2C5FB2EA1DD7}"/>
                </a:ext>
              </a:extLst>
            </p:cNvPr>
            <p:cNvSpPr/>
            <p:nvPr/>
          </p:nvSpPr>
          <p:spPr>
            <a:xfrm>
              <a:off x="1422582" y="3952304"/>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Entity B</a:t>
              </a:r>
            </a:p>
          </p:txBody>
        </p:sp>
        <p:sp>
          <p:nvSpPr>
            <p:cNvPr id="18" name="Rectangle: Rounded Corners 17">
              <a:extLst>
                <a:ext uri="{FF2B5EF4-FFF2-40B4-BE49-F238E27FC236}">
                  <a16:creationId xmlns:a16="http://schemas.microsoft.com/office/drawing/2014/main" id="{9FE22937-B86A-4FE8-B08E-8E0F90178565}"/>
                </a:ext>
              </a:extLst>
            </p:cNvPr>
            <p:cNvSpPr/>
            <p:nvPr/>
          </p:nvSpPr>
          <p:spPr>
            <a:xfrm>
              <a:off x="1422581" y="5314495"/>
              <a:ext cx="1559942" cy="503457"/>
            </a:xfrm>
            <a:prstGeom prst="roundRect">
              <a:avLst/>
            </a:prstGeom>
            <a:ln>
              <a:solidFill>
                <a:schemeClr val="tx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Entity C</a:t>
              </a:r>
            </a:p>
          </p:txBody>
        </p:sp>
        <p:cxnSp>
          <p:nvCxnSpPr>
            <p:cNvPr id="19" name="Straight Arrow Connector 18">
              <a:extLst>
                <a:ext uri="{FF2B5EF4-FFF2-40B4-BE49-F238E27FC236}">
                  <a16:creationId xmlns:a16="http://schemas.microsoft.com/office/drawing/2014/main" id="{C0A8EBEB-42B5-4AAC-A3DD-755018B1B7FB}"/>
                </a:ext>
              </a:extLst>
            </p:cNvPr>
            <p:cNvCxnSpPr>
              <a:cxnSpLocks/>
            </p:cNvCxnSpPr>
            <p:nvPr/>
          </p:nvCxnSpPr>
          <p:spPr>
            <a:xfrm>
              <a:off x="2706174" y="2843030"/>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0" name="Straight Arrow Connector 19">
              <a:extLst>
                <a:ext uri="{FF2B5EF4-FFF2-40B4-BE49-F238E27FC236}">
                  <a16:creationId xmlns:a16="http://schemas.microsoft.com/office/drawing/2014/main" id="{E189CC39-402F-4D92-8C15-0EC40D9B4512}"/>
                </a:ext>
              </a:extLst>
            </p:cNvPr>
            <p:cNvCxnSpPr>
              <a:cxnSpLocks/>
            </p:cNvCxnSpPr>
            <p:nvPr/>
          </p:nvCxnSpPr>
          <p:spPr>
            <a:xfrm>
              <a:off x="2706174" y="4209851"/>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1" name="Straight Arrow Connector 20">
              <a:extLst>
                <a:ext uri="{FF2B5EF4-FFF2-40B4-BE49-F238E27FC236}">
                  <a16:creationId xmlns:a16="http://schemas.microsoft.com/office/drawing/2014/main" id="{3B1994A3-E85B-4C53-BB6F-CB964AD92C8B}"/>
                </a:ext>
              </a:extLst>
            </p:cNvPr>
            <p:cNvCxnSpPr>
              <a:cxnSpLocks/>
            </p:cNvCxnSpPr>
            <p:nvPr/>
          </p:nvCxnSpPr>
          <p:spPr>
            <a:xfrm>
              <a:off x="2706174" y="5567318"/>
              <a:ext cx="55517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22" name="Straight Arrow Connector 21">
              <a:extLst>
                <a:ext uri="{FF2B5EF4-FFF2-40B4-BE49-F238E27FC236}">
                  <a16:creationId xmlns:a16="http://schemas.microsoft.com/office/drawing/2014/main" id="{C5863DF2-B32C-4218-94A8-E23CCDBA480D}"/>
                </a:ext>
              </a:extLst>
            </p:cNvPr>
            <p:cNvCxnSpPr>
              <a:cxnSpLocks/>
            </p:cNvCxnSpPr>
            <p:nvPr/>
          </p:nvCxnSpPr>
          <p:spPr>
            <a:xfrm>
              <a:off x="3817877" y="3015376"/>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cxnSp>
          <p:nvCxnSpPr>
            <p:cNvPr id="23" name="Straight Arrow Connector 22">
              <a:extLst>
                <a:ext uri="{FF2B5EF4-FFF2-40B4-BE49-F238E27FC236}">
                  <a16:creationId xmlns:a16="http://schemas.microsoft.com/office/drawing/2014/main" id="{18D36513-CEBC-4308-81CE-F320762FFA74}"/>
                </a:ext>
              </a:extLst>
            </p:cNvPr>
            <p:cNvCxnSpPr>
              <a:cxnSpLocks/>
            </p:cNvCxnSpPr>
            <p:nvPr/>
          </p:nvCxnSpPr>
          <p:spPr>
            <a:xfrm>
              <a:off x="3817876" y="4368351"/>
              <a:ext cx="0" cy="1001486"/>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sp>
          <p:nvSpPr>
            <p:cNvPr id="24" name="Rectangle: Rounded Corners 23">
              <a:extLst>
                <a:ext uri="{FF2B5EF4-FFF2-40B4-BE49-F238E27FC236}">
                  <a16:creationId xmlns:a16="http://schemas.microsoft.com/office/drawing/2014/main" id="{7940E2E5-410A-4976-8144-3F534FB18EE3}"/>
                </a:ext>
              </a:extLst>
            </p:cNvPr>
            <p:cNvSpPr/>
            <p:nvPr/>
          </p:nvSpPr>
          <p:spPr>
            <a:xfrm>
              <a:off x="5122573" y="1399628"/>
              <a:ext cx="4898704" cy="4874172"/>
            </a:xfrm>
            <a:prstGeom prst="roundRect">
              <a:avLst/>
            </a:prstGeom>
            <a:solidFill>
              <a:schemeClr val="bg1">
                <a:lumMod val="95000"/>
              </a:schemeClr>
            </a:solidFill>
            <a:ln w="28575">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45720" rIns="91440" bIns="45720" numCol="1" spcCol="0" rtlCol="0" fromWordArt="0" anchor="t" anchorCtr="0" forceAA="0" compatLnSpc="1">
              <a:prstTxWarp prst="textNoShape">
                <a:avLst/>
              </a:prstTxWarp>
              <a:noAutofit/>
            </a:bodyPr>
            <a:lstStyle/>
            <a:p>
              <a:pPr algn="ctr"/>
              <a:r>
                <a:rPr lang="en-US" sz="1100" b="1" dirty="0">
                  <a:solidFill>
                    <a:sysClr val="windowText" lastClr="000000"/>
                  </a:solidFill>
                  <a:cs typeface="Calibri"/>
                </a:rPr>
                <a:t>DPA</a:t>
              </a:r>
              <a:endParaRPr lang="en-US" sz="1100" dirty="0">
                <a:solidFill>
                  <a:sysClr val="windowText" lastClr="000000"/>
                </a:solidFill>
                <a:cs typeface="Calibri" panose="020F0502020204030204"/>
              </a:endParaRPr>
            </a:p>
          </p:txBody>
        </p:sp>
        <p:sp>
          <p:nvSpPr>
            <p:cNvPr id="25" name="Rectangle: Rounded Corners 24">
              <a:extLst>
                <a:ext uri="{FF2B5EF4-FFF2-40B4-BE49-F238E27FC236}">
                  <a16:creationId xmlns:a16="http://schemas.microsoft.com/office/drawing/2014/main" id="{2FDBD802-6455-4C13-8CDE-9F90FF2CD1AA}"/>
                </a:ext>
              </a:extLst>
            </p:cNvPr>
            <p:cNvSpPr/>
            <p:nvPr/>
          </p:nvSpPr>
          <p:spPr>
            <a:xfrm>
              <a:off x="5319507" y="2077645"/>
              <a:ext cx="968416" cy="383897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000" b="1" dirty="0">
                  <a:solidFill>
                    <a:sysClr val="windowText" lastClr="000000"/>
                  </a:solidFill>
                  <a:cs typeface="Calibri"/>
                </a:rPr>
                <a:t>Logging </a:t>
              </a:r>
              <a:r>
                <a:rPr lang="en-US" sz="1100" b="1" dirty="0">
                  <a:solidFill>
                    <a:sysClr val="windowText" lastClr="000000"/>
                  </a:solidFill>
                  <a:cs typeface="Calibri"/>
                </a:rPr>
                <a:t>REST</a:t>
              </a:r>
              <a:r>
                <a:rPr lang="en-US" sz="1100" dirty="0">
                  <a:solidFill>
                    <a:sysClr val="windowText" lastClr="000000"/>
                  </a:solidFill>
                  <a:cs typeface="Calibri"/>
                </a:rPr>
                <a:t> </a:t>
              </a:r>
              <a:r>
                <a:rPr lang="en-US" sz="1100" b="1" dirty="0">
                  <a:solidFill>
                    <a:sysClr val="windowText" lastClr="000000"/>
                  </a:solidFill>
                  <a:cs typeface="Calibri"/>
                </a:rPr>
                <a:t>API</a:t>
              </a:r>
            </a:p>
          </p:txBody>
        </p:sp>
        <p:sp>
          <p:nvSpPr>
            <p:cNvPr id="26" name="Rectangle: Rounded Corners 25">
              <a:extLst>
                <a:ext uri="{FF2B5EF4-FFF2-40B4-BE49-F238E27FC236}">
                  <a16:creationId xmlns:a16="http://schemas.microsoft.com/office/drawing/2014/main" id="{683BA424-916D-468A-9FB8-9516A12B1607}"/>
                </a:ext>
              </a:extLst>
            </p:cNvPr>
            <p:cNvSpPr/>
            <p:nvPr/>
          </p:nvSpPr>
          <p:spPr>
            <a:xfrm>
              <a:off x="6406996" y="342438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Crypto</a:t>
              </a:r>
              <a:endParaRPr lang="en-US" sz="1100" dirty="0">
                <a:solidFill>
                  <a:sysClr val="windowText" lastClr="000000"/>
                </a:solidFill>
                <a:cs typeface="Calibri"/>
              </a:endParaRPr>
            </a:p>
            <a:p>
              <a:pPr algn="ctr"/>
              <a:r>
                <a:rPr lang="en-US" sz="1100" b="1" dirty="0">
                  <a:solidFill>
                    <a:sysClr val="windowText" lastClr="000000"/>
                  </a:solidFill>
                  <a:cs typeface="Calibri"/>
                </a:rPr>
                <a:t>Tools</a:t>
              </a:r>
              <a:endParaRPr lang="en-US" sz="1100" dirty="0">
                <a:solidFill>
                  <a:sysClr val="windowText" lastClr="000000"/>
                </a:solidFill>
                <a:cs typeface="Calibri"/>
              </a:endParaRPr>
            </a:p>
          </p:txBody>
        </p:sp>
        <p:sp>
          <p:nvSpPr>
            <p:cNvPr id="27" name="Rectangle: Rounded Corners 26">
              <a:extLst>
                <a:ext uri="{FF2B5EF4-FFF2-40B4-BE49-F238E27FC236}">
                  <a16:creationId xmlns:a16="http://schemas.microsoft.com/office/drawing/2014/main" id="{A3956B04-41CC-4B79-B9EC-89F3F22AEAA8}"/>
                </a:ext>
              </a:extLst>
            </p:cNvPr>
            <p:cNvSpPr/>
            <p:nvPr/>
          </p:nvSpPr>
          <p:spPr>
            <a:xfrm>
              <a:off x="6406996" y="4777302"/>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Off-chain </a:t>
              </a:r>
              <a:endParaRPr lang="en-US" sz="1100" dirty="0">
                <a:solidFill>
                  <a:sysClr val="windowText" lastClr="000000"/>
                </a:solidFill>
              </a:endParaRPr>
            </a:p>
            <a:p>
              <a:pPr algn="ctr"/>
              <a:r>
                <a:rPr lang="en-US" sz="1100" b="1" dirty="0">
                  <a:solidFill>
                    <a:sysClr val="windowText" lastClr="000000"/>
                  </a:solidFill>
                  <a:cs typeface="Calibri"/>
                </a:rPr>
                <a:t>Database</a:t>
              </a:r>
              <a:endParaRPr lang="en-US" sz="1100" dirty="0">
                <a:solidFill>
                  <a:sysClr val="windowText" lastClr="000000"/>
                </a:solidFill>
              </a:endParaRPr>
            </a:p>
          </p:txBody>
        </p:sp>
        <p:sp>
          <p:nvSpPr>
            <p:cNvPr id="28" name="Rectangle: Rounded Corners 27">
              <a:extLst>
                <a:ext uri="{FF2B5EF4-FFF2-40B4-BE49-F238E27FC236}">
                  <a16:creationId xmlns:a16="http://schemas.microsoft.com/office/drawing/2014/main" id="{B7CB205B-BC4D-4339-A8E7-61A030492B70}"/>
                </a:ext>
              </a:extLst>
            </p:cNvPr>
            <p:cNvSpPr/>
            <p:nvPr/>
          </p:nvSpPr>
          <p:spPr>
            <a:xfrm>
              <a:off x="6411834" y="2072807"/>
              <a:ext cx="2274701" cy="114587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Hyperledger </a:t>
              </a:r>
              <a:endParaRPr lang="en-US" sz="1100" dirty="0">
                <a:solidFill>
                  <a:sysClr val="windowText" lastClr="000000"/>
                </a:solidFill>
              </a:endParaRPr>
            </a:p>
            <a:p>
              <a:pPr algn="ctr"/>
              <a:r>
                <a:rPr lang="en-US" sz="1100" b="1" dirty="0">
                  <a:solidFill>
                    <a:sysClr val="windowText" lastClr="000000"/>
                  </a:solidFill>
                  <a:cs typeface="Calibri"/>
                </a:rPr>
                <a:t>Fabric</a:t>
              </a:r>
              <a:endParaRPr lang="en-US" sz="1100" dirty="0">
                <a:solidFill>
                  <a:sysClr val="windowText" lastClr="000000"/>
                </a:solidFill>
              </a:endParaRPr>
            </a:p>
          </p:txBody>
        </p:sp>
        <p:pic>
          <p:nvPicPr>
            <p:cNvPr id="29" name="Graphic 28" descr="Blockchain with solid fill">
              <a:extLst>
                <a:ext uri="{FF2B5EF4-FFF2-40B4-BE49-F238E27FC236}">
                  <a16:creationId xmlns:a16="http://schemas.microsoft.com/office/drawing/2014/main" id="{C9B18393-36AD-4AFE-BED1-5CD820BE5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1956" y="2711998"/>
              <a:ext cx="496586" cy="397801"/>
            </a:xfrm>
            <a:prstGeom prst="rect">
              <a:avLst/>
            </a:prstGeom>
            <a:effectLst>
              <a:outerShdw blurRad="50800" dist="38100" dir="2700000" algn="tl" rotWithShape="0">
                <a:prstClr val="black">
                  <a:alpha val="40000"/>
                </a:prstClr>
              </a:outerShdw>
            </a:effectLst>
          </p:spPr>
        </p:pic>
        <p:pic>
          <p:nvPicPr>
            <p:cNvPr id="30" name="Graphic 29" descr="Key with solid fill">
              <a:extLst>
                <a:ext uri="{FF2B5EF4-FFF2-40B4-BE49-F238E27FC236}">
                  <a16:creationId xmlns:a16="http://schemas.microsoft.com/office/drawing/2014/main" id="{8C3EA9EE-9330-4A48-BB3C-1FD0C100F3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1956" y="4055561"/>
              <a:ext cx="496586" cy="407791"/>
            </a:xfrm>
            <a:prstGeom prst="rect">
              <a:avLst/>
            </a:prstGeom>
            <a:effectLst>
              <a:outerShdw blurRad="50800" dist="38100" dir="2700000" algn="tl" rotWithShape="0">
                <a:prstClr val="black">
                  <a:alpha val="40000"/>
                </a:prstClr>
              </a:outerShdw>
            </a:effectLst>
          </p:spPr>
        </p:pic>
        <p:pic>
          <p:nvPicPr>
            <p:cNvPr id="31" name="Graphic 30" descr="Database with solid fill">
              <a:extLst>
                <a:ext uri="{FF2B5EF4-FFF2-40B4-BE49-F238E27FC236}">
                  <a16:creationId xmlns:a16="http://schemas.microsoft.com/office/drawing/2014/main" id="{D129B4C0-C39E-4CB8-97AB-137D3F81F8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1956" y="5409113"/>
              <a:ext cx="496586" cy="397766"/>
            </a:xfrm>
            <a:prstGeom prst="rect">
              <a:avLst/>
            </a:prstGeom>
            <a:effectLst>
              <a:outerShdw blurRad="50800" dist="38100" dir="2700000" algn="tl" rotWithShape="0">
                <a:prstClr val="black">
                  <a:alpha val="40000"/>
                </a:prstClr>
              </a:outerShdw>
            </a:effectLst>
          </p:spPr>
        </p:pic>
        <p:sp>
          <p:nvSpPr>
            <p:cNvPr id="32" name="Rectangle: Rounded Corners 31">
              <a:extLst>
                <a:ext uri="{FF2B5EF4-FFF2-40B4-BE49-F238E27FC236}">
                  <a16:creationId xmlns:a16="http://schemas.microsoft.com/office/drawing/2014/main" id="{46CB7C8F-4489-4131-BCC3-C68CE85A8893}"/>
                </a:ext>
              </a:extLst>
            </p:cNvPr>
            <p:cNvSpPr/>
            <p:nvPr/>
          </p:nvSpPr>
          <p:spPr>
            <a:xfrm>
              <a:off x="8810670" y="2079650"/>
              <a:ext cx="968416" cy="383897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000" b="1" dirty="0">
                  <a:solidFill>
                    <a:sysClr val="windowText" lastClr="000000"/>
                  </a:solidFill>
                  <a:cs typeface="Calibri"/>
                </a:rPr>
                <a:t>Auditing </a:t>
              </a:r>
              <a:r>
                <a:rPr lang="en-US" sz="1100" b="1" dirty="0">
                  <a:solidFill>
                    <a:sysClr val="windowText" lastClr="000000"/>
                  </a:solidFill>
                  <a:cs typeface="Calibri"/>
                </a:rPr>
                <a:t>REST</a:t>
              </a:r>
              <a:r>
                <a:rPr lang="en-US" sz="1100" dirty="0">
                  <a:solidFill>
                    <a:sysClr val="windowText" lastClr="000000"/>
                  </a:solidFill>
                  <a:cs typeface="Calibri"/>
                </a:rPr>
                <a:t> </a:t>
              </a:r>
              <a:r>
                <a:rPr lang="en-US" sz="1100" b="1" dirty="0">
                  <a:solidFill>
                    <a:sysClr val="windowText" lastClr="000000"/>
                  </a:solidFill>
                  <a:cs typeface="Calibri"/>
                </a:rPr>
                <a:t>API</a:t>
              </a:r>
            </a:p>
          </p:txBody>
        </p:sp>
        <p:cxnSp>
          <p:nvCxnSpPr>
            <p:cNvPr id="33" name="Straight Arrow Connector 32">
              <a:extLst>
                <a:ext uri="{FF2B5EF4-FFF2-40B4-BE49-F238E27FC236}">
                  <a16:creationId xmlns:a16="http://schemas.microsoft.com/office/drawing/2014/main" id="{7601D867-F386-41E2-A05F-F507F99AE353}"/>
                </a:ext>
              </a:extLst>
            </p:cNvPr>
            <p:cNvCxnSpPr>
              <a:cxnSpLocks/>
            </p:cNvCxnSpPr>
            <p:nvPr/>
          </p:nvCxnSpPr>
          <p:spPr>
            <a:xfrm>
              <a:off x="4452758" y="2845035"/>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4" name="Straight Arrow Connector 33">
              <a:extLst>
                <a:ext uri="{FF2B5EF4-FFF2-40B4-BE49-F238E27FC236}">
                  <a16:creationId xmlns:a16="http://schemas.microsoft.com/office/drawing/2014/main" id="{AE62DC9C-4FB7-4ABC-AECE-755EACBFF4CB}"/>
                </a:ext>
              </a:extLst>
            </p:cNvPr>
            <p:cNvCxnSpPr>
              <a:cxnSpLocks/>
            </p:cNvCxnSpPr>
            <p:nvPr/>
          </p:nvCxnSpPr>
          <p:spPr>
            <a:xfrm>
              <a:off x="4454763" y="4210619"/>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5" name="Straight Arrow Connector 34">
              <a:extLst>
                <a:ext uri="{FF2B5EF4-FFF2-40B4-BE49-F238E27FC236}">
                  <a16:creationId xmlns:a16="http://schemas.microsoft.com/office/drawing/2014/main" id="{D394E7A3-366C-46A9-A591-186DED5BA7EA}"/>
                </a:ext>
              </a:extLst>
            </p:cNvPr>
            <p:cNvCxnSpPr>
              <a:cxnSpLocks/>
            </p:cNvCxnSpPr>
            <p:nvPr/>
          </p:nvCxnSpPr>
          <p:spPr>
            <a:xfrm>
              <a:off x="4444737" y="5574198"/>
              <a:ext cx="996329"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
          <p:nvSpPr>
            <p:cNvPr id="36" name="Rectangle: Rounded Corners 35">
              <a:extLst>
                <a:ext uri="{FF2B5EF4-FFF2-40B4-BE49-F238E27FC236}">
                  <a16:creationId xmlns:a16="http://schemas.microsoft.com/office/drawing/2014/main" id="{520DC329-04EA-41C3-8573-68E9261D76EA}"/>
                </a:ext>
              </a:extLst>
            </p:cNvPr>
            <p:cNvSpPr/>
            <p:nvPr/>
          </p:nvSpPr>
          <p:spPr>
            <a:xfrm>
              <a:off x="10195888" y="2071391"/>
              <a:ext cx="1409548" cy="144517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algn="ctr"/>
              <a:r>
                <a:rPr lang="en-US" sz="1100" b="1" dirty="0">
                  <a:solidFill>
                    <a:sysClr val="windowText" lastClr="000000"/>
                  </a:solidFill>
                  <a:cs typeface="Calibri"/>
                </a:rPr>
                <a:t>Auditor</a:t>
              </a:r>
              <a:endParaRPr lang="en-US" sz="1100" dirty="0">
                <a:solidFill>
                  <a:sysClr val="windowText" lastClr="000000"/>
                </a:solidFill>
                <a:cs typeface="Calibri" panose="020F0502020204030204"/>
              </a:endParaRPr>
            </a:p>
          </p:txBody>
        </p:sp>
        <p:cxnSp>
          <p:nvCxnSpPr>
            <p:cNvPr id="37" name="Straight Arrow Connector 36">
              <a:extLst>
                <a:ext uri="{FF2B5EF4-FFF2-40B4-BE49-F238E27FC236}">
                  <a16:creationId xmlns:a16="http://schemas.microsoft.com/office/drawing/2014/main" id="{52B540B0-23F5-40FC-B7E2-61C8F04EE26D}"/>
                </a:ext>
              </a:extLst>
            </p:cNvPr>
            <p:cNvCxnSpPr>
              <a:cxnSpLocks/>
            </p:cNvCxnSpPr>
            <p:nvPr/>
          </p:nvCxnSpPr>
          <p:spPr>
            <a:xfrm flipH="1" flipV="1">
              <a:off x="9625119" y="2835764"/>
              <a:ext cx="751972" cy="1143"/>
            </a:xfrm>
            <a:prstGeom prst="straightConnector1">
              <a:avLst/>
            </a:prstGeom>
            <a:ln>
              <a:headEnd type="triangle"/>
              <a:tailEnd type="triangle"/>
            </a:ln>
          </p:spPr>
          <p:style>
            <a:lnRef idx="2">
              <a:schemeClr val="accent1"/>
            </a:lnRef>
            <a:fillRef idx="1">
              <a:schemeClr val="lt1"/>
            </a:fillRef>
            <a:effectRef idx="0">
              <a:schemeClr val="accent1"/>
            </a:effectRef>
            <a:fontRef idx="minor">
              <a:schemeClr val="dk1"/>
            </a:fontRef>
          </p:style>
        </p:cxnSp>
      </p:grpSp>
      <p:sp>
        <p:nvSpPr>
          <p:cNvPr id="38" name="Content Placeholder 7">
            <a:extLst>
              <a:ext uri="{FF2B5EF4-FFF2-40B4-BE49-F238E27FC236}">
                <a16:creationId xmlns:a16="http://schemas.microsoft.com/office/drawing/2014/main" id="{A868C75A-899D-4209-AB41-FE3857AA03EC}"/>
              </a:ext>
            </a:extLst>
          </p:cNvPr>
          <p:cNvSpPr txBox="1">
            <a:spLocks/>
          </p:cNvSpPr>
          <p:nvPr/>
        </p:nvSpPr>
        <p:spPr>
          <a:xfrm>
            <a:off x="847725" y="1854200"/>
            <a:ext cx="46783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main stakeholders of the DPA:</a:t>
            </a:r>
          </a:p>
          <a:p>
            <a:pPr lvl="1"/>
            <a:r>
              <a:rPr lang="en-US" b="1" dirty="0"/>
              <a:t>Organizations</a:t>
            </a:r>
            <a:r>
              <a:rPr lang="en-US" dirty="0"/>
              <a:t> </a:t>
            </a:r>
          </a:p>
          <a:p>
            <a:pPr lvl="2"/>
            <a:r>
              <a:rPr lang="en-US" dirty="0"/>
              <a:t>In the collaborative network</a:t>
            </a:r>
          </a:p>
          <a:p>
            <a:pPr lvl="1"/>
            <a:r>
              <a:rPr lang="en-US" b="1" dirty="0"/>
              <a:t>Entities</a:t>
            </a:r>
            <a:r>
              <a:rPr lang="en-US" dirty="0"/>
              <a:t> </a:t>
            </a:r>
          </a:p>
          <a:p>
            <a:pPr lvl="2"/>
            <a:r>
              <a:rPr lang="en-US" dirty="0"/>
              <a:t>E.g., users belonging to the organizations and manually interacting with their systems</a:t>
            </a:r>
          </a:p>
          <a:p>
            <a:pPr lvl="2"/>
            <a:r>
              <a:rPr lang="en-US" dirty="0"/>
              <a:t>Whose critical interactions are logged</a:t>
            </a:r>
          </a:p>
          <a:p>
            <a:pPr lvl="1"/>
            <a:r>
              <a:rPr lang="en-US" b="1" dirty="0"/>
              <a:t>Auditors</a:t>
            </a:r>
          </a:p>
          <a:p>
            <a:pPr lvl="2"/>
            <a:r>
              <a:rPr lang="en-US" dirty="0"/>
              <a:t>Internal or external conductors during auditing procedures</a:t>
            </a:r>
          </a:p>
          <a:p>
            <a:pPr marL="457200" lvl="1" indent="0">
              <a:buNone/>
            </a:pPr>
            <a:endParaRPr lang="en-US" b="1" dirty="0"/>
          </a:p>
          <a:p>
            <a:pPr lvl="1"/>
            <a:endParaRPr lang="en-US" b="1" dirty="0"/>
          </a:p>
          <a:p>
            <a:pPr lvl="1"/>
            <a:endParaRPr lang="en-US" b="1" dirty="0"/>
          </a:p>
          <a:p>
            <a:pPr lvl="1"/>
            <a:endParaRPr lang="en-US" b="1" dirty="0"/>
          </a:p>
          <a:p>
            <a:pPr lvl="1"/>
            <a:endParaRPr lang="en-US" b="1" dirty="0"/>
          </a:p>
          <a:p>
            <a:pPr lvl="1"/>
            <a:endParaRPr lang="en-US" dirty="0"/>
          </a:p>
        </p:txBody>
      </p:sp>
    </p:spTree>
    <p:extLst>
      <p:ext uri="{BB962C8B-B14F-4D97-AF65-F5344CB8AC3E}">
        <p14:creationId xmlns:p14="http://schemas.microsoft.com/office/powerpoint/2010/main" val="2532606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Usefulness to CERTs/CSIRTs</a:t>
            </a:r>
          </a:p>
        </p:txBody>
      </p:sp>
      <p:sp>
        <p:nvSpPr>
          <p:cNvPr id="3" name="Slide Number Placeholder 2"/>
          <p:cNvSpPr>
            <a:spLocks noGrp="1"/>
          </p:cNvSpPr>
          <p:nvPr>
            <p:ph type="sldNum" sz="quarter" idx="12"/>
          </p:nvPr>
        </p:nvSpPr>
        <p:spPr>
          <a:xfrm>
            <a:off x="11049001" y="6273800"/>
            <a:ext cx="457199" cy="365125"/>
          </a:xfrm>
        </p:spPr>
        <p:txBody>
          <a:bodyPr/>
          <a:lstStyle/>
          <a:p>
            <a:fld id="{57AC0E79-F531-4290-B37F-533038CC23F5}" type="slidenum">
              <a:rPr lang="en-US" smtClean="0"/>
              <a:pPr/>
              <a:t>65</a:t>
            </a:fld>
            <a:endParaRPr lang="en-US" dirty="0"/>
          </a:p>
        </p:txBody>
      </p:sp>
      <p:sp>
        <p:nvSpPr>
          <p:cNvPr id="39" name="Content Placeholder 7">
            <a:extLst>
              <a:ext uri="{FF2B5EF4-FFF2-40B4-BE49-F238E27FC236}">
                <a16:creationId xmlns:a16="http://schemas.microsoft.com/office/drawing/2014/main" id="{8667EFDC-2D01-41A3-B6C9-DDA7C64E5079}"/>
              </a:ext>
            </a:extLst>
          </p:cNvPr>
          <p:cNvSpPr txBox="1">
            <a:spLocks/>
          </p:cNvSpPr>
          <p:nvPr/>
        </p:nvSpPr>
        <p:spPr>
          <a:xfrm>
            <a:off x="847725" y="18542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The DPA module can be used to:</a:t>
            </a:r>
          </a:p>
          <a:p>
            <a:pPr lvl="1"/>
            <a:r>
              <a:rPr lang="en-US" sz="2400" dirty="0"/>
              <a:t>Record critical decisions, for future accountability purposes (e.g., auditing) </a:t>
            </a:r>
          </a:p>
          <a:p>
            <a:pPr lvl="1"/>
            <a:r>
              <a:rPr lang="en-US" sz="2400" dirty="0"/>
              <a:t>Record critical changes (e.g., changing an automatic response workflow)</a:t>
            </a:r>
            <a:endParaRPr lang="en-US" sz="2400" b="1" dirty="0"/>
          </a:p>
          <a:p>
            <a:pPr lvl="1"/>
            <a:endParaRPr lang="en-US" b="1" dirty="0"/>
          </a:p>
          <a:p>
            <a:pPr lvl="1"/>
            <a:endParaRPr lang="en-US" dirty="0"/>
          </a:p>
        </p:txBody>
      </p:sp>
    </p:spTree>
    <p:extLst>
      <p:ext uri="{BB962C8B-B14F-4D97-AF65-F5344CB8AC3E}">
        <p14:creationId xmlns:p14="http://schemas.microsoft.com/office/powerpoint/2010/main" val="3795735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551"/>
            <a:ext cx="9248335" cy="1035050"/>
          </a:xfrm>
        </p:spPr>
        <p:txBody>
          <a:bodyPr>
            <a:normAutofit fontScale="90000"/>
          </a:bodyPr>
          <a:lstStyle/>
          <a:p>
            <a:r>
              <a:rPr lang="en-US" dirty="0"/>
              <a:t>DPA</a:t>
            </a:r>
            <a:br>
              <a:rPr lang="en-US" dirty="0"/>
            </a:br>
            <a:r>
              <a:rPr lang="en-US" b="1" dirty="0"/>
              <a:t>In the context of IRIS</a:t>
            </a:r>
          </a:p>
        </p:txBody>
      </p:sp>
      <p:sp>
        <p:nvSpPr>
          <p:cNvPr id="3" name="Slide Number Placeholder 2"/>
          <p:cNvSpPr>
            <a:spLocks noGrp="1"/>
          </p:cNvSpPr>
          <p:nvPr>
            <p:ph type="sldNum" sz="quarter" idx="12"/>
          </p:nvPr>
        </p:nvSpPr>
        <p:spPr/>
        <p:txBody>
          <a:bodyPr/>
          <a:lstStyle/>
          <a:p>
            <a:fld id="{57AC0E79-F531-4290-B37F-533038CC23F5}" type="slidenum">
              <a:rPr lang="en-US" smtClean="0"/>
              <a:pPr/>
              <a:t>66</a:t>
            </a:fld>
            <a:endParaRPr lang="en-US" dirty="0"/>
          </a:p>
        </p:txBody>
      </p:sp>
      <p:sp>
        <p:nvSpPr>
          <p:cNvPr id="6" name="Content Placeholder 7">
            <a:extLst>
              <a:ext uri="{FF2B5EF4-FFF2-40B4-BE49-F238E27FC236}">
                <a16:creationId xmlns:a16="http://schemas.microsoft.com/office/drawing/2014/main" id="{5A1C1678-6F57-8843-6F0B-EB019B75FD27}"/>
              </a:ext>
            </a:extLst>
          </p:cNvPr>
          <p:cNvSpPr txBox="1">
            <a:spLocks/>
          </p:cNvSpPr>
          <p:nvPr/>
        </p:nvSpPr>
        <p:spPr>
          <a:xfrm>
            <a:off x="847725" y="18542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b="1" dirty="0"/>
          </a:p>
          <a:p>
            <a:pPr lvl="1"/>
            <a:endParaRPr lang="en-US" b="1" dirty="0"/>
          </a:p>
          <a:p>
            <a:pPr lvl="1"/>
            <a:endParaRPr lang="en-US" b="1" dirty="0"/>
          </a:p>
          <a:p>
            <a:pPr lvl="1"/>
            <a:endParaRPr lang="en-US" b="1" dirty="0"/>
          </a:p>
          <a:p>
            <a:pPr lvl="1"/>
            <a:endParaRPr lang="en-US" b="1" dirty="0"/>
          </a:p>
          <a:p>
            <a:pPr lvl="1"/>
            <a:endParaRPr lang="en-US" dirty="0"/>
          </a:p>
        </p:txBody>
      </p:sp>
      <p:pic>
        <p:nvPicPr>
          <p:cNvPr id="7" name="Picture 6">
            <a:extLst>
              <a:ext uri="{FF2B5EF4-FFF2-40B4-BE49-F238E27FC236}">
                <a16:creationId xmlns:a16="http://schemas.microsoft.com/office/drawing/2014/main" id="{4D7C8AA4-4D54-4BD0-90D4-D18233444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1800096"/>
            <a:ext cx="6751984" cy="4372253"/>
          </a:xfrm>
          <a:prstGeom prst="rect">
            <a:avLst/>
          </a:prstGeom>
        </p:spPr>
      </p:pic>
      <p:sp>
        <p:nvSpPr>
          <p:cNvPr id="8" name="Content Placeholder 7">
            <a:extLst>
              <a:ext uri="{FF2B5EF4-FFF2-40B4-BE49-F238E27FC236}">
                <a16:creationId xmlns:a16="http://schemas.microsoft.com/office/drawing/2014/main" id="{5EADA5A7-48B4-42AF-B403-55B2A545FC43}"/>
              </a:ext>
            </a:extLst>
          </p:cNvPr>
          <p:cNvSpPr txBox="1">
            <a:spLocks/>
          </p:cNvSpPr>
          <p:nvPr/>
        </p:nvSpPr>
        <p:spPr>
          <a:xfrm>
            <a:off x="1000126" y="2006600"/>
            <a:ext cx="32613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838487"/>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the context of IRIS, the DPA:</a:t>
            </a:r>
          </a:p>
          <a:p>
            <a:pPr lvl="1"/>
            <a:r>
              <a:rPr lang="en-US" dirty="0"/>
              <a:t>Results from T4.4 and T4.5</a:t>
            </a:r>
          </a:p>
          <a:p>
            <a:pPr lvl="1"/>
            <a:r>
              <a:rPr lang="en-US" dirty="0"/>
              <a:t>Is used by ATIO (T4.3) to log critical interactions</a:t>
            </a:r>
          </a:p>
          <a:p>
            <a:pPr lvl="1"/>
            <a:r>
              <a:rPr lang="en-US" dirty="0"/>
              <a:t>Is present in </a:t>
            </a:r>
            <a:r>
              <a:rPr lang="en-US" b="1" dirty="0"/>
              <a:t>PUC 2</a:t>
            </a:r>
          </a:p>
          <a:p>
            <a:pPr lvl="1"/>
            <a:endParaRPr lang="en-US" b="1" dirty="0"/>
          </a:p>
          <a:p>
            <a:pPr lvl="1"/>
            <a:endParaRPr lang="en-US" dirty="0"/>
          </a:p>
        </p:txBody>
      </p:sp>
    </p:spTree>
    <p:extLst>
      <p:ext uri="{BB962C8B-B14F-4D97-AF65-F5344CB8AC3E}">
        <p14:creationId xmlns:p14="http://schemas.microsoft.com/office/powerpoint/2010/main" val="370030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92" y="1729601"/>
            <a:ext cx="10515600" cy="2047240"/>
          </a:xfrm>
        </p:spPr>
        <p:txBody>
          <a:bodyPr>
            <a:normAutofit/>
          </a:bodyPr>
          <a:lstStyle/>
          <a:p>
            <a:r>
              <a:rPr lang="en-US" dirty="0"/>
              <a:t>IRIS PUC2 Demonstration</a:t>
            </a:r>
          </a:p>
        </p:txBody>
      </p:sp>
      <p:sp>
        <p:nvSpPr>
          <p:cNvPr id="4" name="Text Placeholder 3"/>
          <p:cNvSpPr>
            <a:spLocks noGrp="1"/>
          </p:cNvSpPr>
          <p:nvPr>
            <p:ph type="body" sz="quarter" idx="13"/>
          </p:nvPr>
        </p:nvSpPr>
        <p:spPr/>
        <p:txBody>
          <a:bodyPr>
            <a:normAutofit/>
          </a:bodyPr>
          <a:lstStyle/>
          <a:p>
            <a:r>
              <a:rPr lang="en-US" dirty="0"/>
              <a:t>  </a:t>
            </a:r>
          </a:p>
        </p:txBody>
      </p:sp>
      <p:sp>
        <p:nvSpPr>
          <p:cNvPr id="3" name="Text Placeholder 3">
            <a:extLst>
              <a:ext uri="{FF2B5EF4-FFF2-40B4-BE49-F238E27FC236}">
                <a16:creationId xmlns:a16="http://schemas.microsoft.com/office/drawing/2014/main" id="{D1D5E3F5-5F83-CC45-16FA-350CDF99F9FA}"/>
              </a:ext>
            </a:extLst>
          </p:cNvPr>
          <p:cNvSpPr txBox="1">
            <a:spLocks/>
          </p:cNvSpPr>
          <p:nvPr/>
        </p:nvSpPr>
        <p:spPr>
          <a:xfrm>
            <a:off x="228600" y="4056192"/>
            <a:ext cx="10227129" cy="15210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r>
              <a:rPr lang="en-US" dirty="0"/>
              <a:t>PUC 2 | 13/06/2024 |</a:t>
            </a:r>
          </a:p>
        </p:txBody>
      </p:sp>
    </p:spTree>
    <p:extLst>
      <p:ext uri="{BB962C8B-B14F-4D97-AF65-F5344CB8AC3E}">
        <p14:creationId xmlns:p14="http://schemas.microsoft.com/office/powerpoint/2010/main" val="651398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92" y="1729601"/>
            <a:ext cx="10515600" cy="2047240"/>
          </a:xfrm>
        </p:spPr>
        <p:txBody>
          <a:bodyPr>
            <a:normAutofit/>
          </a:bodyPr>
          <a:lstStyle/>
          <a:p>
            <a:r>
              <a:rPr lang="en-US" dirty="0"/>
              <a:t>IRIS User Story 1 - Demonstration</a:t>
            </a:r>
          </a:p>
        </p:txBody>
      </p:sp>
      <p:sp>
        <p:nvSpPr>
          <p:cNvPr id="4" name="Text Placeholder 3"/>
          <p:cNvSpPr>
            <a:spLocks noGrp="1"/>
          </p:cNvSpPr>
          <p:nvPr>
            <p:ph type="body" sz="quarter" idx="13"/>
          </p:nvPr>
        </p:nvSpPr>
        <p:spPr/>
        <p:txBody>
          <a:bodyPr>
            <a:normAutofit/>
          </a:bodyPr>
          <a:lstStyle/>
          <a:p>
            <a:r>
              <a:rPr lang="en-US" dirty="0"/>
              <a:t>  </a:t>
            </a:r>
          </a:p>
        </p:txBody>
      </p:sp>
      <p:sp>
        <p:nvSpPr>
          <p:cNvPr id="3" name="Text Placeholder 3">
            <a:extLst>
              <a:ext uri="{FF2B5EF4-FFF2-40B4-BE49-F238E27FC236}">
                <a16:creationId xmlns:a16="http://schemas.microsoft.com/office/drawing/2014/main" id="{D1D5E3F5-5F83-CC45-16FA-350CDF99F9FA}"/>
              </a:ext>
            </a:extLst>
          </p:cNvPr>
          <p:cNvSpPr txBox="1">
            <a:spLocks/>
          </p:cNvSpPr>
          <p:nvPr/>
        </p:nvSpPr>
        <p:spPr>
          <a:xfrm>
            <a:off x="228600" y="4056192"/>
            <a:ext cx="10227129" cy="15210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r>
              <a:rPr lang="en-US" dirty="0"/>
              <a:t>PUC 2 | 13/06/2024 | SID, CLS, ICCS, CERTH, INOV</a:t>
            </a:r>
          </a:p>
          <a:p>
            <a:pPr algn="ctr"/>
            <a:endParaRPr lang="en-US" dirty="0"/>
          </a:p>
        </p:txBody>
      </p:sp>
    </p:spTree>
    <p:extLst>
      <p:ext uri="{BB962C8B-B14F-4D97-AF65-F5344CB8AC3E}">
        <p14:creationId xmlns:p14="http://schemas.microsoft.com/office/powerpoint/2010/main" val="237139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system&#10;&#10;Description automatically generated">
            <a:extLst>
              <a:ext uri="{FF2B5EF4-FFF2-40B4-BE49-F238E27FC236}">
                <a16:creationId xmlns:a16="http://schemas.microsoft.com/office/drawing/2014/main" id="{00F33FDE-F7AC-8737-23E0-3E4B63EA3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490" y="1401259"/>
            <a:ext cx="7727766" cy="4746729"/>
          </a:xfrm>
          <a:prstGeom prst="rect">
            <a:avLst/>
          </a:prstGeom>
        </p:spPr>
      </p:pic>
      <p:sp>
        <p:nvSpPr>
          <p:cNvPr id="5" name="Title 4">
            <a:extLst>
              <a:ext uri="{FF2B5EF4-FFF2-40B4-BE49-F238E27FC236}">
                <a16:creationId xmlns:a16="http://schemas.microsoft.com/office/drawing/2014/main" id="{FAA988E4-0145-6E8D-D21B-00EFF3B784BB}"/>
              </a:ext>
            </a:extLst>
          </p:cNvPr>
          <p:cNvSpPr>
            <a:spLocks noGrp="1"/>
          </p:cNvSpPr>
          <p:nvPr>
            <p:ph type="title"/>
          </p:nvPr>
        </p:nvSpPr>
        <p:spPr/>
        <p:txBody>
          <a:bodyPr>
            <a:normAutofit/>
          </a:bodyPr>
          <a:lstStyle/>
          <a:p>
            <a:r>
              <a:rPr lang="en-GB" dirty="0">
                <a:solidFill>
                  <a:srgbClr val="7F4F9F"/>
                </a:solidFill>
              </a:rPr>
              <a:t>Attack detection workflow</a:t>
            </a:r>
            <a:br>
              <a:rPr lang="en-GB" dirty="0">
                <a:solidFill>
                  <a:srgbClr val="7F4F9F"/>
                </a:solidFill>
              </a:rPr>
            </a:br>
            <a:r>
              <a:rPr lang="en-GB" sz="2700" b="1" dirty="0">
                <a:solidFill>
                  <a:schemeClr val="bg1">
                    <a:lumMod val="50000"/>
                  </a:schemeClr>
                </a:solidFill>
              </a:rPr>
              <a:t>Trigger: </a:t>
            </a:r>
            <a:r>
              <a:rPr lang="en-GB" sz="2700" dirty="0">
                <a:solidFill>
                  <a:schemeClr val="bg1">
                    <a:lumMod val="50000"/>
                  </a:schemeClr>
                </a:solidFill>
              </a:rPr>
              <a:t>malformed data injection attack</a:t>
            </a:r>
            <a:endParaRPr lang="en-GB" dirty="0"/>
          </a:p>
        </p:txBody>
      </p:sp>
      <p:sp>
        <p:nvSpPr>
          <p:cNvPr id="4" name="Slide Number Placeholder 3">
            <a:extLst>
              <a:ext uri="{FF2B5EF4-FFF2-40B4-BE49-F238E27FC236}">
                <a16:creationId xmlns:a16="http://schemas.microsoft.com/office/drawing/2014/main" id="{65229514-61FE-9A45-8B62-78341BA58B85}"/>
              </a:ext>
            </a:extLst>
          </p:cNvPr>
          <p:cNvSpPr>
            <a:spLocks noGrp="1"/>
          </p:cNvSpPr>
          <p:nvPr>
            <p:ph type="sldNum" sz="quarter" idx="12"/>
          </p:nvPr>
        </p:nvSpPr>
        <p:spPr/>
        <p:txBody>
          <a:bodyPr/>
          <a:lstStyle/>
          <a:p>
            <a:fld id="{57AC0E79-F531-4290-B37F-533038CC23F5}" type="slidenum">
              <a:rPr lang="en-US" smtClean="0"/>
              <a:pPr/>
              <a:t>69</a:t>
            </a:fld>
            <a:endParaRPr lang="en-US" dirty="0"/>
          </a:p>
        </p:txBody>
      </p:sp>
      <p:sp>
        <p:nvSpPr>
          <p:cNvPr id="7" name="Oval 6">
            <a:extLst>
              <a:ext uri="{FF2B5EF4-FFF2-40B4-BE49-F238E27FC236}">
                <a16:creationId xmlns:a16="http://schemas.microsoft.com/office/drawing/2014/main" id="{5F356A2D-DC1B-9A45-202A-216219434C68}"/>
              </a:ext>
            </a:extLst>
          </p:cNvPr>
          <p:cNvSpPr/>
          <p:nvPr/>
        </p:nvSpPr>
        <p:spPr>
          <a:xfrm>
            <a:off x="4072005" y="1482179"/>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1</a:t>
            </a:r>
          </a:p>
        </p:txBody>
      </p:sp>
      <p:sp>
        <p:nvSpPr>
          <p:cNvPr id="8" name="Oval 7">
            <a:extLst>
              <a:ext uri="{FF2B5EF4-FFF2-40B4-BE49-F238E27FC236}">
                <a16:creationId xmlns:a16="http://schemas.microsoft.com/office/drawing/2014/main" id="{8DE0CEE1-1612-045D-5140-053630C369F6}"/>
              </a:ext>
            </a:extLst>
          </p:cNvPr>
          <p:cNvSpPr/>
          <p:nvPr/>
        </p:nvSpPr>
        <p:spPr>
          <a:xfrm>
            <a:off x="3250902" y="2401471"/>
            <a:ext cx="288000" cy="28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2</a:t>
            </a:r>
          </a:p>
        </p:txBody>
      </p:sp>
      <p:sp>
        <p:nvSpPr>
          <p:cNvPr id="9" name="Oval 8">
            <a:extLst>
              <a:ext uri="{FF2B5EF4-FFF2-40B4-BE49-F238E27FC236}">
                <a16:creationId xmlns:a16="http://schemas.microsoft.com/office/drawing/2014/main" id="{8D9A5106-EE7F-5B81-395C-CD79E44ED3BD}"/>
              </a:ext>
            </a:extLst>
          </p:cNvPr>
          <p:cNvSpPr/>
          <p:nvPr/>
        </p:nvSpPr>
        <p:spPr>
          <a:xfrm>
            <a:off x="8101129" y="2707693"/>
            <a:ext cx="288000" cy="28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3</a:t>
            </a:r>
          </a:p>
        </p:txBody>
      </p:sp>
      <p:sp>
        <p:nvSpPr>
          <p:cNvPr id="10" name="Oval 9">
            <a:extLst>
              <a:ext uri="{FF2B5EF4-FFF2-40B4-BE49-F238E27FC236}">
                <a16:creationId xmlns:a16="http://schemas.microsoft.com/office/drawing/2014/main" id="{31E1DD4B-0557-F826-9EEA-7F142896FCD1}"/>
              </a:ext>
            </a:extLst>
          </p:cNvPr>
          <p:cNvSpPr/>
          <p:nvPr/>
        </p:nvSpPr>
        <p:spPr>
          <a:xfrm>
            <a:off x="8514542" y="1482179"/>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4</a:t>
            </a:r>
          </a:p>
        </p:txBody>
      </p:sp>
      <p:sp>
        <p:nvSpPr>
          <p:cNvPr id="11" name="Oval 10">
            <a:extLst>
              <a:ext uri="{FF2B5EF4-FFF2-40B4-BE49-F238E27FC236}">
                <a16:creationId xmlns:a16="http://schemas.microsoft.com/office/drawing/2014/main" id="{74CB719D-05C6-55DE-7385-7301F57AC00B}"/>
              </a:ext>
            </a:extLst>
          </p:cNvPr>
          <p:cNvSpPr/>
          <p:nvPr/>
        </p:nvSpPr>
        <p:spPr>
          <a:xfrm>
            <a:off x="2498699" y="4460924"/>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6</a:t>
            </a:r>
          </a:p>
        </p:txBody>
      </p:sp>
      <p:sp>
        <p:nvSpPr>
          <p:cNvPr id="12" name="Oval 11">
            <a:extLst>
              <a:ext uri="{FF2B5EF4-FFF2-40B4-BE49-F238E27FC236}">
                <a16:creationId xmlns:a16="http://schemas.microsoft.com/office/drawing/2014/main" id="{8906BB4A-4D35-33D4-6BBD-DA72BD1D8F92}"/>
              </a:ext>
            </a:extLst>
          </p:cNvPr>
          <p:cNvSpPr/>
          <p:nvPr/>
        </p:nvSpPr>
        <p:spPr>
          <a:xfrm>
            <a:off x="3826748" y="4469824"/>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5</a:t>
            </a:r>
          </a:p>
        </p:txBody>
      </p:sp>
      <p:sp>
        <p:nvSpPr>
          <p:cNvPr id="13" name="Oval 12">
            <a:extLst>
              <a:ext uri="{FF2B5EF4-FFF2-40B4-BE49-F238E27FC236}">
                <a16:creationId xmlns:a16="http://schemas.microsoft.com/office/drawing/2014/main" id="{1CE7C4DB-E863-5421-C5FA-18FA49A2BA46}"/>
              </a:ext>
            </a:extLst>
          </p:cNvPr>
          <p:cNvSpPr/>
          <p:nvPr/>
        </p:nvSpPr>
        <p:spPr>
          <a:xfrm>
            <a:off x="3394902" y="5226125"/>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7</a:t>
            </a:r>
          </a:p>
        </p:txBody>
      </p:sp>
      <p:sp>
        <p:nvSpPr>
          <p:cNvPr id="2" name="Oval 1">
            <a:extLst>
              <a:ext uri="{FF2B5EF4-FFF2-40B4-BE49-F238E27FC236}">
                <a16:creationId xmlns:a16="http://schemas.microsoft.com/office/drawing/2014/main" id="{76B377A3-70A0-3D61-4853-5950E6A8AE74}"/>
              </a:ext>
            </a:extLst>
          </p:cNvPr>
          <p:cNvSpPr/>
          <p:nvPr/>
        </p:nvSpPr>
        <p:spPr>
          <a:xfrm>
            <a:off x="8982827" y="2448204"/>
            <a:ext cx="288000" cy="28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2</a:t>
            </a:r>
          </a:p>
        </p:txBody>
      </p:sp>
      <p:sp>
        <p:nvSpPr>
          <p:cNvPr id="3" name="Oval 2">
            <a:extLst>
              <a:ext uri="{FF2B5EF4-FFF2-40B4-BE49-F238E27FC236}">
                <a16:creationId xmlns:a16="http://schemas.microsoft.com/office/drawing/2014/main" id="{14FF2C3C-1FDC-DBA0-D8FA-4C1A0ADC2B87}"/>
              </a:ext>
            </a:extLst>
          </p:cNvPr>
          <p:cNvSpPr/>
          <p:nvPr/>
        </p:nvSpPr>
        <p:spPr>
          <a:xfrm>
            <a:off x="8988270" y="3005371"/>
            <a:ext cx="288000" cy="28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3</a:t>
            </a:r>
          </a:p>
        </p:txBody>
      </p:sp>
      <p:sp>
        <p:nvSpPr>
          <p:cNvPr id="14" name="TextBox 13">
            <a:extLst>
              <a:ext uri="{FF2B5EF4-FFF2-40B4-BE49-F238E27FC236}">
                <a16:creationId xmlns:a16="http://schemas.microsoft.com/office/drawing/2014/main" id="{EEE24F9B-5E17-3A7F-F574-6A1C5632087C}"/>
              </a:ext>
            </a:extLst>
          </p:cNvPr>
          <p:cNvSpPr txBox="1"/>
          <p:nvPr/>
        </p:nvSpPr>
        <p:spPr>
          <a:xfrm>
            <a:off x="9317652" y="2400208"/>
            <a:ext cx="2558008" cy="338554"/>
          </a:xfrm>
          <a:prstGeom prst="rect">
            <a:avLst/>
          </a:prstGeom>
          <a:noFill/>
        </p:spPr>
        <p:txBody>
          <a:bodyPr wrap="none" rtlCol="0">
            <a:spAutoFit/>
          </a:bodyPr>
          <a:lstStyle/>
          <a:p>
            <a:r>
              <a:rPr lang="en-GB" sz="1600" dirty="0"/>
              <a:t>Deployment of the BF attack</a:t>
            </a:r>
          </a:p>
        </p:txBody>
      </p:sp>
      <p:sp>
        <p:nvSpPr>
          <p:cNvPr id="15" name="Oval 14">
            <a:extLst>
              <a:ext uri="{FF2B5EF4-FFF2-40B4-BE49-F238E27FC236}">
                <a16:creationId xmlns:a16="http://schemas.microsoft.com/office/drawing/2014/main" id="{BF33E7D0-A2F1-5898-5726-5794EA307255}"/>
              </a:ext>
            </a:extLst>
          </p:cNvPr>
          <p:cNvSpPr/>
          <p:nvPr/>
        </p:nvSpPr>
        <p:spPr>
          <a:xfrm>
            <a:off x="8980104" y="1944824"/>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1</a:t>
            </a:r>
          </a:p>
        </p:txBody>
      </p:sp>
      <p:sp>
        <p:nvSpPr>
          <p:cNvPr id="16" name="TextBox 15">
            <a:extLst>
              <a:ext uri="{FF2B5EF4-FFF2-40B4-BE49-F238E27FC236}">
                <a16:creationId xmlns:a16="http://schemas.microsoft.com/office/drawing/2014/main" id="{44EA89BD-22BB-F025-AC3B-6405923925E6}"/>
              </a:ext>
            </a:extLst>
          </p:cNvPr>
          <p:cNvSpPr txBox="1"/>
          <p:nvPr/>
        </p:nvSpPr>
        <p:spPr>
          <a:xfrm>
            <a:off x="9317652" y="1903218"/>
            <a:ext cx="2430345" cy="338554"/>
          </a:xfrm>
          <a:prstGeom prst="rect">
            <a:avLst/>
          </a:prstGeom>
          <a:noFill/>
        </p:spPr>
        <p:txBody>
          <a:bodyPr wrap="none" rtlCol="0">
            <a:spAutoFit/>
          </a:bodyPr>
          <a:lstStyle/>
          <a:p>
            <a:r>
              <a:rPr lang="en-GB" sz="1600" dirty="0"/>
              <a:t>LiDAR data sent to the </a:t>
            </a:r>
            <a:r>
              <a:rPr lang="en-GB" sz="1600" dirty="0" err="1"/>
              <a:t>UoP</a:t>
            </a:r>
            <a:endParaRPr lang="en-GB" sz="1600" dirty="0"/>
          </a:p>
        </p:txBody>
      </p:sp>
      <p:sp>
        <p:nvSpPr>
          <p:cNvPr id="17" name="Oval 16">
            <a:extLst>
              <a:ext uri="{FF2B5EF4-FFF2-40B4-BE49-F238E27FC236}">
                <a16:creationId xmlns:a16="http://schemas.microsoft.com/office/drawing/2014/main" id="{A20B9178-228F-E3ED-1DD9-4306AFE45577}"/>
              </a:ext>
            </a:extLst>
          </p:cNvPr>
          <p:cNvSpPr/>
          <p:nvPr/>
        </p:nvSpPr>
        <p:spPr>
          <a:xfrm>
            <a:off x="9010758" y="3670112"/>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4</a:t>
            </a:r>
          </a:p>
        </p:txBody>
      </p:sp>
      <p:sp>
        <p:nvSpPr>
          <p:cNvPr id="18" name="TextBox 17">
            <a:extLst>
              <a:ext uri="{FF2B5EF4-FFF2-40B4-BE49-F238E27FC236}">
                <a16:creationId xmlns:a16="http://schemas.microsoft.com/office/drawing/2014/main" id="{AFFEE609-C389-0251-173B-60B6D64550D5}"/>
              </a:ext>
            </a:extLst>
          </p:cNvPr>
          <p:cNvSpPr txBox="1"/>
          <p:nvPr/>
        </p:nvSpPr>
        <p:spPr>
          <a:xfrm>
            <a:off x="9317652" y="3553964"/>
            <a:ext cx="2115836" cy="584775"/>
          </a:xfrm>
          <a:prstGeom prst="rect">
            <a:avLst/>
          </a:prstGeom>
          <a:noFill/>
        </p:spPr>
        <p:txBody>
          <a:bodyPr wrap="none" rtlCol="0">
            <a:spAutoFit/>
          </a:bodyPr>
          <a:lstStyle/>
          <a:p>
            <a:r>
              <a:rPr lang="en-GB" sz="1600" dirty="0"/>
              <a:t>LiDAR data sent to </a:t>
            </a:r>
          </a:p>
          <a:p>
            <a:r>
              <a:rPr lang="en-GB" sz="1600" dirty="0"/>
              <a:t>Nightwatch for analysis</a:t>
            </a:r>
          </a:p>
        </p:txBody>
      </p:sp>
      <p:sp>
        <p:nvSpPr>
          <p:cNvPr id="19" name="Oval 18">
            <a:extLst>
              <a:ext uri="{FF2B5EF4-FFF2-40B4-BE49-F238E27FC236}">
                <a16:creationId xmlns:a16="http://schemas.microsoft.com/office/drawing/2014/main" id="{4CA37D14-9824-DED7-4331-B0258DB2D24D}"/>
              </a:ext>
            </a:extLst>
          </p:cNvPr>
          <p:cNvSpPr/>
          <p:nvPr/>
        </p:nvSpPr>
        <p:spPr>
          <a:xfrm>
            <a:off x="9010758" y="4316924"/>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5</a:t>
            </a:r>
          </a:p>
        </p:txBody>
      </p:sp>
      <p:sp>
        <p:nvSpPr>
          <p:cNvPr id="20" name="TextBox 19">
            <a:extLst>
              <a:ext uri="{FF2B5EF4-FFF2-40B4-BE49-F238E27FC236}">
                <a16:creationId xmlns:a16="http://schemas.microsoft.com/office/drawing/2014/main" id="{2BB00224-4C7A-A7F7-5BC5-536A849B6137}"/>
              </a:ext>
            </a:extLst>
          </p:cNvPr>
          <p:cNvSpPr txBox="1"/>
          <p:nvPr/>
        </p:nvSpPr>
        <p:spPr>
          <a:xfrm>
            <a:off x="9317652" y="4227059"/>
            <a:ext cx="2925673" cy="584775"/>
          </a:xfrm>
          <a:prstGeom prst="rect">
            <a:avLst/>
          </a:prstGeom>
          <a:noFill/>
        </p:spPr>
        <p:txBody>
          <a:bodyPr wrap="none" rtlCol="0">
            <a:spAutoFit/>
          </a:bodyPr>
          <a:lstStyle/>
          <a:p>
            <a:r>
              <a:rPr lang="en-GB" sz="1600" dirty="0"/>
              <a:t>Nightwatch reports the anomaly </a:t>
            </a:r>
          </a:p>
          <a:p>
            <a:r>
              <a:rPr lang="en-GB" sz="1600" dirty="0"/>
              <a:t>detected to ATIO</a:t>
            </a:r>
          </a:p>
        </p:txBody>
      </p:sp>
      <p:sp>
        <p:nvSpPr>
          <p:cNvPr id="21" name="Oval 20">
            <a:extLst>
              <a:ext uri="{FF2B5EF4-FFF2-40B4-BE49-F238E27FC236}">
                <a16:creationId xmlns:a16="http://schemas.microsoft.com/office/drawing/2014/main" id="{67D725F3-9441-1CD8-2A63-88AC40C95546}"/>
              </a:ext>
            </a:extLst>
          </p:cNvPr>
          <p:cNvSpPr/>
          <p:nvPr/>
        </p:nvSpPr>
        <p:spPr>
          <a:xfrm>
            <a:off x="9010758" y="4927878"/>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6</a:t>
            </a:r>
          </a:p>
        </p:txBody>
      </p:sp>
      <p:sp>
        <p:nvSpPr>
          <p:cNvPr id="22" name="TextBox 21">
            <a:extLst>
              <a:ext uri="{FF2B5EF4-FFF2-40B4-BE49-F238E27FC236}">
                <a16:creationId xmlns:a16="http://schemas.microsoft.com/office/drawing/2014/main" id="{FCD1834C-3F7F-FECB-081D-724BA1F0A81E}"/>
              </a:ext>
            </a:extLst>
          </p:cNvPr>
          <p:cNvSpPr txBox="1"/>
          <p:nvPr/>
        </p:nvSpPr>
        <p:spPr>
          <a:xfrm>
            <a:off x="9317652" y="4851152"/>
            <a:ext cx="2507994" cy="584775"/>
          </a:xfrm>
          <a:prstGeom prst="rect">
            <a:avLst/>
          </a:prstGeom>
          <a:noFill/>
        </p:spPr>
        <p:txBody>
          <a:bodyPr wrap="none" rtlCol="0">
            <a:spAutoFit/>
          </a:bodyPr>
          <a:lstStyle/>
          <a:p>
            <a:r>
              <a:rPr lang="en-GB" sz="1600" dirty="0"/>
              <a:t>RRR calculates optimal </a:t>
            </a:r>
          </a:p>
          <a:p>
            <a:r>
              <a:rPr lang="en-GB" sz="1600" dirty="0"/>
              <a:t>response recommendations</a:t>
            </a:r>
          </a:p>
        </p:txBody>
      </p:sp>
      <p:sp>
        <p:nvSpPr>
          <p:cNvPr id="23" name="Oval 22">
            <a:extLst>
              <a:ext uri="{FF2B5EF4-FFF2-40B4-BE49-F238E27FC236}">
                <a16:creationId xmlns:a16="http://schemas.microsoft.com/office/drawing/2014/main" id="{BA99B5C5-46C8-BFF7-5871-121A3C53A72D}"/>
              </a:ext>
            </a:extLst>
          </p:cNvPr>
          <p:cNvSpPr/>
          <p:nvPr/>
        </p:nvSpPr>
        <p:spPr>
          <a:xfrm>
            <a:off x="9010758" y="5574690"/>
            <a:ext cx="288000" cy="28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dirty="0"/>
              <a:t>7</a:t>
            </a:r>
          </a:p>
        </p:txBody>
      </p:sp>
      <p:sp>
        <p:nvSpPr>
          <p:cNvPr id="24" name="TextBox 23">
            <a:extLst>
              <a:ext uri="{FF2B5EF4-FFF2-40B4-BE49-F238E27FC236}">
                <a16:creationId xmlns:a16="http://schemas.microsoft.com/office/drawing/2014/main" id="{C9F3561E-D1CD-B185-4CD1-421B462E24C8}"/>
              </a:ext>
            </a:extLst>
          </p:cNvPr>
          <p:cNvSpPr txBox="1"/>
          <p:nvPr/>
        </p:nvSpPr>
        <p:spPr>
          <a:xfrm>
            <a:off x="9317652" y="5475246"/>
            <a:ext cx="2392386" cy="584775"/>
          </a:xfrm>
          <a:prstGeom prst="rect">
            <a:avLst/>
          </a:prstGeom>
          <a:noFill/>
        </p:spPr>
        <p:txBody>
          <a:bodyPr wrap="none" rtlCol="0">
            <a:spAutoFit/>
          </a:bodyPr>
          <a:lstStyle/>
          <a:p>
            <a:r>
              <a:rPr lang="en-GB" sz="1600" dirty="0"/>
              <a:t>EME illustrates collected </a:t>
            </a:r>
          </a:p>
          <a:p>
            <a:r>
              <a:rPr lang="en-GB" sz="1600" dirty="0"/>
              <a:t>threat intelligence to its UI</a:t>
            </a:r>
          </a:p>
        </p:txBody>
      </p:sp>
      <p:sp>
        <p:nvSpPr>
          <p:cNvPr id="25" name="TextBox 24">
            <a:extLst>
              <a:ext uri="{FF2B5EF4-FFF2-40B4-BE49-F238E27FC236}">
                <a16:creationId xmlns:a16="http://schemas.microsoft.com/office/drawing/2014/main" id="{AF25DF0A-AB9F-6F77-5F56-E685D8F9E2FB}"/>
              </a:ext>
            </a:extLst>
          </p:cNvPr>
          <p:cNvSpPr txBox="1"/>
          <p:nvPr/>
        </p:nvSpPr>
        <p:spPr>
          <a:xfrm>
            <a:off x="9317652" y="2916727"/>
            <a:ext cx="2457194" cy="584775"/>
          </a:xfrm>
          <a:prstGeom prst="rect">
            <a:avLst/>
          </a:prstGeom>
          <a:noFill/>
        </p:spPr>
        <p:txBody>
          <a:bodyPr wrap="square" rtlCol="0">
            <a:spAutoFit/>
          </a:bodyPr>
          <a:lstStyle/>
          <a:p>
            <a:r>
              <a:rPr lang="en-GB" sz="1600" dirty="0"/>
              <a:t>Malformed data injected to the UoP</a:t>
            </a:r>
          </a:p>
        </p:txBody>
      </p:sp>
      <p:sp>
        <p:nvSpPr>
          <p:cNvPr id="31" name="TextBox 30">
            <a:extLst>
              <a:ext uri="{FF2B5EF4-FFF2-40B4-BE49-F238E27FC236}">
                <a16:creationId xmlns:a16="http://schemas.microsoft.com/office/drawing/2014/main" id="{F63A7A4D-211E-922A-0518-48CAFB8BDF1E}"/>
              </a:ext>
            </a:extLst>
          </p:cNvPr>
          <p:cNvSpPr txBox="1"/>
          <p:nvPr/>
        </p:nvSpPr>
        <p:spPr>
          <a:xfrm>
            <a:off x="2344343" y="1330327"/>
            <a:ext cx="1570858" cy="261610"/>
          </a:xfrm>
          <a:prstGeom prst="rect">
            <a:avLst/>
          </a:prstGeom>
          <a:noFill/>
        </p:spPr>
        <p:txBody>
          <a:bodyPr wrap="square">
            <a:spAutoFit/>
          </a:bodyPr>
          <a:lstStyle/>
          <a:p>
            <a:r>
              <a:rPr lang="en-GR" sz="1050" dirty="0">
                <a:solidFill>
                  <a:srgbClr val="F2F2F2"/>
                </a:solidFill>
                <a:effectLst/>
                <a:highlight>
                  <a:srgbClr val="000000"/>
                </a:highlight>
                <a:latin typeface="Courier New" panose="02070309020205020404" pitchFamily="49" charset="0"/>
                <a:cs typeface="Courier New" panose="02070309020205020404" pitchFamily="49" charset="0"/>
              </a:rPr>
              <a:t>192.168.122.89</a:t>
            </a:r>
          </a:p>
        </p:txBody>
      </p:sp>
      <p:sp>
        <p:nvSpPr>
          <p:cNvPr id="33" name="TextBox 32">
            <a:extLst>
              <a:ext uri="{FF2B5EF4-FFF2-40B4-BE49-F238E27FC236}">
                <a16:creationId xmlns:a16="http://schemas.microsoft.com/office/drawing/2014/main" id="{704ECFB3-F4C8-E995-DF6B-C61F14662C6A}"/>
              </a:ext>
            </a:extLst>
          </p:cNvPr>
          <p:cNvSpPr txBox="1"/>
          <p:nvPr/>
        </p:nvSpPr>
        <p:spPr>
          <a:xfrm>
            <a:off x="722856" y="3289818"/>
            <a:ext cx="3021032" cy="553998"/>
          </a:xfrm>
          <a:prstGeom prst="rect">
            <a:avLst/>
          </a:prstGeom>
          <a:noFill/>
        </p:spPr>
        <p:txBody>
          <a:bodyPr wrap="square">
            <a:spAutoFit/>
          </a:bodyPr>
          <a:lstStyle/>
          <a:p>
            <a:r>
              <a:rPr lang="en-GB" sz="1000" dirty="0">
                <a:solidFill>
                  <a:srgbClr val="F2F2F2"/>
                </a:solidFill>
                <a:effectLst/>
                <a:highlight>
                  <a:srgbClr val="000000"/>
                </a:highlight>
                <a:latin typeface="Courier New" panose="02070309020205020404" pitchFamily="49" charset="0"/>
                <a:cs typeface="Courier New" panose="02070309020205020404" pitchFamily="49" charset="0"/>
              </a:rPr>
              <a:t>login: </a:t>
            </a:r>
            <a:r>
              <a:rPr lang="en-GB" sz="1000" dirty="0">
                <a:solidFill>
                  <a:srgbClr val="2FB41D"/>
                </a:solidFill>
                <a:effectLst/>
                <a:highlight>
                  <a:srgbClr val="000000"/>
                </a:highlight>
                <a:latin typeface="Courier New" panose="02070309020205020404" pitchFamily="49" charset="0"/>
                <a:cs typeface="Courier New" panose="02070309020205020404" pitchFamily="49" charset="0"/>
              </a:rPr>
              <a:t>user</a:t>
            </a:r>
            <a:r>
              <a:rPr lang="en-GB" sz="1000" dirty="0">
                <a:solidFill>
                  <a:srgbClr val="F2F2F2"/>
                </a:solidFill>
                <a:effectLst/>
                <a:highlight>
                  <a:srgbClr val="000000"/>
                </a:highlight>
                <a:latin typeface="Courier New" panose="02070309020205020404" pitchFamily="49" charset="0"/>
                <a:cs typeface="Courier New" panose="02070309020205020404" pitchFamily="49" charset="0"/>
              </a:rPr>
              <a:t>  </a:t>
            </a:r>
            <a:endParaRPr lang="en-GB" sz="1000" dirty="0">
              <a:solidFill>
                <a:srgbClr val="F2F2F2"/>
              </a:solidFill>
              <a:highlight>
                <a:srgbClr val="000000"/>
              </a:highlight>
              <a:latin typeface="Courier New" panose="02070309020205020404" pitchFamily="49" charset="0"/>
              <a:cs typeface="Courier New" panose="02070309020205020404" pitchFamily="49" charset="0"/>
            </a:endParaRPr>
          </a:p>
          <a:p>
            <a:r>
              <a:rPr lang="en-GB" sz="1000" dirty="0">
                <a:solidFill>
                  <a:srgbClr val="F2F2F2"/>
                </a:solidFill>
                <a:effectLst/>
                <a:highlight>
                  <a:srgbClr val="000000"/>
                </a:highlight>
                <a:latin typeface="Courier New" panose="02070309020205020404" pitchFamily="49" charset="0"/>
                <a:cs typeface="Courier New" panose="02070309020205020404" pitchFamily="49" charset="0"/>
              </a:rPr>
              <a:t>pass: </a:t>
            </a:r>
            <a:r>
              <a:rPr lang="en-GB" sz="1000" dirty="0">
                <a:solidFill>
                  <a:srgbClr val="2FB41D"/>
                </a:solidFill>
                <a:effectLst/>
                <a:highlight>
                  <a:srgbClr val="000000"/>
                </a:highlight>
                <a:latin typeface="Courier New" panose="02070309020205020404" pitchFamily="49" charset="0"/>
                <a:cs typeface="Courier New" panose="02070309020205020404" pitchFamily="49" charset="0"/>
              </a:rPr>
              <a:t>K3mbww2q:k7J08f0"8g#o238)3/DeL#D</a:t>
            </a:r>
          </a:p>
        </p:txBody>
      </p:sp>
    </p:spTree>
    <p:extLst>
      <p:ext uri="{BB962C8B-B14F-4D97-AF65-F5344CB8AC3E}">
        <p14:creationId xmlns:p14="http://schemas.microsoft.com/office/powerpoint/2010/main" val="41780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10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2" grpId="0" animBg="1"/>
      <p:bldP spid="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P spid="25" grpId="0"/>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E8467B-26D0-4469-ACAC-AC1F4C2D5E75}"/>
              </a:ext>
            </a:extLst>
          </p:cNvPr>
          <p:cNvSpPr txBox="1">
            <a:spLocks/>
          </p:cNvSpPr>
          <p:nvPr/>
        </p:nvSpPr>
        <p:spPr>
          <a:xfrm>
            <a:off x="838199" y="297363"/>
            <a:ext cx="9238861" cy="1035050"/>
          </a:xfrm>
          <a:prstGeom prst="rect">
            <a:avLst/>
          </a:prstGeom>
        </p:spPr>
        <p:txBody>
          <a:bodyPr anchor="ct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dirty="0"/>
              <a:t>What to expect from this Pilot</a:t>
            </a:r>
          </a:p>
        </p:txBody>
      </p:sp>
      <p:sp>
        <p:nvSpPr>
          <p:cNvPr id="5" name="Rectangle 4">
            <a:extLst>
              <a:ext uri="{FF2B5EF4-FFF2-40B4-BE49-F238E27FC236}">
                <a16:creationId xmlns:a16="http://schemas.microsoft.com/office/drawing/2014/main" id="{CD2ED7E6-F03D-4725-8D30-D4B3F432977B}"/>
              </a:ext>
            </a:extLst>
          </p:cNvPr>
          <p:cNvSpPr/>
          <p:nvPr/>
        </p:nvSpPr>
        <p:spPr>
          <a:xfrm>
            <a:off x="1190040" y="1735222"/>
            <a:ext cx="10501218" cy="3416320"/>
          </a:xfrm>
          <a:prstGeom prst="rect">
            <a:avLst/>
          </a:prstGeom>
        </p:spPr>
        <p:txBody>
          <a:bodyPr wrap="square">
            <a:spAutoFit/>
          </a:bodyPr>
          <a:lstStyle/>
          <a:p>
            <a:pPr marL="457200" indent="-457200">
              <a:buFont typeface="+mj-lt"/>
              <a:buAutoNum type="arabicParenR"/>
            </a:pPr>
            <a:r>
              <a:rPr lang="en-GB" sz="2400" dirty="0"/>
              <a:t>Knowledge of advanced tools to address IoT and AI threats, in </a:t>
            </a:r>
            <a:r>
              <a:rPr lang="en-GB" sz="2400"/>
              <a:t>Smart Cities.</a:t>
            </a:r>
            <a:r>
              <a:rPr lang="en-US" sz="2400" dirty="0"/>
              <a:t> </a:t>
            </a:r>
            <a:endParaRPr lang="en-GB" sz="2400" dirty="0"/>
          </a:p>
          <a:p>
            <a:pPr marL="457200" indent="-457200">
              <a:buFont typeface="+mj-lt"/>
              <a:buAutoNum type="arabicParenR"/>
            </a:pPr>
            <a:endParaRPr lang="en-GB" sz="2400" dirty="0"/>
          </a:p>
          <a:p>
            <a:pPr marL="457200" indent="-457200">
              <a:buFont typeface="+mj-lt"/>
              <a:buAutoNum type="arabicParenR"/>
            </a:pPr>
            <a:endParaRPr lang="en-GB" sz="2400" dirty="0"/>
          </a:p>
          <a:p>
            <a:pPr marL="457200" indent="-457200">
              <a:buFont typeface="+mj-lt"/>
              <a:buAutoNum type="arabicParenR"/>
            </a:pPr>
            <a:r>
              <a:rPr lang="en-GB" sz="2400" b="1" u="sng" dirty="0"/>
              <a:t>YOUR FEEDBACK MATTERS ! </a:t>
            </a:r>
          </a:p>
          <a:p>
            <a:pPr marL="914400" lvl="1" indent="-457200">
              <a:buFont typeface="Arial" panose="020B0604020202020204" pitchFamily="34" charset="0"/>
              <a:buChar char="•"/>
            </a:pPr>
            <a:r>
              <a:rPr lang="en-GB" sz="2400" b="1" u="sng" dirty="0"/>
              <a:t>What are your drivers, needs, and pain points?</a:t>
            </a:r>
          </a:p>
          <a:p>
            <a:pPr marL="914400" lvl="1" indent="-457200">
              <a:buFont typeface="Arial" panose="020B0604020202020204" pitchFamily="34" charset="0"/>
              <a:buChar char="•"/>
            </a:pPr>
            <a:r>
              <a:rPr lang="en-GB" sz="2400" b="1" u="sng" dirty="0"/>
              <a:t>Are there social acceptance benefits or issues?</a:t>
            </a:r>
          </a:p>
          <a:p>
            <a:pPr marL="457200" indent="-457200">
              <a:buFont typeface="+mj-lt"/>
              <a:buAutoNum type="arabicParenR"/>
            </a:pPr>
            <a:endParaRPr lang="en-GB" sz="2400" dirty="0"/>
          </a:p>
          <a:p>
            <a:pPr marL="457200" indent="-457200">
              <a:buFont typeface="+mj-lt"/>
              <a:buAutoNum type="arabicParenR"/>
            </a:pPr>
            <a:r>
              <a:rPr lang="en-GB" sz="2400" dirty="0"/>
              <a:t>Join the </a:t>
            </a:r>
            <a:r>
              <a:rPr lang="en-GB" sz="2400" b="1" u="sng" dirty="0"/>
              <a:t>Stakeholder Community</a:t>
            </a:r>
            <a:r>
              <a:rPr lang="en-GB" sz="2400" dirty="0"/>
              <a:t>, and influence the IRIS roadmap.</a:t>
            </a:r>
          </a:p>
        </p:txBody>
      </p:sp>
    </p:spTree>
    <p:extLst>
      <p:ext uri="{BB962C8B-B14F-4D97-AF65-F5344CB8AC3E}">
        <p14:creationId xmlns:p14="http://schemas.microsoft.com/office/powerpoint/2010/main" val="164878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92" y="1729601"/>
            <a:ext cx="10515600" cy="2047240"/>
          </a:xfrm>
        </p:spPr>
        <p:txBody>
          <a:bodyPr>
            <a:normAutofit/>
          </a:bodyPr>
          <a:lstStyle/>
          <a:p>
            <a:r>
              <a:rPr lang="en-US" dirty="0"/>
              <a:t>IRIS User Story 2 - Demonstration</a:t>
            </a:r>
          </a:p>
        </p:txBody>
      </p:sp>
      <p:sp>
        <p:nvSpPr>
          <p:cNvPr id="4" name="Text Placeholder 3"/>
          <p:cNvSpPr>
            <a:spLocks noGrp="1"/>
          </p:cNvSpPr>
          <p:nvPr>
            <p:ph type="body" sz="quarter" idx="13"/>
          </p:nvPr>
        </p:nvSpPr>
        <p:spPr/>
        <p:txBody>
          <a:bodyPr>
            <a:normAutofit/>
          </a:bodyPr>
          <a:lstStyle/>
          <a:p>
            <a:r>
              <a:rPr lang="en-US" dirty="0"/>
              <a:t>  </a:t>
            </a:r>
          </a:p>
        </p:txBody>
      </p:sp>
      <p:sp>
        <p:nvSpPr>
          <p:cNvPr id="3" name="Text Placeholder 3">
            <a:extLst>
              <a:ext uri="{FF2B5EF4-FFF2-40B4-BE49-F238E27FC236}">
                <a16:creationId xmlns:a16="http://schemas.microsoft.com/office/drawing/2014/main" id="{D1D5E3F5-5F83-CC45-16FA-350CDF99F9FA}"/>
              </a:ext>
            </a:extLst>
          </p:cNvPr>
          <p:cNvSpPr txBox="1">
            <a:spLocks/>
          </p:cNvSpPr>
          <p:nvPr/>
        </p:nvSpPr>
        <p:spPr>
          <a:xfrm>
            <a:off x="228600" y="4056192"/>
            <a:ext cx="10227129" cy="15210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ü"/>
              <a:defRPr sz="2000" kern="1200">
                <a:solidFill>
                  <a:srgbClr val="838487"/>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800" kern="1200">
                <a:solidFill>
                  <a:srgbClr val="838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838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r>
              <a:rPr lang="en-US" dirty="0"/>
              <a:t>PUC 2 | 13/06/2024 | CEA</a:t>
            </a:r>
          </a:p>
          <a:p>
            <a:pPr algn="ctr"/>
            <a:endParaRPr lang="en-US" dirty="0"/>
          </a:p>
        </p:txBody>
      </p:sp>
    </p:spTree>
    <p:extLst>
      <p:ext uri="{BB962C8B-B14F-4D97-AF65-F5344CB8AC3E}">
        <p14:creationId xmlns:p14="http://schemas.microsoft.com/office/powerpoint/2010/main" val="2045344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a:t>Introduction</a:t>
            </a:r>
          </a:p>
        </p:txBody>
      </p:sp>
      <p:sp>
        <p:nvSpPr>
          <p:cNvPr id="3" name="Espace réservé du contenu 2"/>
          <p:cNvSpPr>
            <a:spLocks noGrp="1"/>
          </p:cNvSpPr>
          <p:nvPr>
            <p:ph idx="1"/>
          </p:nvPr>
        </p:nvSpPr>
        <p:spPr/>
        <p:txBody>
          <a:bodyPr/>
          <a:lstStyle/>
          <a:p>
            <a:r>
              <a:rPr lang="fr-FR" b="1" dirty="0">
                <a:solidFill>
                  <a:srgbClr val="7F4FA0"/>
                </a:solidFill>
              </a:rPr>
              <a:t>MAI-</a:t>
            </a:r>
            <a:r>
              <a:rPr lang="fr-FR" b="1" dirty="0" err="1">
                <a:solidFill>
                  <a:srgbClr val="7F4FA0"/>
                </a:solidFill>
              </a:rPr>
              <a:t>Guard</a:t>
            </a:r>
            <a:r>
              <a:rPr lang="fr-FR" dirty="0"/>
              <a:t> </a:t>
            </a:r>
            <a:r>
              <a:rPr lang="fr-FR" dirty="0" err="1"/>
              <a:t>is</a:t>
            </a:r>
            <a:r>
              <a:rPr lang="fr-FR" dirty="0"/>
              <a:t> a </a:t>
            </a:r>
            <a:r>
              <a:rPr lang="fr-FR" dirty="0" err="1"/>
              <a:t>comprehensive</a:t>
            </a:r>
            <a:r>
              <a:rPr lang="fr-FR" dirty="0"/>
              <a:t> </a:t>
            </a:r>
            <a:r>
              <a:rPr lang="fr-FR" dirty="0" err="1"/>
              <a:t>cybersecurity</a:t>
            </a:r>
            <a:r>
              <a:rPr lang="fr-FR" dirty="0"/>
              <a:t> application </a:t>
            </a:r>
            <a:r>
              <a:rPr lang="fr-FR" dirty="0" err="1"/>
              <a:t>designed</a:t>
            </a:r>
            <a:r>
              <a:rPr lang="fr-FR" dirty="0"/>
              <a:t> by the </a:t>
            </a:r>
            <a:r>
              <a:rPr lang="fr-FR" dirty="0">
                <a:solidFill>
                  <a:schemeClr val="tx1"/>
                </a:solidFill>
              </a:rPr>
              <a:t>CEA</a:t>
            </a:r>
            <a:r>
              <a:rPr lang="fr-FR" dirty="0"/>
              <a:t>.</a:t>
            </a:r>
          </a:p>
          <a:p>
            <a:r>
              <a:rPr lang="fr-FR" dirty="0"/>
              <a:t>The </a:t>
            </a:r>
            <a:r>
              <a:rPr lang="fr-FR" dirty="0" err="1"/>
              <a:t>aim</a:t>
            </a:r>
            <a:r>
              <a:rPr lang="fr-FR" dirty="0"/>
              <a:t>, in the </a:t>
            </a:r>
            <a:r>
              <a:rPr lang="fr-FR" dirty="0" err="1"/>
              <a:t>context</a:t>
            </a:r>
            <a:r>
              <a:rPr lang="fr-FR" dirty="0"/>
              <a:t> of the </a:t>
            </a:r>
            <a:r>
              <a:rPr lang="fr-FR" dirty="0" err="1"/>
              <a:t>project</a:t>
            </a:r>
            <a:r>
              <a:rPr lang="fr-FR" dirty="0"/>
              <a:t>, </a:t>
            </a:r>
            <a:r>
              <a:rPr lang="fr-FR" dirty="0" err="1"/>
              <a:t>is</a:t>
            </a:r>
            <a:r>
              <a:rPr lang="fr-FR" dirty="0"/>
              <a:t> to </a:t>
            </a:r>
            <a:r>
              <a:rPr lang="fr-FR" dirty="0" err="1">
                <a:solidFill>
                  <a:schemeClr val="accent1"/>
                </a:solidFill>
              </a:rPr>
              <a:t>generate</a:t>
            </a:r>
            <a:r>
              <a:rPr lang="fr-FR" dirty="0"/>
              <a:t>, </a:t>
            </a:r>
            <a:r>
              <a:rPr lang="fr-FR" dirty="0" err="1">
                <a:solidFill>
                  <a:schemeClr val="accent1"/>
                </a:solidFill>
              </a:rPr>
              <a:t>detect</a:t>
            </a:r>
            <a:r>
              <a:rPr lang="fr-FR" dirty="0"/>
              <a:t> and </a:t>
            </a:r>
            <a:r>
              <a:rPr lang="fr-FR" dirty="0">
                <a:solidFill>
                  <a:schemeClr val="accent1"/>
                </a:solidFill>
              </a:rPr>
              <a:t>report</a:t>
            </a:r>
            <a:r>
              <a:rPr lang="fr-FR" dirty="0"/>
              <a:t> </a:t>
            </a:r>
            <a:r>
              <a:rPr lang="fr-FR" dirty="0" err="1"/>
              <a:t>adversarial</a:t>
            </a:r>
            <a:r>
              <a:rPr lang="fr-FR" dirty="0"/>
              <a:t> </a:t>
            </a:r>
            <a:r>
              <a:rPr lang="fr-FR" dirty="0" err="1"/>
              <a:t>examples</a:t>
            </a:r>
            <a:r>
              <a:rPr lang="fr-FR" dirty="0"/>
              <a:t> </a:t>
            </a:r>
            <a:r>
              <a:rPr lang="fr-FR" dirty="0" err="1"/>
              <a:t>attacks</a:t>
            </a:r>
            <a:r>
              <a:rPr lang="fr-FR" dirty="0"/>
              <a:t> on the </a:t>
            </a:r>
            <a:r>
              <a:rPr lang="fr-FR" dirty="0" err="1"/>
              <a:t>artificial</a:t>
            </a:r>
            <a:r>
              <a:rPr lang="fr-FR" dirty="0"/>
              <a:t> vision system of the </a:t>
            </a:r>
            <a:r>
              <a:rPr lang="fr-FR" dirty="0" err="1"/>
              <a:t>autonomous</a:t>
            </a:r>
            <a:r>
              <a:rPr lang="fr-FR" dirty="0"/>
              <a:t> AV </a:t>
            </a:r>
            <a:r>
              <a:rPr lang="fr-FR" dirty="0" err="1"/>
              <a:t>shuttle</a:t>
            </a:r>
            <a:r>
              <a:rPr lang="fr-FR" dirty="0"/>
              <a:t> (PUC2 – Tallinn)</a:t>
            </a:r>
          </a:p>
          <a:p>
            <a:endParaRPr lang="fr-FR" dirty="0"/>
          </a:p>
          <a:p>
            <a:endParaRPr lang="fr-FR" dirty="0"/>
          </a:p>
          <a:p>
            <a:r>
              <a:rPr lang="fr-FR" u="sng" dirty="0">
                <a:solidFill>
                  <a:schemeClr val="bg2"/>
                </a:solidFill>
              </a:rPr>
              <a:t>Target</a:t>
            </a:r>
            <a:r>
              <a:rPr lang="fr-FR" dirty="0">
                <a:solidFill>
                  <a:schemeClr val="bg2"/>
                </a:solidFill>
              </a:rPr>
              <a:t> : </a:t>
            </a:r>
            <a:r>
              <a:rPr lang="fr-FR" dirty="0" err="1">
                <a:solidFill>
                  <a:schemeClr val="tx1"/>
                </a:solidFill>
              </a:rPr>
              <a:t>Adversarial</a:t>
            </a:r>
            <a:r>
              <a:rPr lang="fr-FR" dirty="0">
                <a:solidFill>
                  <a:schemeClr val="tx1"/>
                </a:solidFill>
              </a:rPr>
              <a:t> </a:t>
            </a:r>
            <a:r>
              <a:rPr lang="fr-FR" dirty="0" err="1">
                <a:solidFill>
                  <a:schemeClr val="tx1"/>
                </a:solidFill>
              </a:rPr>
              <a:t>attacks</a:t>
            </a:r>
            <a:r>
              <a:rPr lang="fr-FR" dirty="0">
                <a:solidFill>
                  <a:schemeClr val="tx1"/>
                </a:solidFill>
              </a:rPr>
              <a:t> on images </a:t>
            </a:r>
            <a:r>
              <a:rPr lang="fr-FR" dirty="0" err="1">
                <a:solidFill>
                  <a:schemeClr val="tx1"/>
                </a:solidFill>
              </a:rPr>
              <a:t>containing</a:t>
            </a:r>
            <a:r>
              <a:rPr lang="fr-FR" dirty="0">
                <a:solidFill>
                  <a:schemeClr val="tx1"/>
                </a:solidFill>
              </a:rPr>
              <a:t> </a:t>
            </a:r>
            <a:r>
              <a:rPr lang="fr-FR" dirty="0" err="1">
                <a:solidFill>
                  <a:schemeClr val="tx1"/>
                </a:solidFill>
              </a:rPr>
              <a:t>other</a:t>
            </a:r>
            <a:r>
              <a:rPr lang="fr-FR" dirty="0">
                <a:solidFill>
                  <a:schemeClr val="tx1"/>
                </a:solidFill>
              </a:rPr>
              <a:t> </a:t>
            </a:r>
            <a:r>
              <a:rPr lang="fr-FR" dirty="0" err="1">
                <a:solidFill>
                  <a:schemeClr val="tx1"/>
                </a:solidFill>
              </a:rPr>
              <a:t>vehicles</a:t>
            </a:r>
            <a:r>
              <a:rPr lang="fr-FR" dirty="0">
                <a:solidFill>
                  <a:schemeClr val="tx1"/>
                </a:solidFill>
              </a:rPr>
              <a:t> and/or </a:t>
            </a:r>
            <a:r>
              <a:rPr lang="fr-FR" dirty="0" err="1">
                <a:solidFill>
                  <a:schemeClr val="tx1"/>
                </a:solidFill>
              </a:rPr>
              <a:t>traffic</a:t>
            </a:r>
            <a:r>
              <a:rPr lang="fr-FR" dirty="0">
                <a:solidFill>
                  <a:schemeClr val="tx1"/>
                </a:solidFill>
              </a:rPr>
              <a:t> lights to </a:t>
            </a:r>
            <a:r>
              <a:rPr lang="fr-FR" dirty="0" err="1">
                <a:solidFill>
                  <a:schemeClr val="tx1"/>
                </a:solidFill>
              </a:rPr>
              <a:t>deceive</a:t>
            </a:r>
            <a:r>
              <a:rPr lang="fr-FR" dirty="0">
                <a:solidFill>
                  <a:schemeClr val="tx1"/>
                </a:solidFill>
              </a:rPr>
              <a:t> the </a:t>
            </a:r>
            <a:r>
              <a:rPr lang="fr-FR" dirty="0" err="1">
                <a:solidFill>
                  <a:schemeClr val="tx1"/>
                </a:solidFill>
              </a:rPr>
              <a:t>autonomous</a:t>
            </a:r>
            <a:r>
              <a:rPr lang="fr-FR" dirty="0">
                <a:solidFill>
                  <a:schemeClr val="tx1"/>
                </a:solidFill>
              </a:rPr>
              <a:t> </a:t>
            </a:r>
            <a:r>
              <a:rPr lang="fr-FR" dirty="0" err="1">
                <a:solidFill>
                  <a:schemeClr val="tx1"/>
                </a:solidFill>
              </a:rPr>
              <a:t>shuttle</a:t>
            </a:r>
            <a:endParaRPr lang="fr-FR" dirty="0">
              <a:solidFill>
                <a:schemeClr val="tx1"/>
              </a:solidFill>
            </a:endParaRPr>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71</a:t>
            </a:fld>
            <a:endParaRPr lang="en-US" dirty="0"/>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spTree>
    <p:extLst>
      <p:ext uri="{BB962C8B-B14F-4D97-AF65-F5344CB8AC3E}">
        <p14:creationId xmlns:p14="http://schemas.microsoft.com/office/powerpoint/2010/main" val="4185291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a:t>First scenario : no </a:t>
            </a:r>
            <a:r>
              <a:rPr lang="fr-FR" b="1" dirty="0" err="1"/>
              <a:t>attack</a:t>
            </a:r>
            <a:endParaRPr lang="fr-FR" b="1"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72</a:t>
            </a:fld>
            <a:endParaRPr lang="en-US" dirty="0"/>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sp>
        <p:nvSpPr>
          <p:cNvPr id="6" name="Rectangle 5"/>
          <p:cNvSpPr/>
          <p:nvPr/>
        </p:nvSpPr>
        <p:spPr>
          <a:xfrm>
            <a:off x="8240284" y="4611984"/>
            <a:ext cx="1211826" cy="1431753"/>
          </a:xfrm>
          <a:prstGeom prst="rect">
            <a:avLst/>
          </a:prstGeom>
          <a:solidFill>
            <a:srgbClr val="7030A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vers le haut 6"/>
          <p:cNvSpPr/>
          <p:nvPr/>
        </p:nvSpPr>
        <p:spPr>
          <a:xfrm>
            <a:off x="3158564" y="2526491"/>
            <a:ext cx="101851" cy="6739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4"/>
          <a:stretch>
            <a:fillRect/>
          </a:stretch>
        </p:blipFill>
        <p:spPr>
          <a:xfrm>
            <a:off x="3005215" y="2660829"/>
            <a:ext cx="307408" cy="459006"/>
          </a:xfrm>
          <a:prstGeom prst="rect">
            <a:avLst/>
          </a:prstGeom>
        </p:spPr>
      </p:pic>
      <p:sp>
        <p:nvSpPr>
          <p:cNvPr id="9" name="Rectangle 8"/>
          <p:cNvSpPr/>
          <p:nvPr/>
        </p:nvSpPr>
        <p:spPr>
          <a:xfrm>
            <a:off x="3260416" y="2651403"/>
            <a:ext cx="1113554" cy="461665"/>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YOLO</a:t>
            </a:r>
          </a:p>
          <a:p>
            <a:r>
              <a:rPr lang="en-GB" sz="1200" dirty="0">
                <a:latin typeface="Arial" panose="020B0604020202020204" pitchFamily="34" charset="0"/>
                <a:cs typeface="Arial" panose="020B0604020202020204" pitchFamily="34" charset="0"/>
              </a:rPr>
              <a:t>model</a:t>
            </a:r>
            <a:endParaRPr lang="fr-FR" sz="1200" dirty="0"/>
          </a:p>
        </p:txBody>
      </p:sp>
      <p:grpSp>
        <p:nvGrpSpPr>
          <p:cNvPr id="10" name="Groupe 9"/>
          <p:cNvGrpSpPr/>
          <p:nvPr/>
        </p:nvGrpSpPr>
        <p:grpSpPr>
          <a:xfrm>
            <a:off x="2726689" y="4611984"/>
            <a:ext cx="1248876" cy="1441885"/>
            <a:chOff x="250447" y="2629473"/>
            <a:chExt cx="2255322" cy="2603873"/>
          </a:xfrm>
        </p:grpSpPr>
        <p:pic>
          <p:nvPicPr>
            <p:cNvPr id="11" name="Image 10"/>
            <p:cNvPicPr>
              <a:picLocks noChangeAspect="1"/>
            </p:cNvPicPr>
            <p:nvPr/>
          </p:nvPicPr>
          <p:blipFill>
            <a:blip r:embed="rId5"/>
            <a:stretch>
              <a:fillRect/>
            </a:stretch>
          </p:blipFill>
          <p:spPr>
            <a:xfrm>
              <a:off x="250447" y="2629473"/>
              <a:ext cx="2255322" cy="2603873"/>
            </a:xfrm>
            <a:prstGeom prst="rect">
              <a:avLst/>
            </a:prstGeom>
          </p:spPr>
        </p:pic>
        <p:pic>
          <p:nvPicPr>
            <p:cNvPr id="12" name="Image 11"/>
            <p:cNvPicPr>
              <a:picLocks noChangeAspect="1"/>
            </p:cNvPicPr>
            <p:nvPr/>
          </p:nvPicPr>
          <p:blipFill>
            <a:blip r:embed="rId6"/>
            <a:stretch>
              <a:fillRect/>
            </a:stretch>
          </p:blipFill>
          <p:spPr>
            <a:xfrm>
              <a:off x="888353" y="2629473"/>
              <a:ext cx="860957" cy="769481"/>
            </a:xfrm>
            <a:prstGeom prst="rect">
              <a:avLst/>
            </a:prstGeom>
          </p:spPr>
        </p:pic>
      </p:grpSp>
      <p:grpSp>
        <p:nvGrpSpPr>
          <p:cNvPr id="13" name="Groupe 12"/>
          <p:cNvGrpSpPr/>
          <p:nvPr/>
        </p:nvGrpSpPr>
        <p:grpSpPr>
          <a:xfrm>
            <a:off x="2839717" y="1630562"/>
            <a:ext cx="998570" cy="805684"/>
            <a:chOff x="328304" y="1070283"/>
            <a:chExt cx="1445670" cy="1166421"/>
          </a:xfrm>
        </p:grpSpPr>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304" y="1070283"/>
              <a:ext cx="1445670" cy="1166421"/>
            </a:xfrm>
            <a:prstGeom prst="rect">
              <a:avLst/>
            </a:prstGeom>
          </p:spPr>
        </p:pic>
        <p:sp>
          <p:nvSpPr>
            <p:cNvPr id="15" name="Rectangle 14"/>
            <p:cNvSpPr/>
            <p:nvPr/>
          </p:nvSpPr>
          <p:spPr>
            <a:xfrm>
              <a:off x="428116" y="1380873"/>
              <a:ext cx="1050809" cy="65682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333471" y="1080091"/>
              <a:ext cx="627063" cy="445581"/>
            </a:xfrm>
            <a:prstGeom prst="rect">
              <a:avLst/>
            </a:prstGeom>
            <a:noFill/>
          </p:spPr>
          <p:txBody>
            <a:bodyPr wrap="none" rtlCol="0">
              <a:spAutoFit/>
            </a:bodyPr>
            <a:lstStyle/>
            <a:p>
              <a:r>
                <a:rPr lang="fr-FR" sz="1400" dirty="0">
                  <a:solidFill>
                    <a:srgbClr val="FFFF00"/>
                  </a:solidFill>
                </a:rPr>
                <a:t>car</a:t>
              </a:r>
            </a:p>
          </p:txBody>
        </p:sp>
      </p:grpSp>
      <p:pic>
        <p:nvPicPr>
          <p:cNvPr id="17" name="Image 16"/>
          <p:cNvPicPr>
            <a:picLocks noChangeAspect="1"/>
          </p:cNvPicPr>
          <p:nvPr/>
        </p:nvPicPr>
        <p:blipFill>
          <a:blip r:embed="rId8"/>
          <a:stretch>
            <a:fillRect/>
          </a:stretch>
        </p:blipFill>
        <p:spPr>
          <a:xfrm>
            <a:off x="2860812" y="3327380"/>
            <a:ext cx="989600" cy="800102"/>
          </a:xfrm>
          <a:prstGeom prst="rect">
            <a:avLst/>
          </a:prstGeom>
        </p:spPr>
      </p:pic>
      <p:sp>
        <p:nvSpPr>
          <p:cNvPr id="18" name="Flèche vers le haut 17"/>
          <p:cNvSpPr/>
          <p:nvPr/>
        </p:nvSpPr>
        <p:spPr>
          <a:xfrm>
            <a:off x="3284310" y="4216229"/>
            <a:ext cx="86097" cy="3197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8279007" y="4601852"/>
            <a:ext cx="960430" cy="1395640"/>
            <a:chOff x="8794165" y="3801661"/>
            <a:chExt cx="1390453" cy="2020524"/>
          </a:xfrm>
        </p:grpSpPr>
        <p:pic>
          <p:nvPicPr>
            <p:cNvPr id="20" name="Image 19"/>
            <p:cNvPicPr>
              <a:picLocks noChangeAspect="1"/>
            </p:cNvPicPr>
            <p:nvPr/>
          </p:nvPicPr>
          <p:blipFill>
            <a:blip r:embed="rId9"/>
            <a:stretch>
              <a:fillRect/>
            </a:stretch>
          </p:blipFill>
          <p:spPr>
            <a:xfrm>
              <a:off x="8833824" y="4511049"/>
              <a:ext cx="1311136" cy="1311136"/>
            </a:xfrm>
            <a:prstGeom prst="rect">
              <a:avLst/>
            </a:prstGeom>
          </p:spPr>
        </p:pic>
        <p:grpSp>
          <p:nvGrpSpPr>
            <p:cNvPr id="21" name="Groupe 20"/>
            <p:cNvGrpSpPr/>
            <p:nvPr/>
          </p:nvGrpSpPr>
          <p:grpSpPr>
            <a:xfrm>
              <a:off x="8794165" y="3801661"/>
              <a:ext cx="1390453" cy="709388"/>
              <a:chOff x="8381492" y="3801661"/>
              <a:chExt cx="1390453" cy="709388"/>
            </a:xfrm>
          </p:grpSpPr>
          <p:sp>
            <p:nvSpPr>
              <p:cNvPr id="22" name="Rectangle 21"/>
              <p:cNvSpPr/>
              <p:nvPr/>
            </p:nvSpPr>
            <p:spPr>
              <a:xfrm>
                <a:off x="9123241" y="3987078"/>
                <a:ext cx="648704" cy="338554"/>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ATIO</a:t>
                </a:r>
                <a:endParaRPr lang="fr-FR" sz="1600" dirty="0"/>
              </a:p>
            </p:txBody>
          </p:sp>
          <p:pic>
            <p:nvPicPr>
              <p:cNvPr id="23"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1492" y="3801661"/>
                <a:ext cx="741749" cy="709388"/>
              </a:xfrm>
              <a:prstGeom prst="rect">
                <a:avLst/>
              </a:prstGeom>
            </p:spPr>
          </p:pic>
        </p:grpSp>
      </p:grpSp>
      <p:grpSp>
        <p:nvGrpSpPr>
          <p:cNvPr id="24" name="Groupe 23"/>
          <p:cNvGrpSpPr/>
          <p:nvPr/>
        </p:nvGrpSpPr>
        <p:grpSpPr>
          <a:xfrm>
            <a:off x="8095963" y="1703870"/>
            <a:ext cx="1383468" cy="1094032"/>
            <a:chOff x="8510421" y="999840"/>
            <a:chExt cx="2002903" cy="1583874"/>
          </a:xfrm>
        </p:grpSpPr>
        <p:pic>
          <p:nvPicPr>
            <p:cNvPr id="25" name="Picture 2" descr="icône de cerveau isolé sur fond blanc. cerveau icône vecteur illustration  de conception similaire. symbole d'icône de cerveau pour le logo, le web,  l'application et le modèle. 6408298 Art vectoriel chez Vecteezy"/>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797" t="19516" r="15051" b="21081"/>
            <a:stretch/>
          </p:blipFill>
          <p:spPr bwMode="auto">
            <a:xfrm>
              <a:off x="8758911" y="1463806"/>
              <a:ext cx="1322557" cy="111990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e 25"/>
            <p:cNvGrpSpPr/>
            <p:nvPr/>
          </p:nvGrpSpPr>
          <p:grpSpPr>
            <a:xfrm>
              <a:off x="8510421" y="999840"/>
              <a:ext cx="2002903" cy="462482"/>
              <a:chOff x="8342470" y="1327278"/>
              <a:chExt cx="2002903" cy="462482"/>
            </a:xfrm>
          </p:grpSpPr>
          <p:sp>
            <p:nvSpPr>
              <p:cNvPr id="27" name="Rectangle 26"/>
              <p:cNvSpPr/>
              <p:nvPr/>
            </p:nvSpPr>
            <p:spPr>
              <a:xfrm>
                <a:off x="8803942" y="1388737"/>
                <a:ext cx="1541431" cy="401023"/>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MAI-GUARD</a:t>
                </a:r>
                <a:endParaRPr lang="fr-FR" sz="1200" dirty="0"/>
              </a:p>
            </p:txBody>
          </p:sp>
          <p:pic>
            <p:nvPicPr>
              <p:cNvPr id="28" name="Logo CEA">
                <a:extLst>
                  <a:ext uri="{FF2B5EF4-FFF2-40B4-BE49-F238E27FC236}">
                    <a16:creationId xmlns:a16="http://schemas.microsoft.com/office/drawing/2014/main" id="{1051C7ED-2FE9-229E-F0BD-000C6D22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2470" y="1327278"/>
                <a:ext cx="461472" cy="461472"/>
              </a:xfrm>
              <a:prstGeom prst="rect">
                <a:avLst/>
              </a:prstGeom>
            </p:spPr>
          </p:pic>
        </p:grpSp>
      </p:grpSp>
      <p:grpSp>
        <p:nvGrpSpPr>
          <p:cNvPr id="29" name="Groupe 28"/>
          <p:cNvGrpSpPr/>
          <p:nvPr/>
        </p:nvGrpSpPr>
        <p:grpSpPr>
          <a:xfrm>
            <a:off x="3991338" y="3800083"/>
            <a:ext cx="3844190" cy="348365"/>
            <a:chOff x="300890" y="3606782"/>
            <a:chExt cx="5565389" cy="504342"/>
          </a:xfrm>
        </p:grpSpPr>
        <p:sp>
          <p:nvSpPr>
            <p:cNvPr id="30" name="Flèche vers le haut 29"/>
            <p:cNvSpPr/>
            <p:nvPr/>
          </p:nvSpPr>
          <p:spPr>
            <a:xfrm rot="14374146">
              <a:off x="2992538" y="1237382"/>
              <a:ext cx="182094" cy="5565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19748749">
              <a:off x="1484589" y="3606782"/>
              <a:ext cx="2206052" cy="338554"/>
            </a:xfrm>
            <a:prstGeom prst="rect">
              <a:avLst/>
            </a:prstGeom>
          </p:spPr>
          <p:txBody>
            <a:bodyPr wrap="none">
              <a:spAutoFit/>
            </a:bodyPr>
            <a:lstStyle/>
            <a:p>
              <a:r>
                <a:rPr lang="en-GB" sz="1600" dirty="0">
                  <a:solidFill>
                    <a:srgbClr val="00B0F0"/>
                  </a:solidFill>
                  <a:latin typeface="Arial" panose="020B0604020202020204" pitchFamily="34" charset="0"/>
                  <a:cs typeface="Arial" panose="020B0604020202020204" pitchFamily="34" charset="0"/>
                </a:rPr>
                <a:t>(4) No attack detected</a:t>
              </a:r>
              <a:endParaRPr lang="fr-FR" sz="1600" dirty="0">
                <a:solidFill>
                  <a:srgbClr val="00B0F0"/>
                </a:solidFill>
              </a:endParaRPr>
            </a:p>
          </p:txBody>
        </p:sp>
      </p:grpSp>
      <p:sp>
        <p:nvSpPr>
          <p:cNvPr id="32" name="Rectangle 31"/>
          <p:cNvSpPr/>
          <p:nvPr/>
        </p:nvSpPr>
        <p:spPr>
          <a:xfrm>
            <a:off x="3327359" y="4206804"/>
            <a:ext cx="750870" cy="338554"/>
          </a:xfrm>
          <a:prstGeom prst="rect">
            <a:avLst/>
          </a:prstGeom>
        </p:spPr>
        <p:txBody>
          <a:bodyPr wrap="square">
            <a:spAutoFit/>
          </a:bodyPr>
          <a:lstStyle/>
          <a:p>
            <a:r>
              <a:rPr lang="en-GB" sz="1600" dirty="0">
                <a:solidFill>
                  <a:srgbClr val="00B0F0"/>
                </a:solidFill>
                <a:latin typeface="Arial" panose="020B0604020202020204" pitchFamily="34" charset="0"/>
                <a:cs typeface="Arial" panose="020B0604020202020204" pitchFamily="34" charset="0"/>
              </a:rPr>
              <a:t>(1)</a:t>
            </a:r>
            <a:endParaRPr lang="fr-FR" sz="1600" dirty="0">
              <a:solidFill>
                <a:srgbClr val="00B0F0"/>
              </a:solidFill>
              <a:latin typeface="Arial" panose="020B0604020202020204" pitchFamily="34" charset="0"/>
              <a:cs typeface="Arial" panose="020B0604020202020204" pitchFamily="34" charset="0"/>
            </a:endParaRPr>
          </a:p>
        </p:txBody>
      </p:sp>
      <p:sp>
        <p:nvSpPr>
          <p:cNvPr id="33" name="Flèche à angle droit 32"/>
          <p:cNvSpPr/>
          <p:nvPr/>
        </p:nvSpPr>
        <p:spPr>
          <a:xfrm rot="10800000">
            <a:off x="2404499" y="2009835"/>
            <a:ext cx="259021" cy="2730222"/>
          </a:xfrm>
          <a:prstGeom prst="bentUpArrow">
            <a:avLst>
              <a:gd name="adj1" fmla="val 25687"/>
              <a:gd name="adj2" fmla="val 25000"/>
              <a:gd name="adj3" fmla="val 41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1460183" y="2727669"/>
            <a:ext cx="1068900" cy="584775"/>
          </a:xfrm>
          <a:prstGeom prst="rect">
            <a:avLst/>
          </a:prstGeom>
        </p:spPr>
        <p:txBody>
          <a:bodyPr wrap="square">
            <a:spAutoFit/>
          </a:bodyPr>
          <a:lstStyle/>
          <a:p>
            <a:pPr algn="ctr"/>
            <a:r>
              <a:rPr lang="en-GB" sz="1600" dirty="0">
                <a:solidFill>
                  <a:srgbClr val="00B0F0"/>
                </a:solidFill>
                <a:latin typeface="Arial" panose="020B0604020202020204" pitchFamily="34" charset="0"/>
                <a:cs typeface="Arial" panose="020B0604020202020204" pitchFamily="34" charset="0"/>
              </a:rPr>
              <a:t>(2) “Car</a:t>
            </a:r>
          </a:p>
          <a:p>
            <a:pPr algn="ctr"/>
            <a:r>
              <a:rPr lang="en-GB" sz="1600" dirty="0">
                <a:solidFill>
                  <a:srgbClr val="00B0F0"/>
                </a:solidFill>
                <a:latin typeface="Arial" panose="020B0604020202020204" pitchFamily="34" charset="0"/>
                <a:cs typeface="Arial" panose="020B0604020202020204" pitchFamily="34" charset="0"/>
              </a:rPr>
              <a:t>ahead”</a:t>
            </a:r>
            <a:endParaRPr lang="fr-FR" sz="1600" dirty="0">
              <a:solidFill>
                <a:srgbClr val="00B0F0"/>
              </a:solidFill>
            </a:endParaRPr>
          </a:p>
        </p:txBody>
      </p:sp>
      <p:sp>
        <p:nvSpPr>
          <p:cNvPr id="35" name="Flèche vers le haut 34"/>
          <p:cNvSpPr/>
          <p:nvPr/>
        </p:nvSpPr>
        <p:spPr>
          <a:xfrm rot="5400000">
            <a:off x="5794562" y="399067"/>
            <a:ext cx="126233" cy="3421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21406" y="1525510"/>
            <a:ext cx="556837" cy="449277"/>
          </a:xfrm>
          <a:prstGeom prst="rect">
            <a:avLst/>
          </a:prstGeom>
        </p:spPr>
      </p:pic>
      <p:sp>
        <p:nvSpPr>
          <p:cNvPr id="37" name="Rectangle 36"/>
          <p:cNvSpPr/>
          <p:nvPr/>
        </p:nvSpPr>
        <p:spPr>
          <a:xfrm>
            <a:off x="5042037" y="1585693"/>
            <a:ext cx="439035" cy="338554"/>
          </a:xfrm>
          <a:prstGeom prst="rect">
            <a:avLst/>
          </a:prstGeom>
        </p:spPr>
        <p:txBody>
          <a:bodyPr wrap="square">
            <a:spAutoFit/>
          </a:bodyPr>
          <a:lstStyle/>
          <a:p>
            <a:r>
              <a:rPr lang="en-GB" sz="1600" dirty="0">
                <a:solidFill>
                  <a:srgbClr val="00B0F0"/>
                </a:solidFill>
                <a:latin typeface="Arial" panose="020B0604020202020204" pitchFamily="34" charset="0"/>
                <a:cs typeface="Arial" panose="020B0604020202020204" pitchFamily="34" charset="0"/>
              </a:rPr>
              <a:t>(3)</a:t>
            </a:r>
            <a:endParaRPr lang="fr-FR" sz="1600" dirty="0">
              <a:solidFill>
                <a:srgbClr val="00B0F0"/>
              </a:solidFill>
              <a:latin typeface="Arial" panose="020B0604020202020204" pitchFamily="34" charset="0"/>
              <a:cs typeface="Arial" panose="020B0604020202020204" pitchFamily="34" charset="0"/>
            </a:endParaRPr>
          </a:p>
        </p:txBody>
      </p:sp>
      <p:sp>
        <p:nvSpPr>
          <p:cNvPr id="38" name="Rectangle 37"/>
          <p:cNvSpPr/>
          <p:nvPr/>
        </p:nvSpPr>
        <p:spPr>
          <a:xfrm>
            <a:off x="2860812" y="2664273"/>
            <a:ext cx="956381" cy="462000"/>
          </a:xfrm>
          <a:prstGeom prst="rect">
            <a:avLst/>
          </a:prstGeom>
          <a:solidFill>
            <a:srgbClr val="54823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8021370" y="1615477"/>
            <a:ext cx="1458061" cy="1261611"/>
          </a:xfrm>
          <a:prstGeom prst="rect">
            <a:avLst/>
          </a:pr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2736914" y="5823037"/>
            <a:ext cx="1204176" cy="230832"/>
          </a:xfrm>
          <a:prstGeom prst="rect">
            <a:avLst/>
          </a:prstGeom>
          <a:noFill/>
        </p:spPr>
        <p:txBody>
          <a:bodyPr wrap="none" rtlCol="0">
            <a:spAutoFit/>
          </a:bodyPr>
          <a:lstStyle/>
          <a:p>
            <a:r>
              <a:rPr lang="fr-FR" sz="900" dirty="0" err="1">
                <a:solidFill>
                  <a:schemeClr val="bg1"/>
                </a:solidFill>
              </a:rPr>
              <a:t>Autonomous</a:t>
            </a:r>
            <a:r>
              <a:rPr lang="fr-FR" sz="900" dirty="0">
                <a:solidFill>
                  <a:schemeClr val="bg1"/>
                </a:solidFill>
              </a:rPr>
              <a:t> </a:t>
            </a:r>
            <a:r>
              <a:rPr lang="fr-FR" sz="900" dirty="0" err="1">
                <a:solidFill>
                  <a:schemeClr val="bg1"/>
                </a:solidFill>
              </a:rPr>
              <a:t>shuttle</a:t>
            </a:r>
            <a:endParaRPr lang="fr-FR" sz="900" dirty="0">
              <a:solidFill>
                <a:schemeClr val="bg1"/>
              </a:solidFill>
            </a:endParaRPr>
          </a:p>
        </p:txBody>
      </p:sp>
    </p:spTree>
    <p:extLst>
      <p:ext uri="{BB962C8B-B14F-4D97-AF65-F5344CB8AC3E}">
        <p14:creationId xmlns:p14="http://schemas.microsoft.com/office/powerpoint/2010/main" val="159932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32" grpId="0"/>
      <p:bldP spid="33" grpId="0" animBg="1"/>
      <p:bldP spid="34" grpId="0"/>
      <p:bldP spid="35" grpId="0" animBg="1"/>
      <p:bldP spid="3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lèche vers le haut 40"/>
          <p:cNvSpPr/>
          <p:nvPr/>
        </p:nvSpPr>
        <p:spPr>
          <a:xfrm>
            <a:off x="3107609" y="2486116"/>
            <a:ext cx="106537" cy="810592"/>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a:t>Second scenario : </a:t>
            </a:r>
            <a:r>
              <a:rPr lang="fr-FR" b="1" dirty="0" err="1"/>
              <a:t>attack</a:t>
            </a:r>
            <a:endParaRPr lang="fr-FR" b="1"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73</a:t>
            </a:fld>
            <a:endParaRPr lang="en-US" dirty="0"/>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sp>
        <p:nvSpPr>
          <p:cNvPr id="6" name="Rectangle 5"/>
          <p:cNvSpPr/>
          <p:nvPr/>
        </p:nvSpPr>
        <p:spPr>
          <a:xfrm>
            <a:off x="8240284" y="4611984"/>
            <a:ext cx="1211826" cy="1431753"/>
          </a:xfrm>
          <a:prstGeom prst="rect">
            <a:avLst/>
          </a:prstGeom>
          <a:solidFill>
            <a:srgbClr val="7030A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4"/>
          <a:stretch>
            <a:fillRect/>
          </a:stretch>
        </p:blipFill>
        <p:spPr>
          <a:xfrm>
            <a:off x="3005215" y="2660829"/>
            <a:ext cx="307408" cy="459006"/>
          </a:xfrm>
          <a:prstGeom prst="rect">
            <a:avLst/>
          </a:prstGeom>
        </p:spPr>
      </p:pic>
      <p:sp>
        <p:nvSpPr>
          <p:cNvPr id="9" name="Rectangle 8"/>
          <p:cNvSpPr/>
          <p:nvPr/>
        </p:nvSpPr>
        <p:spPr>
          <a:xfrm>
            <a:off x="3260416" y="2651403"/>
            <a:ext cx="1113554" cy="461665"/>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YOLO</a:t>
            </a:r>
          </a:p>
          <a:p>
            <a:r>
              <a:rPr lang="en-GB" sz="1200" dirty="0">
                <a:latin typeface="Arial" panose="020B0604020202020204" pitchFamily="34" charset="0"/>
                <a:cs typeface="Arial" panose="020B0604020202020204" pitchFamily="34" charset="0"/>
              </a:rPr>
              <a:t>model</a:t>
            </a:r>
            <a:endParaRPr lang="fr-FR" sz="1200" dirty="0"/>
          </a:p>
        </p:txBody>
      </p:sp>
      <p:grpSp>
        <p:nvGrpSpPr>
          <p:cNvPr id="10" name="Groupe 9"/>
          <p:cNvGrpSpPr/>
          <p:nvPr/>
        </p:nvGrpSpPr>
        <p:grpSpPr>
          <a:xfrm>
            <a:off x="2726689" y="4611984"/>
            <a:ext cx="1248876" cy="1441885"/>
            <a:chOff x="250447" y="2629473"/>
            <a:chExt cx="2255322" cy="2603873"/>
          </a:xfrm>
        </p:grpSpPr>
        <p:pic>
          <p:nvPicPr>
            <p:cNvPr id="11" name="Image 10"/>
            <p:cNvPicPr>
              <a:picLocks noChangeAspect="1"/>
            </p:cNvPicPr>
            <p:nvPr/>
          </p:nvPicPr>
          <p:blipFill>
            <a:blip r:embed="rId5"/>
            <a:stretch>
              <a:fillRect/>
            </a:stretch>
          </p:blipFill>
          <p:spPr>
            <a:xfrm>
              <a:off x="250447" y="2629473"/>
              <a:ext cx="2255322" cy="2603873"/>
            </a:xfrm>
            <a:prstGeom prst="rect">
              <a:avLst/>
            </a:prstGeom>
          </p:spPr>
        </p:pic>
        <p:pic>
          <p:nvPicPr>
            <p:cNvPr id="12" name="Image 11"/>
            <p:cNvPicPr>
              <a:picLocks noChangeAspect="1"/>
            </p:cNvPicPr>
            <p:nvPr/>
          </p:nvPicPr>
          <p:blipFill>
            <a:blip r:embed="rId6"/>
            <a:stretch>
              <a:fillRect/>
            </a:stretch>
          </p:blipFill>
          <p:spPr>
            <a:xfrm>
              <a:off x="888353" y="2629473"/>
              <a:ext cx="860957" cy="769481"/>
            </a:xfrm>
            <a:prstGeom prst="rect">
              <a:avLst/>
            </a:prstGeom>
          </p:spPr>
        </p:pic>
      </p:grpSp>
      <p:pic>
        <p:nvPicPr>
          <p:cNvPr id="17" name="Image 16"/>
          <p:cNvPicPr>
            <a:picLocks noChangeAspect="1"/>
          </p:cNvPicPr>
          <p:nvPr/>
        </p:nvPicPr>
        <p:blipFill>
          <a:blip r:embed="rId7"/>
          <a:stretch>
            <a:fillRect/>
          </a:stretch>
        </p:blipFill>
        <p:spPr>
          <a:xfrm>
            <a:off x="2860812" y="3327380"/>
            <a:ext cx="989600" cy="800102"/>
          </a:xfrm>
          <a:prstGeom prst="rect">
            <a:avLst/>
          </a:prstGeom>
        </p:spPr>
      </p:pic>
      <p:sp>
        <p:nvSpPr>
          <p:cNvPr id="18" name="Flèche vers le haut 17"/>
          <p:cNvSpPr/>
          <p:nvPr/>
        </p:nvSpPr>
        <p:spPr>
          <a:xfrm>
            <a:off x="3284310" y="4216229"/>
            <a:ext cx="86097" cy="3197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8279007" y="4601852"/>
            <a:ext cx="960430" cy="1395640"/>
            <a:chOff x="8794165" y="3801661"/>
            <a:chExt cx="1390453" cy="2020524"/>
          </a:xfrm>
        </p:grpSpPr>
        <p:pic>
          <p:nvPicPr>
            <p:cNvPr id="20" name="Image 19"/>
            <p:cNvPicPr>
              <a:picLocks noChangeAspect="1"/>
            </p:cNvPicPr>
            <p:nvPr/>
          </p:nvPicPr>
          <p:blipFill>
            <a:blip r:embed="rId8"/>
            <a:stretch>
              <a:fillRect/>
            </a:stretch>
          </p:blipFill>
          <p:spPr>
            <a:xfrm>
              <a:off x="8833824" y="4511049"/>
              <a:ext cx="1311136" cy="1311136"/>
            </a:xfrm>
            <a:prstGeom prst="rect">
              <a:avLst/>
            </a:prstGeom>
          </p:spPr>
        </p:pic>
        <p:grpSp>
          <p:nvGrpSpPr>
            <p:cNvPr id="21" name="Groupe 20"/>
            <p:cNvGrpSpPr/>
            <p:nvPr/>
          </p:nvGrpSpPr>
          <p:grpSpPr>
            <a:xfrm>
              <a:off x="8794165" y="3801661"/>
              <a:ext cx="1390453" cy="709388"/>
              <a:chOff x="8381492" y="3801661"/>
              <a:chExt cx="1390453" cy="709388"/>
            </a:xfrm>
          </p:grpSpPr>
          <p:sp>
            <p:nvSpPr>
              <p:cNvPr id="22" name="Rectangle 21"/>
              <p:cNvSpPr/>
              <p:nvPr/>
            </p:nvSpPr>
            <p:spPr>
              <a:xfrm>
                <a:off x="9123241" y="3987078"/>
                <a:ext cx="648704" cy="338554"/>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ATIO</a:t>
                </a:r>
                <a:endParaRPr lang="fr-FR" sz="1600" dirty="0"/>
              </a:p>
            </p:txBody>
          </p:sp>
          <p:pic>
            <p:nvPicPr>
              <p:cNvPr id="23"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1492" y="3801661"/>
                <a:ext cx="741749" cy="709388"/>
              </a:xfrm>
              <a:prstGeom prst="rect">
                <a:avLst/>
              </a:prstGeom>
            </p:spPr>
          </p:pic>
        </p:grpSp>
      </p:grpSp>
      <p:grpSp>
        <p:nvGrpSpPr>
          <p:cNvPr id="24" name="Groupe 23"/>
          <p:cNvGrpSpPr/>
          <p:nvPr/>
        </p:nvGrpSpPr>
        <p:grpSpPr>
          <a:xfrm>
            <a:off x="8095963" y="1703870"/>
            <a:ext cx="1383468" cy="1094032"/>
            <a:chOff x="8510421" y="999840"/>
            <a:chExt cx="2002903" cy="1583874"/>
          </a:xfrm>
        </p:grpSpPr>
        <p:pic>
          <p:nvPicPr>
            <p:cNvPr id="25" name="Picture 2" descr="icône de cerveau isolé sur fond blanc. cerveau icône vecteur illustration  de conception similaire. symbole d'icône de cerveau pour le logo, le web,  l'application et le modèle. 6408298 Art vectoriel chez Vecteezy"/>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797" t="19516" r="15051" b="21081"/>
            <a:stretch/>
          </p:blipFill>
          <p:spPr bwMode="auto">
            <a:xfrm>
              <a:off x="8758911" y="1463806"/>
              <a:ext cx="1322557" cy="111990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e 25"/>
            <p:cNvGrpSpPr/>
            <p:nvPr/>
          </p:nvGrpSpPr>
          <p:grpSpPr>
            <a:xfrm>
              <a:off x="8510421" y="999840"/>
              <a:ext cx="2002903" cy="462482"/>
              <a:chOff x="8342470" y="1327278"/>
              <a:chExt cx="2002903" cy="462482"/>
            </a:xfrm>
          </p:grpSpPr>
          <p:sp>
            <p:nvSpPr>
              <p:cNvPr id="27" name="Rectangle 26"/>
              <p:cNvSpPr/>
              <p:nvPr/>
            </p:nvSpPr>
            <p:spPr>
              <a:xfrm>
                <a:off x="8803942" y="1388737"/>
                <a:ext cx="1541431" cy="401023"/>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MAI-GUARD</a:t>
                </a:r>
                <a:endParaRPr lang="fr-FR" sz="1200" dirty="0"/>
              </a:p>
            </p:txBody>
          </p:sp>
          <p:pic>
            <p:nvPicPr>
              <p:cNvPr id="28" name="Logo CEA">
                <a:extLst>
                  <a:ext uri="{FF2B5EF4-FFF2-40B4-BE49-F238E27FC236}">
                    <a16:creationId xmlns:a16="http://schemas.microsoft.com/office/drawing/2014/main" id="{1051C7ED-2FE9-229E-F0BD-000C6D22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2470" y="1327278"/>
                <a:ext cx="461472" cy="461472"/>
              </a:xfrm>
              <a:prstGeom prst="rect">
                <a:avLst/>
              </a:prstGeom>
            </p:spPr>
          </p:pic>
        </p:grpSp>
      </p:grpSp>
      <p:sp>
        <p:nvSpPr>
          <p:cNvPr id="32" name="Rectangle 31"/>
          <p:cNvSpPr/>
          <p:nvPr/>
        </p:nvSpPr>
        <p:spPr>
          <a:xfrm>
            <a:off x="3327359" y="4206804"/>
            <a:ext cx="750870" cy="338554"/>
          </a:xfrm>
          <a:prstGeom prst="rect">
            <a:avLst/>
          </a:prstGeom>
        </p:spPr>
        <p:txBody>
          <a:bodyPr wrap="square">
            <a:spAutoFit/>
          </a:bodyPr>
          <a:lstStyle/>
          <a:p>
            <a:r>
              <a:rPr lang="en-GB" sz="1600" dirty="0">
                <a:solidFill>
                  <a:srgbClr val="00B0F0"/>
                </a:solidFill>
                <a:latin typeface="Arial" panose="020B0604020202020204" pitchFamily="34" charset="0"/>
                <a:cs typeface="Arial" panose="020B0604020202020204" pitchFamily="34" charset="0"/>
              </a:rPr>
              <a:t>(1)</a:t>
            </a:r>
            <a:endParaRPr lang="fr-FR" sz="1600" dirty="0">
              <a:solidFill>
                <a:srgbClr val="00B0F0"/>
              </a:solidFill>
              <a:latin typeface="Arial" panose="020B0604020202020204" pitchFamily="34" charset="0"/>
              <a:cs typeface="Arial" panose="020B0604020202020204" pitchFamily="34" charset="0"/>
            </a:endParaRPr>
          </a:p>
        </p:txBody>
      </p:sp>
      <p:sp>
        <p:nvSpPr>
          <p:cNvPr id="38" name="Rectangle 37"/>
          <p:cNvSpPr/>
          <p:nvPr/>
        </p:nvSpPr>
        <p:spPr>
          <a:xfrm>
            <a:off x="2860812" y="2664273"/>
            <a:ext cx="956381" cy="462000"/>
          </a:xfrm>
          <a:prstGeom prst="rect">
            <a:avLst/>
          </a:prstGeom>
          <a:solidFill>
            <a:srgbClr val="54823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8021370" y="1615477"/>
            <a:ext cx="1458061" cy="1261611"/>
          </a:xfrm>
          <a:prstGeom prst="rect">
            <a:avLst/>
          </a:pr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p:cNvPicPr>
            <a:picLocks noChangeAspect="1"/>
          </p:cNvPicPr>
          <p:nvPr/>
        </p:nvPicPr>
        <p:blipFill rotWithShape="1">
          <a:blip r:embed="rId11"/>
          <a:srcRect r="12414" b="23982"/>
          <a:stretch/>
        </p:blipFill>
        <p:spPr>
          <a:xfrm>
            <a:off x="4224388" y="3310149"/>
            <a:ext cx="1085321" cy="858236"/>
          </a:xfrm>
          <a:prstGeom prst="rect">
            <a:avLst/>
          </a:prstGeom>
        </p:spPr>
      </p:pic>
      <p:grpSp>
        <p:nvGrpSpPr>
          <p:cNvPr id="60" name="Groupe 59"/>
          <p:cNvGrpSpPr/>
          <p:nvPr/>
        </p:nvGrpSpPr>
        <p:grpSpPr>
          <a:xfrm>
            <a:off x="2864568" y="1620203"/>
            <a:ext cx="974726" cy="793961"/>
            <a:chOff x="2845577" y="146073"/>
            <a:chExt cx="1445670" cy="1166421"/>
          </a:xfrm>
        </p:grpSpPr>
        <p:pic>
          <p:nvPicPr>
            <p:cNvPr id="61" name="Imag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5577" y="146073"/>
              <a:ext cx="1445670" cy="1166421"/>
            </a:xfrm>
            <a:prstGeom prst="rect">
              <a:avLst/>
            </a:prstGeom>
            <a:ln w="25400">
              <a:solidFill>
                <a:srgbClr val="FF0000"/>
              </a:solidFill>
            </a:ln>
          </p:spPr>
        </p:pic>
        <p:sp>
          <p:nvSpPr>
            <p:cNvPr id="62" name="ZoneTexte 61"/>
            <p:cNvSpPr txBox="1"/>
            <p:nvPr/>
          </p:nvSpPr>
          <p:spPr>
            <a:xfrm>
              <a:off x="2933427" y="163734"/>
              <a:ext cx="1154762" cy="374006"/>
            </a:xfrm>
            <a:prstGeom prst="rect">
              <a:avLst/>
            </a:prstGeom>
            <a:noFill/>
          </p:spPr>
          <p:txBody>
            <a:bodyPr wrap="none" rtlCol="0">
              <a:spAutoFit/>
            </a:bodyPr>
            <a:lstStyle/>
            <a:p>
              <a:r>
                <a:rPr lang="en-US" sz="1400" dirty="0">
                  <a:solidFill>
                    <a:srgbClr val="FFFF00"/>
                  </a:solidFill>
                </a:rPr>
                <a:t>No object</a:t>
              </a:r>
            </a:p>
          </p:txBody>
        </p:sp>
      </p:grpSp>
      <p:sp>
        <p:nvSpPr>
          <p:cNvPr id="63" name="Rectangle 62"/>
          <p:cNvSpPr/>
          <p:nvPr/>
        </p:nvSpPr>
        <p:spPr>
          <a:xfrm>
            <a:off x="3849680" y="3631751"/>
            <a:ext cx="314040" cy="338554"/>
          </a:xfrm>
          <a:prstGeom prst="rect">
            <a:avLst/>
          </a:prstGeom>
        </p:spPr>
        <p:txBody>
          <a:bodyPr wrap="square">
            <a:spAutoFit/>
          </a:bodyPr>
          <a:lstStyle/>
          <a:p>
            <a:r>
              <a:rPr lang="en-GB" sz="1600" dirty="0">
                <a:solidFill>
                  <a:srgbClr val="FF0000"/>
                </a:solidFill>
                <a:latin typeface="Arial" panose="020B0604020202020204" pitchFamily="34" charset="0"/>
                <a:cs typeface="Arial" panose="020B0604020202020204" pitchFamily="34" charset="0"/>
              </a:rPr>
              <a:t>+</a:t>
            </a:r>
            <a:endParaRPr lang="fr-FR" sz="1600" dirty="0">
              <a:solidFill>
                <a:srgbClr val="FF0000"/>
              </a:solidFill>
            </a:endParaRPr>
          </a:p>
        </p:txBody>
      </p:sp>
      <p:sp>
        <p:nvSpPr>
          <p:cNvPr id="64" name="Rectangle 63"/>
          <p:cNvSpPr/>
          <p:nvPr/>
        </p:nvSpPr>
        <p:spPr>
          <a:xfrm>
            <a:off x="4280198" y="3048941"/>
            <a:ext cx="1019831" cy="276999"/>
          </a:xfrm>
          <a:prstGeom prst="rect">
            <a:avLst/>
          </a:prstGeom>
        </p:spPr>
        <p:txBody>
          <a:bodyPr wrap="none">
            <a:spAutoFit/>
          </a:bodyPr>
          <a:lstStyle/>
          <a:p>
            <a:r>
              <a:rPr lang="en-GB" sz="1200" dirty="0">
                <a:solidFill>
                  <a:srgbClr val="FF0000"/>
                </a:solidFill>
                <a:latin typeface="Arial" panose="020B0604020202020204" pitchFamily="34" charset="0"/>
                <a:cs typeface="Arial" panose="020B0604020202020204" pitchFamily="34" charset="0"/>
              </a:rPr>
              <a:t>Perturbation</a:t>
            </a:r>
            <a:endParaRPr lang="fr-FR" sz="1600" dirty="0">
              <a:solidFill>
                <a:srgbClr val="FF0000"/>
              </a:solidFill>
            </a:endParaRPr>
          </a:p>
        </p:txBody>
      </p:sp>
      <p:pic>
        <p:nvPicPr>
          <p:cNvPr id="65" name="Image 64"/>
          <p:cNvPicPr>
            <a:picLocks noChangeAspect="1"/>
          </p:cNvPicPr>
          <p:nvPr/>
        </p:nvPicPr>
        <p:blipFill>
          <a:blip r:embed="rId13"/>
          <a:stretch>
            <a:fillRect/>
          </a:stretch>
        </p:blipFill>
        <p:spPr>
          <a:xfrm>
            <a:off x="5051817" y="3892691"/>
            <a:ext cx="444465" cy="472775"/>
          </a:xfrm>
          <a:prstGeom prst="rect">
            <a:avLst/>
          </a:prstGeom>
        </p:spPr>
      </p:pic>
      <p:sp>
        <p:nvSpPr>
          <p:cNvPr id="66" name="Rectangle 65"/>
          <p:cNvSpPr/>
          <p:nvPr/>
        </p:nvSpPr>
        <p:spPr>
          <a:xfrm>
            <a:off x="5337906" y="3513551"/>
            <a:ext cx="436338" cy="338554"/>
          </a:xfrm>
          <a:prstGeom prst="rect">
            <a:avLst/>
          </a:prstGeom>
        </p:spPr>
        <p:txBody>
          <a:bodyPr wrap="none">
            <a:spAutoFit/>
          </a:bodyPr>
          <a:lstStyle/>
          <a:p>
            <a:r>
              <a:rPr lang="en-GB" sz="1600" dirty="0">
                <a:solidFill>
                  <a:srgbClr val="FF0000"/>
                </a:solidFill>
                <a:latin typeface="Arial" panose="020B0604020202020204" pitchFamily="34" charset="0"/>
                <a:cs typeface="Arial" panose="020B0604020202020204" pitchFamily="34" charset="0"/>
              </a:rPr>
              <a:t>(1)</a:t>
            </a:r>
            <a:endParaRPr lang="fr-FR" sz="1600" dirty="0">
              <a:solidFill>
                <a:srgbClr val="FF0000"/>
              </a:solidFill>
              <a:latin typeface="Arial" panose="020B0604020202020204" pitchFamily="34" charset="0"/>
              <a:cs typeface="Arial" panose="020B0604020202020204" pitchFamily="34" charset="0"/>
            </a:endParaRPr>
          </a:p>
        </p:txBody>
      </p:sp>
      <p:sp>
        <p:nvSpPr>
          <p:cNvPr id="67" name="Flèche à angle droit 66"/>
          <p:cNvSpPr/>
          <p:nvPr/>
        </p:nvSpPr>
        <p:spPr>
          <a:xfrm rot="10800000">
            <a:off x="2408165" y="2000611"/>
            <a:ext cx="263335" cy="2764540"/>
          </a:xfrm>
          <a:prstGeom prst="bentUpArrow">
            <a:avLst>
              <a:gd name="adj1" fmla="val 18697"/>
              <a:gd name="adj2" fmla="val 25000"/>
              <a:gd name="adj3" fmla="val 2394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832479" y="2742605"/>
            <a:ext cx="1547490" cy="584775"/>
          </a:xfrm>
          <a:prstGeom prst="rect">
            <a:avLst/>
          </a:prstGeom>
        </p:spPr>
        <p:txBody>
          <a:bodyPr wrap="square">
            <a:spAutoFit/>
          </a:bodyPr>
          <a:lstStyle/>
          <a:p>
            <a:pPr algn="ctr"/>
            <a:r>
              <a:rPr lang="en-GB" sz="1600" dirty="0">
                <a:solidFill>
                  <a:srgbClr val="FF0000"/>
                </a:solidFill>
                <a:latin typeface="Arial" panose="020B0604020202020204" pitchFamily="34" charset="0"/>
                <a:cs typeface="Arial" panose="020B0604020202020204" pitchFamily="34" charset="0"/>
              </a:rPr>
              <a:t>(2) “No object</a:t>
            </a:r>
          </a:p>
          <a:p>
            <a:pPr algn="ctr"/>
            <a:r>
              <a:rPr lang="en-GB" sz="1600" dirty="0">
                <a:solidFill>
                  <a:srgbClr val="FF0000"/>
                </a:solidFill>
                <a:latin typeface="Arial" panose="020B0604020202020204" pitchFamily="34" charset="0"/>
                <a:cs typeface="Arial" panose="020B0604020202020204" pitchFamily="34" charset="0"/>
              </a:rPr>
              <a:t>ahead”</a:t>
            </a:r>
            <a:endParaRPr lang="fr-FR" sz="1600" dirty="0">
              <a:solidFill>
                <a:srgbClr val="FF0000"/>
              </a:solidFill>
            </a:endParaRPr>
          </a:p>
        </p:txBody>
      </p:sp>
      <p:sp>
        <p:nvSpPr>
          <p:cNvPr id="69" name="Flèche vers le haut 68"/>
          <p:cNvSpPr/>
          <p:nvPr/>
        </p:nvSpPr>
        <p:spPr>
          <a:xfrm rot="5400000">
            <a:off x="5932248" y="169228"/>
            <a:ext cx="130918" cy="3856497"/>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0" name="Image 6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16006" y="1473116"/>
            <a:ext cx="602470" cy="486095"/>
          </a:xfrm>
          <a:prstGeom prst="rect">
            <a:avLst/>
          </a:prstGeom>
          <a:ln w="25400">
            <a:solidFill>
              <a:srgbClr val="FF0000"/>
            </a:solidFill>
          </a:ln>
        </p:spPr>
      </p:pic>
      <p:sp>
        <p:nvSpPr>
          <p:cNvPr id="71" name="Flèche vers le haut 70"/>
          <p:cNvSpPr/>
          <p:nvPr/>
        </p:nvSpPr>
        <p:spPr>
          <a:xfrm rot="10800000">
            <a:off x="8792426" y="2975127"/>
            <a:ext cx="98433" cy="152868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2" name="Image 71"/>
          <p:cNvPicPr>
            <a:picLocks noChangeAspect="1"/>
          </p:cNvPicPr>
          <p:nvPr/>
        </p:nvPicPr>
        <p:blipFill>
          <a:blip r:embed="rId15"/>
          <a:stretch>
            <a:fillRect/>
          </a:stretch>
        </p:blipFill>
        <p:spPr>
          <a:xfrm>
            <a:off x="9777203" y="2595941"/>
            <a:ext cx="1325655" cy="2169210"/>
          </a:xfrm>
          <a:prstGeom prst="rect">
            <a:avLst/>
          </a:prstGeom>
        </p:spPr>
      </p:pic>
      <p:sp>
        <p:nvSpPr>
          <p:cNvPr id="73" name="Rectangle 72"/>
          <p:cNvSpPr/>
          <p:nvPr/>
        </p:nvSpPr>
        <p:spPr>
          <a:xfrm>
            <a:off x="8890860" y="3444673"/>
            <a:ext cx="436337" cy="338554"/>
          </a:xfrm>
          <a:prstGeom prst="rect">
            <a:avLst/>
          </a:prstGeom>
        </p:spPr>
        <p:txBody>
          <a:bodyPr wrap="none">
            <a:spAutoFit/>
          </a:bodyPr>
          <a:lstStyle/>
          <a:p>
            <a:pPr algn="ctr"/>
            <a:r>
              <a:rPr lang="en-GB" sz="1600" dirty="0">
                <a:solidFill>
                  <a:srgbClr val="FF0000"/>
                </a:solidFill>
                <a:latin typeface="Arial" panose="020B0604020202020204" pitchFamily="34" charset="0"/>
                <a:cs typeface="Arial" panose="020B0604020202020204" pitchFamily="34" charset="0"/>
              </a:rPr>
              <a:t>(3)</a:t>
            </a:r>
            <a:endParaRPr lang="fr-FR" sz="1600" dirty="0">
              <a:solidFill>
                <a:srgbClr val="FF0000"/>
              </a:solidFill>
            </a:endParaRPr>
          </a:p>
        </p:txBody>
      </p:sp>
      <p:sp>
        <p:nvSpPr>
          <p:cNvPr id="74" name="Rectangle 73"/>
          <p:cNvSpPr/>
          <p:nvPr/>
        </p:nvSpPr>
        <p:spPr>
          <a:xfrm>
            <a:off x="9747544" y="2205251"/>
            <a:ext cx="1521815" cy="338554"/>
          </a:xfrm>
          <a:prstGeom prst="rect">
            <a:avLst/>
          </a:prstGeom>
        </p:spPr>
        <p:txBody>
          <a:bodyPr wrap="square">
            <a:spAutoFit/>
          </a:bodyPr>
          <a:lstStyle/>
          <a:p>
            <a:pPr algn="ctr"/>
            <a:r>
              <a:rPr lang="en-GB" sz="1600" dirty="0">
                <a:solidFill>
                  <a:srgbClr val="FF0000"/>
                </a:solidFill>
                <a:latin typeface="Arial" panose="020B0604020202020204" pitchFamily="34" charset="0"/>
                <a:cs typeface="Arial" panose="020B0604020202020204" pitchFamily="34" charset="0"/>
              </a:rPr>
              <a:t>Attack Report</a:t>
            </a:r>
            <a:endParaRPr lang="fr-FR" sz="1600" dirty="0">
              <a:solidFill>
                <a:srgbClr val="FF0000"/>
              </a:solidFill>
            </a:endParaRPr>
          </a:p>
        </p:txBody>
      </p:sp>
      <p:sp>
        <p:nvSpPr>
          <p:cNvPr id="75" name="Flèche vers le haut 74"/>
          <p:cNvSpPr/>
          <p:nvPr/>
        </p:nvSpPr>
        <p:spPr>
          <a:xfrm rot="16200000">
            <a:off x="6049737" y="3445320"/>
            <a:ext cx="171685" cy="397710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a:off x="5334986" y="5061399"/>
            <a:ext cx="1898148" cy="338554"/>
          </a:xfrm>
          <a:prstGeom prst="rect">
            <a:avLst/>
          </a:prstGeom>
        </p:spPr>
        <p:txBody>
          <a:bodyPr wrap="none">
            <a:spAutoFit/>
          </a:bodyPr>
          <a:lstStyle/>
          <a:p>
            <a:r>
              <a:rPr lang="en-GB" sz="1600" dirty="0">
                <a:solidFill>
                  <a:srgbClr val="FF0000"/>
                </a:solidFill>
                <a:latin typeface="Arial" panose="020B0604020202020204" pitchFamily="34" charset="0"/>
                <a:cs typeface="Arial" panose="020B0604020202020204" pitchFamily="34" charset="0"/>
              </a:rPr>
              <a:t>(4) Attack detected</a:t>
            </a:r>
            <a:endParaRPr lang="fr-FR" sz="1600" dirty="0">
              <a:solidFill>
                <a:srgbClr val="FF0000"/>
              </a:solidFill>
            </a:endParaRPr>
          </a:p>
        </p:txBody>
      </p:sp>
      <p:pic>
        <p:nvPicPr>
          <p:cNvPr id="79" name="Image 78"/>
          <p:cNvPicPr>
            <a:picLocks noChangeAspect="1"/>
          </p:cNvPicPr>
          <p:nvPr/>
        </p:nvPicPr>
        <p:blipFill>
          <a:blip r:embed="rId13"/>
          <a:stretch>
            <a:fillRect/>
          </a:stretch>
        </p:blipFill>
        <p:spPr>
          <a:xfrm>
            <a:off x="3678150" y="2130414"/>
            <a:ext cx="372438" cy="396160"/>
          </a:xfrm>
          <a:prstGeom prst="rect">
            <a:avLst/>
          </a:prstGeom>
        </p:spPr>
      </p:pic>
      <p:pic>
        <p:nvPicPr>
          <p:cNvPr id="80" name="Image 79"/>
          <p:cNvPicPr>
            <a:picLocks noChangeAspect="1"/>
          </p:cNvPicPr>
          <p:nvPr/>
        </p:nvPicPr>
        <p:blipFill>
          <a:blip r:embed="rId13"/>
          <a:stretch>
            <a:fillRect/>
          </a:stretch>
        </p:blipFill>
        <p:spPr>
          <a:xfrm>
            <a:off x="6083886" y="1722946"/>
            <a:ext cx="260771" cy="277381"/>
          </a:xfrm>
          <a:prstGeom prst="rect">
            <a:avLst/>
          </a:prstGeom>
        </p:spPr>
      </p:pic>
      <p:sp>
        <p:nvSpPr>
          <p:cNvPr id="87" name="ZoneTexte 86"/>
          <p:cNvSpPr txBox="1"/>
          <p:nvPr/>
        </p:nvSpPr>
        <p:spPr>
          <a:xfrm>
            <a:off x="2736914" y="5823037"/>
            <a:ext cx="1204176" cy="230832"/>
          </a:xfrm>
          <a:prstGeom prst="rect">
            <a:avLst/>
          </a:prstGeom>
          <a:noFill/>
        </p:spPr>
        <p:txBody>
          <a:bodyPr wrap="none" rtlCol="0">
            <a:spAutoFit/>
          </a:bodyPr>
          <a:lstStyle/>
          <a:p>
            <a:r>
              <a:rPr lang="fr-FR" sz="900" dirty="0" err="1">
                <a:solidFill>
                  <a:schemeClr val="bg1"/>
                </a:solidFill>
              </a:rPr>
              <a:t>Autonomous</a:t>
            </a:r>
            <a:r>
              <a:rPr lang="fr-FR" sz="900" dirty="0">
                <a:solidFill>
                  <a:schemeClr val="bg1"/>
                </a:solidFill>
              </a:rPr>
              <a:t> </a:t>
            </a:r>
            <a:r>
              <a:rPr lang="fr-FR" sz="900" dirty="0" err="1">
                <a:solidFill>
                  <a:schemeClr val="bg1"/>
                </a:solidFill>
              </a:rPr>
              <a:t>shuttle</a:t>
            </a:r>
            <a:endParaRPr lang="fr-FR" sz="900" dirty="0">
              <a:solidFill>
                <a:schemeClr val="bg1"/>
              </a:solidFill>
            </a:endParaRPr>
          </a:p>
        </p:txBody>
      </p:sp>
    </p:spTree>
    <p:extLst>
      <p:ext uri="{BB962C8B-B14F-4D97-AF65-F5344CB8AC3E}">
        <p14:creationId xmlns:p14="http://schemas.microsoft.com/office/powerpoint/2010/main" val="22835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par>
                                <p:cTn id="45" presetID="10"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10"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10" presetClass="entr" presetSubtype="0"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childTnLst>
                                </p:cTn>
                              </p:par>
                              <p:par>
                                <p:cTn id="63" presetID="10"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500"/>
                                        <p:tgtEl>
                                          <p:spTgt spid="7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500"/>
                                        <p:tgtEl>
                                          <p:spTgt spid="7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8" grpId="0" animBg="1"/>
      <p:bldP spid="32" grpId="0"/>
      <p:bldP spid="63" grpId="0"/>
      <p:bldP spid="64" grpId="0"/>
      <p:bldP spid="66" grpId="0"/>
      <p:bldP spid="67" grpId="0" animBg="1"/>
      <p:bldP spid="68" grpId="0"/>
      <p:bldP spid="69" grpId="0" animBg="1"/>
      <p:bldP spid="71" grpId="0" animBg="1"/>
      <p:bldP spid="73" grpId="0"/>
      <p:bldP spid="74" grpId="0"/>
      <p:bldP spid="75" grpId="0" animBg="1"/>
      <p:bldP spid="7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err="1"/>
              <a:t>Presentation</a:t>
            </a:r>
            <a:r>
              <a:rPr lang="fr-FR" b="1" dirty="0"/>
              <a:t> of </a:t>
            </a:r>
            <a:r>
              <a:rPr lang="fr-FR" b="1" dirty="0" err="1"/>
              <a:t>tools</a:t>
            </a:r>
            <a:endParaRPr lang="fr-FR" b="1"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74</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4" y="1972356"/>
            <a:ext cx="3585927" cy="3585927"/>
          </a:xfrm>
          <a:prstGeom prst="rect">
            <a:avLst/>
          </a:prstGeom>
        </p:spPr>
      </p:pic>
      <p:sp>
        <p:nvSpPr>
          <p:cNvPr id="6" name="ZoneTexte 5"/>
          <p:cNvSpPr txBox="1"/>
          <p:nvPr/>
        </p:nvSpPr>
        <p:spPr>
          <a:xfrm>
            <a:off x="2933324" y="1459880"/>
            <a:ext cx="6288901" cy="369332"/>
          </a:xfrm>
          <a:prstGeom prst="rect">
            <a:avLst/>
          </a:prstGeom>
          <a:noFill/>
        </p:spPr>
        <p:txBody>
          <a:bodyPr wrap="none" rtlCol="0">
            <a:spAutoFit/>
          </a:bodyPr>
          <a:lstStyle/>
          <a:p>
            <a:r>
              <a:rPr lang="fr-FR" dirty="0"/>
              <a:t>Quick test : in </a:t>
            </a:r>
            <a:r>
              <a:rPr lang="fr-FR" dirty="0" err="1"/>
              <a:t>your</a:t>
            </a:r>
            <a:r>
              <a:rPr lang="fr-FR" dirty="0"/>
              <a:t> opinion, has </a:t>
            </a:r>
            <a:r>
              <a:rPr lang="fr-FR" dirty="0" err="1"/>
              <a:t>this</a:t>
            </a:r>
            <a:r>
              <a:rPr lang="fr-FR" dirty="0"/>
              <a:t> image been </a:t>
            </a:r>
            <a:r>
              <a:rPr lang="fr-FR" dirty="0" err="1"/>
              <a:t>attacked</a:t>
            </a:r>
            <a:r>
              <a:rPr lang="fr-FR" dirty="0"/>
              <a:t> ? </a:t>
            </a:r>
          </a:p>
        </p:txBody>
      </p:sp>
      <p:sp>
        <p:nvSpPr>
          <p:cNvPr id="7" name="ZoneTexte 6"/>
          <p:cNvSpPr txBox="1"/>
          <p:nvPr/>
        </p:nvSpPr>
        <p:spPr>
          <a:xfrm>
            <a:off x="3590062" y="5701427"/>
            <a:ext cx="4977003" cy="369332"/>
          </a:xfrm>
          <a:prstGeom prst="rect">
            <a:avLst/>
          </a:prstGeom>
          <a:noFill/>
        </p:spPr>
        <p:txBody>
          <a:bodyPr wrap="none" rtlCol="0">
            <a:spAutoFit/>
          </a:bodyPr>
          <a:lstStyle/>
          <a:p>
            <a:r>
              <a:rPr lang="fr-FR" b="1" dirty="0" err="1">
                <a:solidFill>
                  <a:srgbClr val="7F4FA0"/>
                </a:solidFill>
              </a:rPr>
              <a:t>Answer</a:t>
            </a:r>
            <a:r>
              <a:rPr lang="fr-FR" b="1" dirty="0">
                <a:solidFill>
                  <a:srgbClr val="7F4FA0"/>
                </a:solidFill>
              </a:rPr>
              <a:t> </a:t>
            </a:r>
            <a:r>
              <a:rPr lang="fr-FR" dirty="0">
                <a:solidFill>
                  <a:srgbClr val="7F4FA0"/>
                </a:solidFill>
              </a:rPr>
              <a:t>: </a:t>
            </a:r>
            <a:r>
              <a:rPr lang="fr-FR" dirty="0" err="1">
                <a:solidFill>
                  <a:srgbClr val="7F4FA0"/>
                </a:solidFill>
              </a:rPr>
              <a:t>Yes</a:t>
            </a:r>
            <a:r>
              <a:rPr lang="fr-FR" dirty="0">
                <a:solidFill>
                  <a:srgbClr val="7F4FA0"/>
                </a:solidFill>
              </a:rPr>
              <a:t> ! This image has been </a:t>
            </a:r>
            <a:r>
              <a:rPr lang="fr-FR" dirty="0" err="1">
                <a:solidFill>
                  <a:srgbClr val="7F4FA0"/>
                </a:solidFill>
              </a:rPr>
              <a:t>attacked</a:t>
            </a:r>
            <a:r>
              <a:rPr lang="fr-FR" dirty="0">
                <a:solidFill>
                  <a:srgbClr val="7F4FA0"/>
                </a:solidFill>
              </a:rPr>
              <a:t> !</a:t>
            </a:r>
          </a:p>
        </p:txBody>
      </p:sp>
      <p:pic>
        <p:nvPicPr>
          <p:cNvPr id="8" name="Logo CEA">
            <a:extLst>
              <a:ext uri="{FF2B5EF4-FFF2-40B4-BE49-F238E27FC236}">
                <a16:creationId xmlns:a16="http://schemas.microsoft.com/office/drawing/2014/main" id="{1051C7ED-2FE9-229E-F0BD-000C6D22D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3027" y="6299256"/>
            <a:ext cx="483233" cy="483233"/>
          </a:xfrm>
          <a:prstGeom prst="rect">
            <a:avLst/>
          </a:prstGeom>
        </p:spPr>
      </p:pic>
      <p:pic>
        <p:nvPicPr>
          <p:cNvPr id="10" name="Image 9"/>
          <p:cNvPicPr>
            <a:picLocks noChangeAspect="1"/>
          </p:cNvPicPr>
          <p:nvPr/>
        </p:nvPicPr>
        <p:blipFill>
          <a:blip r:embed="rId4"/>
          <a:stretch>
            <a:fillRect/>
          </a:stretch>
        </p:blipFill>
        <p:spPr>
          <a:xfrm>
            <a:off x="3032913" y="5558283"/>
            <a:ext cx="479832" cy="510395"/>
          </a:xfrm>
          <a:prstGeom prst="rect">
            <a:avLst/>
          </a:prstGeom>
        </p:spPr>
      </p:pic>
      <p:pic>
        <p:nvPicPr>
          <p:cNvPr id="11" name="Image 10"/>
          <p:cNvPicPr>
            <a:picLocks noChangeAspect="1"/>
          </p:cNvPicPr>
          <p:nvPr/>
        </p:nvPicPr>
        <p:blipFill>
          <a:blip r:embed="rId4"/>
          <a:stretch>
            <a:fillRect/>
          </a:stretch>
        </p:blipFill>
        <p:spPr>
          <a:xfrm>
            <a:off x="8537824" y="5550928"/>
            <a:ext cx="479832" cy="510395"/>
          </a:xfrm>
          <a:prstGeom prst="rect">
            <a:avLst/>
          </a:prstGeom>
        </p:spPr>
      </p:pic>
      <p:sp>
        <p:nvSpPr>
          <p:cNvPr id="13" name="ZoneTexte 12"/>
          <p:cNvSpPr txBox="1"/>
          <p:nvPr/>
        </p:nvSpPr>
        <p:spPr>
          <a:xfrm>
            <a:off x="7927848" y="2888156"/>
            <a:ext cx="4169664" cy="1754326"/>
          </a:xfrm>
          <a:prstGeom prst="rect">
            <a:avLst/>
          </a:prstGeom>
          <a:noFill/>
        </p:spPr>
        <p:txBody>
          <a:bodyPr wrap="square" rtlCol="0">
            <a:spAutoFit/>
          </a:bodyPr>
          <a:lstStyle/>
          <a:p>
            <a:r>
              <a:rPr lang="fr-FR" u="sng" dirty="0">
                <a:solidFill>
                  <a:schemeClr val="accent1"/>
                </a:solidFill>
              </a:rPr>
              <a:t>MAI-</a:t>
            </a:r>
            <a:r>
              <a:rPr lang="fr-FR" u="sng" dirty="0" err="1">
                <a:solidFill>
                  <a:schemeClr val="accent1"/>
                </a:solidFill>
              </a:rPr>
              <a:t>Guard’s</a:t>
            </a:r>
            <a:r>
              <a:rPr lang="fr-FR" u="sng" dirty="0">
                <a:solidFill>
                  <a:schemeClr val="accent1"/>
                </a:solidFill>
              </a:rPr>
              <a:t> contributions for IRIS</a:t>
            </a:r>
            <a:r>
              <a:rPr lang="fr-FR" dirty="0">
                <a:solidFill>
                  <a:schemeClr val="accent1"/>
                </a:solidFill>
              </a:rPr>
              <a:t>:</a:t>
            </a:r>
          </a:p>
          <a:p>
            <a:pPr marL="285750" indent="-285750">
              <a:buFont typeface="Arial" panose="020B0604020202020204" pitchFamily="34" charset="0"/>
              <a:buChar char="•"/>
            </a:pPr>
            <a:r>
              <a:rPr lang="fr-FR" dirty="0" err="1">
                <a:solidFill>
                  <a:schemeClr val="accent1"/>
                </a:solidFill>
              </a:rPr>
              <a:t>Identify</a:t>
            </a:r>
            <a:r>
              <a:rPr lang="fr-FR" dirty="0">
                <a:solidFill>
                  <a:schemeClr val="accent1"/>
                </a:solidFill>
              </a:rPr>
              <a:t> the best solution of the state-of-the-art for </a:t>
            </a:r>
            <a:r>
              <a:rPr lang="fr-FR" b="1" dirty="0" err="1">
                <a:solidFill>
                  <a:schemeClr val="accent1"/>
                </a:solidFill>
              </a:rPr>
              <a:t>generating</a:t>
            </a:r>
            <a:r>
              <a:rPr lang="fr-FR" b="1" dirty="0">
                <a:solidFill>
                  <a:schemeClr val="accent1"/>
                </a:solidFill>
              </a:rPr>
              <a:t> </a:t>
            </a:r>
            <a:r>
              <a:rPr lang="fr-FR" b="1" dirty="0" err="1">
                <a:solidFill>
                  <a:schemeClr val="accent1"/>
                </a:solidFill>
              </a:rPr>
              <a:t>attacks</a:t>
            </a:r>
            <a:endParaRPr lang="fr-FR" b="1" dirty="0">
              <a:solidFill>
                <a:schemeClr val="accent1"/>
              </a:solidFill>
            </a:endParaRPr>
          </a:p>
          <a:p>
            <a:pPr marL="285750" indent="-285750">
              <a:buFont typeface="Arial" panose="020B0604020202020204" pitchFamily="34" charset="0"/>
              <a:buChar char="•"/>
            </a:pPr>
            <a:r>
              <a:rPr lang="fr-FR" dirty="0">
                <a:solidFill>
                  <a:schemeClr val="accent1"/>
                </a:solidFill>
              </a:rPr>
              <a:t>Design and </a:t>
            </a:r>
            <a:r>
              <a:rPr lang="fr-FR" dirty="0" err="1">
                <a:solidFill>
                  <a:schemeClr val="accent1"/>
                </a:solidFill>
              </a:rPr>
              <a:t>implement</a:t>
            </a:r>
            <a:r>
              <a:rPr lang="fr-FR" dirty="0">
                <a:solidFill>
                  <a:schemeClr val="accent1"/>
                </a:solidFill>
              </a:rPr>
              <a:t> a performant </a:t>
            </a:r>
            <a:r>
              <a:rPr lang="fr-FR" b="1" dirty="0" err="1">
                <a:solidFill>
                  <a:schemeClr val="accent1"/>
                </a:solidFill>
              </a:rPr>
              <a:t>attack</a:t>
            </a:r>
            <a:r>
              <a:rPr lang="fr-FR" b="1" dirty="0">
                <a:solidFill>
                  <a:schemeClr val="accent1"/>
                </a:solidFill>
              </a:rPr>
              <a:t> </a:t>
            </a:r>
            <a:r>
              <a:rPr lang="fr-FR" b="1" dirty="0" err="1">
                <a:solidFill>
                  <a:schemeClr val="accent1"/>
                </a:solidFill>
              </a:rPr>
              <a:t>detection</a:t>
            </a:r>
            <a:r>
              <a:rPr lang="fr-FR" b="1" dirty="0">
                <a:solidFill>
                  <a:schemeClr val="accent1"/>
                </a:solidFill>
              </a:rPr>
              <a:t> </a:t>
            </a:r>
            <a:r>
              <a:rPr lang="fr-FR" b="1" dirty="0" err="1">
                <a:solidFill>
                  <a:schemeClr val="accent1"/>
                </a:solidFill>
              </a:rPr>
              <a:t>algorithm</a:t>
            </a:r>
            <a:endParaRPr lang="fr-FR" b="1" dirty="0">
              <a:solidFill>
                <a:schemeClr val="accent1"/>
              </a:solidFill>
            </a:endParaRPr>
          </a:p>
        </p:txBody>
      </p:sp>
    </p:spTree>
    <p:extLst>
      <p:ext uri="{BB962C8B-B14F-4D97-AF65-F5344CB8AC3E}">
        <p14:creationId xmlns:p14="http://schemas.microsoft.com/office/powerpoint/2010/main" val="311227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err="1"/>
              <a:t>Generation</a:t>
            </a:r>
            <a:r>
              <a:rPr lang="fr-FR" b="1" dirty="0"/>
              <a:t> of </a:t>
            </a:r>
            <a:r>
              <a:rPr lang="fr-FR" b="1" dirty="0" err="1"/>
              <a:t>attacks</a:t>
            </a:r>
            <a:endParaRPr lang="fr-FR"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75</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01" y="4318503"/>
            <a:ext cx="1938784" cy="155662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23" y="4318503"/>
            <a:ext cx="1929285" cy="1556620"/>
          </a:xfrm>
          <a:prstGeom prst="rect">
            <a:avLst/>
          </a:prstGeom>
        </p:spPr>
      </p:pic>
      <p:sp>
        <p:nvSpPr>
          <p:cNvPr id="9" name="Flèche droite 8"/>
          <p:cNvSpPr/>
          <p:nvPr/>
        </p:nvSpPr>
        <p:spPr>
          <a:xfrm>
            <a:off x="3166409" y="5055991"/>
            <a:ext cx="958043" cy="24106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278258" y="4807193"/>
            <a:ext cx="732893" cy="338554"/>
          </a:xfrm>
          <a:prstGeom prst="rect">
            <a:avLst/>
          </a:prstGeom>
          <a:noFill/>
        </p:spPr>
        <p:txBody>
          <a:bodyPr wrap="none" rtlCol="0">
            <a:spAutoFit/>
          </a:bodyPr>
          <a:lstStyle/>
          <a:p>
            <a:r>
              <a:rPr lang="fr-FR" sz="1600" dirty="0" err="1">
                <a:solidFill>
                  <a:srgbClr val="FF0000"/>
                </a:solidFill>
              </a:rPr>
              <a:t>attack</a:t>
            </a:r>
            <a:endParaRPr lang="fr-FR" dirty="0">
              <a:solidFill>
                <a:srgbClr val="FF0000"/>
              </a:solidFill>
            </a:endParaRPr>
          </a:p>
        </p:txBody>
      </p:sp>
      <p:pic>
        <p:nvPicPr>
          <p:cNvPr id="11" name="Image 10"/>
          <p:cNvPicPr>
            <a:picLocks noChangeAspect="1"/>
          </p:cNvPicPr>
          <p:nvPr/>
        </p:nvPicPr>
        <p:blipFill>
          <a:blip r:embed="rId4"/>
          <a:stretch>
            <a:fillRect/>
          </a:stretch>
        </p:blipFill>
        <p:spPr>
          <a:xfrm>
            <a:off x="3094847" y="4826177"/>
            <a:ext cx="229342" cy="243950"/>
          </a:xfrm>
          <a:prstGeom prst="rect">
            <a:avLst/>
          </a:prstGeom>
        </p:spPr>
      </p:pic>
      <p:sp>
        <p:nvSpPr>
          <p:cNvPr id="12" name="ZoneTexte 11"/>
          <p:cNvSpPr txBox="1"/>
          <p:nvPr/>
        </p:nvSpPr>
        <p:spPr>
          <a:xfrm>
            <a:off x="1015123" y="5935246"/>
            <a:ext cx="1338828" cy="307777"/>
          </a:xfrm>
          <a:prstGeom prst="rect">
            <a:avLst/>
          </a:prstGeom>
          <a:noFill/>
        </p:spPr>
        <p:txBody>
          <a:bodyPr wrap="none" rtlCol="0">
            <a:spAutoFit/>
          </a:bodyPr>
          <a:lstStyle/>
          <a:p>
            <a:r>
              <a:rPr lang="fr-FR" sz="1400" i="1" dirty="0"/>
              <a:t>Original image</a:t>
            </a:r>
          </a:p>
        </p:txBody>
      </p:sp>
      <p:sp>
        <p:nvSpPr>
          <p:cNvPr id="13" name="ZoneTexte 12"/>
          <p:cNvSpPr txBox="1"/>
          <p:nvPr/>
        </p:nvSpPr>
        <p:spPr>
          <a:xfrm>
            <a:off x="4334461" y="5935246"/>
            <a:ext cx="2050498" cy="307777"/>
          </a:xfrm>
          <a:prstGeom prst="rect">
            <a:avLst/>
          </a:prstGeom>
          <a:noFill/>
        </p:spPr>
        <p:txBody>
          <a:bodyPr wrap="none" rtlCol="0">
            <a:spAutoFit/>
          </a:bodyPr>
          <a:lstStyle/>
          <a:p>
            <a:r>
              <a:rPr lang="fr-FR" sz="1400" i="1" dirty="0"/>
              <a:t>Image </a:t>
            </a:r>
            <a:r>
              <a:rPr lang="fr-FR" sz="1400" i="1" dirty="0" err="1"/>
              <a:t>after</a:t>
            </a:r>
            <a:r>
              <a:rPr lang="fr-FR" sz="1400" i="1" dirty="0"/>
              <a:t> TOG </a:t>
            </a:r>
            <a:r>
              <a:rPr lang="fr-FR" sz="1400" i="1" dirty="0" err="1"/>
              <a:t>attack</a:t>
            </a:r>
            <a:endParaRPr lang="fr-FR" sz="1400" i="1" dirty="0"/>
          </a:p>
        </p:txBody>
      </p:sp>
      <p:sp>
        <p:nvSpPr>
          <p:cNvPr id="14" name="ZoneTexte 13"/>
          <p:cNvSpPr txBox="1"/>
          <p:nvPr/>
        </p:nvSpPr>
        <p:spPr>
          <a:xfrm>
            <a:off x="838201" y="1617713"/>
            <a:ext cx="7508738" cy="830997"/>
          </a:xfrm>
          <a:prstGeom prst="rect">
            <a:avLst/>
          </a:prstGeom>
          <a:noFill/>
        </p:spPr>
        <p:txBody>
          <a:bodyPr wrap="square" rtlCol="0">
            <a:spAutoFit/>
          </a:bodyPr>
          <a:lstStyle/>
          <a:p>
            <a:r>
              <a:rPr lang="fr-FR" sz="1600" dirty="0" err="1"/>
              <a:t>We</a:t>
            </a:r>
            <a:r>
              <a:rPr lang="fr-FR" sz="1600" dirty="0"/>
              <a:t> </a:t>
            </a:r>
            <a:r>
              <a:rPr lang="fr-FR" sz="1600" dirty="0" err="1"/>
              <a:t>used</a:t>
            </a:r>
            <a:r>
              <a:rPr lang="fr-FR" sz="1600" dirty="0"/>
              <a:t> one of the best </a:t>
            </a:r>
            <a:r>
              <a:rPr lang="fr-FR" sz="1600" dirty="0" err="1"/>
              <a:t>algorithm</a:t>
            </a:r>
            <a:r>
              <a:rPr lang="fr-FR" sz="1600" dirty="0"/>
              <a:t> of the State of the Art for </a:t>
            </a:r>
            <a:r>
              <a:rPr lang="fr-FR" sz="1600" dirty="0" err="1"/>
              <a:t>generating</a:t>
            </a:r>
            <a:r>
              <a:rPr lang="fr-FR" sz="1600" dirty="0"/>
              <a:t> </a:t>
            </a:r>
            <a:r>
              <a:rPr lang="fr-FR" sz="1600" dirty="0" err="1"/>
              <a:t>attacks</a:t>
            </a:r>
            <a:r>
              <a:rPr lang="fr-FR" sz="1600" dirty="0"/>
              <a:t>.</a:t>
            </a:r>
          </a:p>
          <a:p>
            <a:endParaRPr lang="fr-FR" sz="1600" dirty="0"/>
          </a:p>
          <a:p>
            <a:r>
              <a:rPr lang="fr-FR" sz="1600" dirty="0"/>
              <a:t>TOG : </a:t>
            </a:r>
            <a:r>
              <a:rPr lang="fr-FR" sz="1600" dirty="0" err="1"/>
              <a:t>Targeted</a:t>
            </a:r>
            <a:r>
              <a:rPr lang="fr-FR" sz="1600" dirty="0"/>
              <a:t> </a:t>
            </a:r>
            <a:r>
              <a:rPr lang="fr-FR" sz="1600" dirty="0" err="1"/>
              <a:t>Objectness</a:t>
            </a:r>
            <a:r>
              <a:rPr lang="fr-FR" sz="1600" dirty="0"/>
              <a:t> Gradient </a:t>
            </a:r>
            <a:r>
              <a:rPr lang="fr-FR" sz="1600" dirty="0" err="1"/>
              <a:t>Attacks</a:t>
            </a:r>
            <a:endParaRPr lang="fr-FR" sz="1600" dirty="0"/>
          </a:p>
        </p:txBody>
      </p:sp>
      <p:pic>
        <p:nvPicPr>
          <p:cNvPr id="16" name="Image 15"/>
          <p:cNvPicPr>
            <a:picLocks noChangeAspect="1"/>
          </p:cNvPicPr>
          <p:nvPr/>
        </p:nvPicPr>
        <p:blipFill>
          <a:blip r:embed="rId5"/>
          <a:stretch>
            <a:fillRect/>
          </a:stretch>
        </p:blipFill>
        <p:spPr>
          <a:xfrm>
            <a:off x="8300080" y="4783141"/>
            <a:ext cx="3457598" cy="1200426"/>
          </a:xfrm>
          <a:prstGeom prst="rect">
            <a:avLst/>
          </a:prstGeom>
        </p:spPr>
      </p:pic>
      <p:pic>
        <p:nvPicPr>
          <p:cNvPr id="17" name="Image 16"/>
          <p:cNvPicPr>
            <a:picLocks noChangeAspect="1"/>
          </p:cNvPicPr>
          <p:nvPr/>
        </p:nvPicPr>
        <p:blipFill>
          <a:blip r:embed="rId6"/>
          <a:stretch>
            <a:fillRect/>
          </a:stretch>
        </p:blipFill>
        <p:spPr>
          <a:xfrm>
            <a:off x="8300079" y="1680650"/>
            <a:ext cx="3457599" cy="3020998"/>
          </a:xfrm>
          <a:prstGeom prst="rect">
            <a:avLst/>
          </a:prstGeom>
        </p:spPr>
      </p:pic>
      <p:pic>
        <p:nvPicPr>
          <p:cNvPr id="19" name="Logo CEA">
            <a:extLst>
              <a:ext uri="{FF2B5EF4-FFF2-40B4-BE49-F238E27FC236}">
                <a16:creationId xmlns:a16="http://schemas.microsoft.com/office/drawing/2014/main" id="{1051C7ED-2FE9-229E-F0BD-000C6D22DE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pic>
        <p:nvPicPr>
          <p:cNvPr id="7" name="Image 6"/>
          <p:cNvPicPr>
            <a:picLocks noChangeAspect="1"/>
          </p:cNvPicPr>
          <p:nvPr/>
        </p:nvPicPr>
        <p:blipFill rotWithShape="1">
          <a:blip r:embed="rId8"/>
          <a:srcRect t="-1" b="2133"/>
          <a:stretch/>
        </p:blipFill>
        <p:spPr>
          <a:xfrm>
            <a:off x="2219075" y="2572747"/>
            <a:ext cx="2996901" cy="1044523"/>
          </a:xfrm>
          <a:prstGeom prst="rect">
            <a:avLst/>
          </a:prstGeom>
        </p:spPr>
      </p:pic>
      <p:sp>
        <p:nvSpPr>
          <p:cNvPr id="8" name="ZoneTexte 7"/>
          <p:cNvSpPr txBox="1"/>
          <p:nvPr/>
        </p:nvSpPr>
        <p:spPr>
          <a:xfrm>
            <a:off x="2719676" y="3636254"/>
            <a:ext cx="1973617" cy="400110"/>
          </a:xfrm>
          <a:prstGeom prst="rect">
            <a:avLst/>
          </a:prstGeom>
          <a:noFill/>
        </p:spPr>
        <p:txBody>
          <a:bodyPr wrap="none" rtlCol="0">
            <a:spAutoFit/>
          </a:bodyPr>
          <a:lstStyle/>
          <a:p>
            <a:pPr algn="ctr"/>
            <a:r>
              <a:rPr lang="fr-FR" sz="1000" i="1" u="sng" dirty="0">
                <a:solidFill>
                  <a:schemeClr val="accent2"/>
                </a:solidFill>
                <a:hlinkClick r:id="rId9"/>
              </a:rPr>
              <a:t>https://arxiv.org/pdf/2007.05828</a:t>
            </a:r>
            <a:endParaRPr lang="fr-FR" sz="1000" i="1" u="sng" dirty="0">
              <a:solidFill>
                <a:schemeClr val="accent2"/>
              </a:solidFill>
            </a:endParaRPr>
          </a:p>
          <a:p>
            <a:pPr algn="ctr"/>
            <a:r>
              <a:rPr lang="fr-FR" sz="1000" i="1" u="sng" dirty="0">
                <a:solidFill>
                  <a:schemeClr val="accent2"/>
                </a:solidFill>
              </a:rPr>
              <a:t>https://github.com/git-disl/TOG/</a:t>
            </a:r>
          </a:p>
        </p:txBody>
      </p:sp>
      <p:sp>
        <p:nvSpPr>
          <p:cNvPr id="15" name="Rectangle 14"/>
          <p:cNvSpPr/>
          <p:nvPr/>
        </p:nvSpPr>
        <p:spPr>
          <a:xfrm>
            <a:off x="1609344" y="2569490"/>
            <a:ext cx="4078224" cy="153862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563876" y="3457953"/>
            <a:ext cx="434734" cy="200055"/>
          </a:xfrm>
          <a:prstGeom prst="rect">
            <a:avLst/>
          </a:prstGeom>
          <a:noFill/>
        </p:spPr>
        <p:txBody>
          <a:bodyPr wrap="none" rtlCol="0">
            <a:spAutoFit/>
          </a:bodyPr>
          <a:lstStyle/>
          <a:p>
            <a:r>
              <a:rPr lang="fr-FR" sz="700" dirty="0">
                <a:solidFill>
                  <a:schemeClr val="tx1">
                    <a:lumMod val="75000"/>
                  </a:schemeClr>
                </a:solidFill>
              </a:rPr>
              <a:t>, 2020</a:t>
            </a:r>
          </a:p>
        </p:txBody>
      </p:sp>
      <p:sp>
        <p:nvSpPr>
          <p:cNvPr id="23" name="Rectangle 22"/>
          <p:cNvSpPr/>
          <p:nvPr/>
        </p:nvSpPr>
        <p:spPr>
          <a:xfrm>
            <a:off x="9177528" y="1680650"/>
            <a:ext cx="344424" cy="1938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4750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err="1"/>
              <a:t>Detection</a:t>
            </a:r>
            <a:r>
              <a:rPr lang="fr-FR" b="1" dirty="0"/>
              <a:t> of </a:t>
            </a:r>
            <a:r>
              <a:rPr lang="fr-FR" b="1" dirty="0" err="1"/>
              <a:t>attacks</a:t>
            </a:r>
            <a:endParaRPr lang="fr-FR"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76</a:t>
            </a:fld>
            <a:endParaRPr lang="en-US" dirty="0"/>
          </a:p>
        </p:txBody>
      </p:sp>
      <p:pic>
        <p:nvPicPr>
          <p:cNvPr id="5" name="Picture 2" descr="Machine Learning : comprendre ce qu'est un réseau de neurones et en créer  un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713" y="2161735"/>
            <a:ext cx="1292055" cy="7397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359013" y="2901436"/>
            <a:ext cx="2313455" cy="461665"/>
          </a:xfrm>
          <a:prstGeom prst="rect">
            <a:avLst/>
          </a:prstGeom>
          <a:noFill/>
        </p:spPr>
        <p:txBody>
          <a:bodyPr wrap="none" rtlCol="0">
            <a:spAutoFit/>
          </a:bodyPr>
          <a:lstStyle/>
          <a:p>
            <a:pPr algn="ctr"/>
            <a:r>
              <a:rPr lang="fr-FR" sz="1200" dirty="0"/>
              <a:t>MAI-</a:t>
            </a:r>
            <a:r>
              <a:rPr lang="fr-FR" sz="1200" dirty="0" err="1"/>
              <a:t>Guard</a:t>
            </a:r>
            <a:r>
              <a:rPr lang="fr-FR" sz="1200" dirty="0"/>
              <a:t> </a:t>
            </a:r>
            <a:r>
              <a:rPr lang="fr-FR" sz="1200" dirty="0" err="1"/>
              <a:t>Detection</a:t>
            </a:r>
            <a:r>
              <a:rPr lang="fr-FR" sz="1200" dirty="0"/>
              <a:t> </a:t>
            </a:r>
            <a:r>
              <a:rPr lang="fr-FR" sz="1200" dirty="0" err="1"/>
              <a:t>tool</a:t>
            </a:r>
            <a:endParaRPr lang="fr-FR" sz="1200" dirty="0"/>
          </a:p>
          <a:p>
            <a:pPr algn="ctr"/>
            <a:r>
              <a:rPr lang="fr-FR" sz="1200" dirty="0"/>
              <a:t>(</a:t>
            </a:r>
            <a:r>
              <a:rPr lang="fr-FR" sz="1200" dirty="0" err="1"/>
              <a:t>Convolutional</a:t>
            </a:r>
            <a:r>
              <a:rPr lang="fr-FR" sz="1200" dirty="0"/>
              <a:t> Neural Network)</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332" y="2012544"/>
            <a:ext cx="1558598" cy="1038085"/>
          </a:xfrm>
          <a:prstGeom prst="rect">
            <a:avLst/>
          </a:prstGeom>
        </p:spPr>
      </p:pic>
      <p:sp>
        <p:nvSpPr>
          <p:cNvPr id="8" name="ZoneTexte 7"/>
          <p:cNvSpPr txBox="1"/>
          <p:nvPr/>
        </p:nvSpPr>
        <p:spPr>
          <a:xfrm>
            <a:off x="1540665" y="3043302"/>
            <a:ext cx="1713931" cy="276999"/>
          </a:xfrm>
          <a:prstGeom prst="rect">
            <a:avLst/>
          </a:prstGeom>
          <a:noFill/>
        </p:spPr>
        <p:txBody>
          <a:bodyPr wrap="none" rtlCol="0">
            <a:spAutoFit/>
          </a:bodyPr>
          <a:lstStyle/>
          <a:p>
            <a:pPr algn="ctr"/>
            <a:r>
              <a:rPr lang="fr-FR" sz="1200" dirty="0"/>
              <a:t>Image </a:t>
            </a:r>
            <a:r>
              <a:rPr lang="fr-FR" sz="1200" dirty="0" err="1"/>
              <a:t>from</a:t>
            </a:r>
            <a:r>
              <a:rPr lang="fr-FR" sz="1200" dirty="0"/>
              <a:t> the </a:t>
            </a:r>
            <a:r>
              <a:rPr lang="fr-FR" sz="1200" dirty="0" err="1"/>
              <a:t>shuttle</a:t>
            </a:r>
            <a:endParaRPr lang="fr-FR" sz="1200" dirty="0"/>
          </a:p>
        </p:txBody>
      </p:sp>
      <p:sp>
        <p:nvSpPr>
          <p:cNvPr id="9" name="ZoneTexte 8"/>
          <p:cNvSpPr txBox="1"/>
          <p:nvPr/>
        </p:nvSpPr>
        <p:spPr>
          <a:xfrm>
            <a:off x="7984968" y="2131995"/>
            <a:ext cx="2553391" cy="769441"/>
          </a:xfrm>
          <a:prstGeom prst="rect">
            <a:avLst/>
          </a:prstGeom>
          <a:noFill/>
        </p:spPr>
        <p:txBody>
          <a:bodyPr wrap="none" rtlCol="0">
            <a:spAutoFit/>
          </a:bodyPr>
          <a:lstStyle/>
          <a:p>
            <a:r>
              <a:rPr lang="fr-FR" sz="1600" dirty="0">
                <a:solidFill>
                  <a:schemeClr val="accent1"/>
                </a:solidFill>
              </a:rPr>
              <a:t>Attack (</a:t>
            </a:r>
            <a:r>
              <a:rPr lang="fr-FR" sz="1600" dirty="0" err="1">
                <a:solidFill>
                  <a:schemeClr val="accent1"/>
                </a:solidFill>
              </a:rPr>
              <a:t>probability</a:t>
            </a:r>
            <a:r>
              <a:rPr lang="fr-FR" sz="1600" dirty="0">
                <a:solidFill>
                  <a:schemeClr val="accent1"/>
                </a:solidFill>
              </a:rPr>
              <a:t> X%)</a:t>
            </a:r>
          </a:p>
          <a:p>
            <a:r>
              <a:rPr lang="fr-FR" sz="1200" dirty="0">
                <a:solidFill>
                  <a:schemeClr val="accent1"/>
                </a:solidFill>
              </a:rPr>
              <a:t>or</a:t>
            </a:r>
            <a:endParaRPr lang="fr-FR" dirty="0">
              <a:solidFill>
                <a:schemeClr val="accent1"/>
              </a:solidFill>
            </a:endParaRPr>
          </a:p>
          <a:p>
            <a:r>
              <a:rPr lang="fr-FR" sz="1600" dirty="0">
                <a:solidFill>
                  <a:schemeClr val="accent1"/>
                </a:solidFill>
              </a:rPr>
              <a:t>No </a:t>
            </a:r>
            <a:r>
              <a:rPr lang="fr-FR" sz="1600" dirty="0" err="1">
                <a:solidFill>
                  <a:schemeClr val="accent1"/>
                </a:solidFill>
              </a:rPr>
              <a:t>attack</a:t>
            </a:r>
            <a:r>
              <a:rPr lang="fr-FR" sz="1600" dirty="0">
                <a:solidFill>
                  <a:schemeClr val="accent1"/>
                </a:solidFill>
              </a:rPr>
              <a:t> (</a:t>
            </a:r>
            <a:r>
              <a:rPr lang="fr-FR" sz="1600" dirty="0" err="1">
                <a:solidFill>
                  <a:schemeClr val="accent1"/>
                </a:solidFill>
              </a:rPr>
              <a:t>probability</a:t>
            </a:r>
            <a:r>
              <a:rPr lang="fr-FR" sz="1600" dirty="0">
                <a:solidFill>
                  <a:schemeClr val="accent1"/>
                </a:solidFill>
              </a:rPr>
              <a:t> Y%)</a:t>
            </a:r>
          </a:p>
        </p:txBody>
      </p:sp>
      <p:sp>
        <p:nvSpPr>
          <p:cNvPr id="10" name="Accolade ouvrante 9"/>
          <p:cNvSpPr/>
          <p:nvPr/>
        </p:nvSpPr>
        <p:spPr>
          <a:xfrm>
            <a:off x="7826150" y="2090030"/>
            <a:ext cx="267657" cy="893883"/>
          </a:xfrm>
          <a:prstGeom prst="leftBrace">
            <a:avLst>
              <a:gd name="adj1" fmla="val 48577"/>
              <a:gd name="adj2" fmla="val 51144"/>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Flèche droite 10"/>
          <p:cNvSpPr/>
          <p:nvPr/>
        </p:nvSpPr>
        <p:spPr>
          <a:xfrm>
            <a:off x="3336033" y="2476697"/>
            <a:ext cx="1189862" cy="179388"/>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a:off x="6585990" y="2476697"/>
            <a:ext cx="1043237" cy="179388"/>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763817" y="1484399"/>
            <a:ext cx="9459513" cy="338554"/>
          </a:xfrm>
          <a:prstGeom prst="rect">
            <a:avLst/>
          </a:prstGeom>
          <a:noFill/>
        </p:spPr>
        <p:txBody>
          <a:bodyPr wrap="none" rtlCol="0">
            <a:spAutoFit/>
          </a:bodyPr>
          <a:lstStyle/>
          <a:p>
            <a:r>
              <a:rPr lang="fr-FR" sz="1600" u="sng" dirty="0">
                <a:solidFill>
                  <a:srgbClr val="FF0000"/>
                </a:solidFill>
              </a:rPr>
              <a:t>Main contribution </a:t>
            </a:r>
            <a:r>
              <a:rPr lang="fr-FR" sz="1600" dirty="0">
                <a:solidFill>
                  <a:srgbClr val="FF0000"/>
                </a:solidFill>
              </a:rPr>
              <a:t>: </a:t>
            </a:r>
            <a:r>
              <a:rPr lang="fr-FR" sz="1600" dirty="0" err="1">
                <a:solidFill>
                  <a:srgbClr val="FF0000"/>
                </a:solidFill>
              </a:rPr>
              <a:t>we</a:t>
            </a:r>
            <a:r>
              <a:rPr lang="fr-FR" sz="1600" dirty="0">
                <a:solidFill>
                  <a:srgbClr val="FF0000"/>
                </a:solidFill>
              </a:rPr>
              <a:t> </a:t>
            </a:r>
            <a:r>
              <a:rPr lang="fr-FR" sz="1600" dirty="0" err="1">
                <a:solidFill>
                  <a:srgbClr val="FF0000"/>
                </a:solidFill>
              </a:rPr>
              <a:t>designed</a:t>
            </a:r>
            <a:r>
              <a:rPr lang="fr-FR" sz="1600" dirty="0">
                <a:solidFill>
                  <a:srgbClr val="FF0000"/>
                </a:solidFill>
              </a:rPr>
              <a:t> and </a:t>
            </a:r>
            <a:r>
              <a:rPr lang="fr-FR" sz="1600" dirty="0" err="1">
                <a:solidFill>
                  <a:srgbClr val="FF0000"/>
                </a:solidFill>
              </a:rPr>
              <a:t>developped</a:t>
            </a:r>
            <a:r>
              <a:rPr lang="fr-FR" sz="1600" dirty="0">
                <a:solidFill>
                  <a:srgbClr val="FF0000"/>
                </a:solidFill>
              </a:rPr>
              <a:t> a performant AI </a:t>
            </a:r>
            <a:r>
              <a:rPr lang="fr-FR" sz="1600" dirty="0" err="1">
                <a:solidFill>
                  <a:srgbClr val="FF0000"/>
                </a:solidFill>
              </a:rPr>
              <a:t>algorithm</a:t>
            </a:r>
            <a:r>
              <a:rPr lang="fr-FR" sz="1600" dirty="0">
                <a:solidFill>
                  <a:srgbClr val="FF0000"/>
                </a:solidFill>
              </a:rPr>
              <a:t> to </a:t>
            </a:r>
            <a:r>
              <a:rPr lang="fr-FR" sz="1600" dirty="0" err="1">
                <a:solidFill>
                  <a:srgbClr val="FF0000"/>
                </a:solidFill>
              </a:rPr>
              <a:t>detect</a:t>
            </a:r>
            <a:r>
              <a:rPr lang="fr-FR" sz="1600" dirty="0">
                <a:solidFill>
                  <a:srgbClr val="FF0000"/>
                </a:solidFill>
              </a:rPr>
              <a:t> </a:t>
            </a:r>
            <a:r>
              <a:rPr lang="fr-FR" sz="1600" dirty="0" err="1">
                <a:solidFill>
                  <a:srgbClr val="FF0000"/>
                </a:solidFill>
              </a:rPr>
              <a:t>attacks</a:t>
            </a:r>
            <a:r>
              <a:rPr lang="fr-FR" sz="1600" dirty="0">
                <a:solidFill>
                  <a:srgbClr val="FF0000"/>
                </a:solidFill>
              </a:rPr>
              <a:t> on image</a:t>
            </a:r>
          </a:p>
        </p:txBody>
      </p:sp>
      <p:pic>
        <p:nvPicPr>
          <p:cNvPr id="14" name="Logo CEA">
            <a:extLst>
              <a:ext uri="{FF2B5EF4-FFF2-40B4-BE49-F238E27FC236}">
                <a16:creationId xmlns:a16="http://schemas.microsoft.com/office/drawing/2014/main" id="{1051C7ED-2FE9-229E-F0BD-000C6D22D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sp>
        <p:nvSpPr>
          <p:cNvPr id="15" name="ZoneTexte 14"/>
          <p:cNvSpPr txBox="1"/>
          <p:nvPr/>
        </p:nvSpPr>
        <p:spPr>
          <a:xfrm>
            <a:off x="643550" y="3708767"/>
            <a:ext cx="1544630" cy="523220"/>
          </a:xfrm>
          <a:prstGeom prst="rect">
            <a:avLst/>
          </a:prstGeom>
          <a:noFill/>
        </p:spPr>
        <p:txBody>
          <a:bodyPr wrap="square" rtlCol="0">
            <a:spAutoFit/>
          </a:bodyPr>
          <a:lstStyle/>
          <a:p>
            <a:r>
              <a:rPr lang="fr-FR" sz="1400" u="sng" dirty="0" err="1"/>
              <a:t>Datasets</a:t>
            </a:r>
            <a:r>
              <a:rPr lang="fr-FR" sz="1400" u="sng" dirty="0"/>
              <a:t> </a:t>
            </a:r>
            <a:r>
              <a:rPr lang="fr-FR" sz="1400" u="sng" dirty="0" err="1"/>
              <a:t>used</a:t>
            </a:r>
            <a:r>
              <a:rPr lang="fr-FR" sz="1400" u="sng" dirty="0"/>
              <a:t> for training :</a:t>
            </a:r>
          </a:p>
        </p:txBody>
      </p:sp>
      <p:pic>
        <p:nvPicPr>
          <p:cNvPr id="16" name="Image 15"/>
          <p:cNvPicPr>
            <a:picLocks noChangeAspect="1"/>
          </p:cNvPicPr>
          <p:nvPr/>
        </p:nvPicPr>
        <p:blipFill>
          <a:blip r:embed="rId5"/>
          <a:stretch>
            <a:fillRect/>
          </a:stretch>
        </p:blipFill>
        <p:spPr>
          <a:xfrm>
            <a:off x="2104814" y="4004594"/>
            <a:ext cx="2549647" cy="1947067"/>
          </a:xfrm>
          <a:prstGeom prst="rect">
            <a:avLst/>
          </a:prstGeom>
        </p:spPr>
      </p:pic>
      <p:sp>
        <p:nvSpPr>
          <p:cNvPr id="17" name="ZoneTexte 16"/>
          <p:cNvSpPr txBox="1"/>
          <p:nvPr/>
        </p:nvSpPr>
        <p:spPr>
          <a:xfrm>
            <a:off x="2579482" y="3657677"/>
            <a:ext cx="1598516" cy="338554"/>
          </a:xfrm>
          <a:prstGeom prst="rect">
            <a:avLst/>
          </a:prstGeom>
          <a:noFill/>
        </p:spPr>
        <p:txBody>
          <a:bodyPr wrap="none" rtlCol="0">
            <a:spAutoFit/>
          </a:bodyPr>
          <a:lstStyle/>
          <a:p>
            <a:pPr algn="ctr"/>
            <a:r>
              <a:rPr lang="fr-FR" sz="1600" b="1" dirty="0">
                <a:solidFill>
                  <a:srgbClr val="C00000"/>
                </a:solidFill>
              </a:rPr>
              <a:t>COCO </a:t>
            </a:r>
            <a:r>
              <a:rPr lang="fr-FR" sz="1600" b="1" dirty="0" err="1">
                <a:solidFill>
                  <a:srgbClr val="C00000"/>
                </a:solidFill>
              </a:rPr>
              <a:t>Dataset</a:t>
            </a:r>
            <a:endParaRPr lang="fr-FR" sz="1600" b="1" dirty="0">
              <a:solidFill>
                <a:srgbClr val="C00000"/>
              </a:solidFill>
            </a:endParaRPr>
          </a:p>
        </p:txBody>
      </p:sp>
      <p:sp>
        <p:nvSpPr>
          <p:cNvPr id="18" name="ZoneTexte 17"/>
          <p:cNvSpPr txBox="1"/>
          <p:nvPr/>
        </p:nvSpPr>
        <p:spPr>
          <a:xfrm>
            <a:off x="5930810" y="5946746"/>
            <a:ext cx="1737976" cy="276999"/>
          </a:xfrm>
          <a:prstGeom prst="rect">
            <a:avLst/>
          </a:prstGeom>
          <a:noFill/>
        </p:spPr>
        <p:txBody>
          <a:bodyPr wrap="none" rtlCol="0">
            <a:spAutoFit/>
          </a:bodyPr>
          <a:lstStyle/>
          <a:p>
            <a:pPr algn="ctr"/>
            <a:r>
              <a:rPr lang="fr-FR" sz="1200" dirty="0"/>
              <a:t>Day images (</a:t>
            </a:r>
            <a:r>
              <a:rPr lang="fr-FR" sz="1200" dirty="0" err="1"/>
              <a:t>fair</a:t>
            </a:r>
            <a:r>
              <a:rPr lang="fr-FR" sz="1200" dirty="0"/>
              <a:t> / </a:t>
            </a:r>
            <a:r>
              <a:rPr lang="fr-FR" sz="1200" dirty="0" err="1"/>
              <a:t>rain</a:t>
            </a:r>
            <a:r>
              <a:rPr lang="fr-FR" sz="1200" dirty="0"/>
              <a:t>)</a:t>
            </a:r>
          </a:p>
        </p:txBody>
      </p:sp>
      <p:sp>
        <p:nvSpPr>
          <p:cNvPr id="19" name="ZoneTexte 18"/>
          <p:cNvSpPr txBox="1"/>
          <p:nvPr/>
        </p:nvSpPr>
        <p:spPr>
          <a:xfrm>
            <a:off x="8680680" y="5946997"/>
            <a:ext cx="1822935" cy="276999"/>
          </a:xfrm>
          <a:prstGeom prst="rect">
            <a:avLst/>
          </a:prstGeom>
          <a:noFill/>
        </p:spPr>
        <p:txBody>
          <a:bodyPr wrap="none" rtlCol="0">
            <a:spAutoFit/>
          </a:bodyPr>
          <a:lstStyle/>
          <a:p>
            <a:pPr algn="ctr"/>
            <a:r>
              <a:rPr lang="fr-FR" sz="1200" dirty="0"/>
              <a:t>Night images (</a:t>
            </a:r>
            <a:r>
              <a:rPr lang="fr-FR" sz="1200" dirty="0" err="1"/>
              <a:t>fair</a:t>
            </a:r>
            <a:r>
              <a:rPr lang="fr-FR" sz="1200" dirty="0"/>
              <a:t> / </a:t>
            </a:r>
            <a:r>
              <a:rPr lang="fr-FR" sz="1200" dirty="0" err="1"/>
              <a:t>rain</a:t>
            </a:r>
            <a:r>
              <a:rPr lang="fr-FR" sz="1200" dirty="0"/>
              <a:t>)</a:t>
            </a:r>
          </a:p>
        </p:txBody>
      </p:sp>
      <p:pic>
        <p:nvPicPr>
          <p:cNvPr id="20" name="Image 19"/>
          <p:cNvPicPr>
            <a:picLocks noChangeAspect="1"/>
          </p:cNvPicPr>
          <p:nvPr/>
        </p:nvPicPr>
        <p:blipFill>
          <a:blip r:embed="rId6"/>
          <a:stretch>
            <a:fillRect/>
          </a:stretch>
        </p:blipFill>
        <p:spPr>
          <a:xfrm>
            <a:off x="5515741" y="3983973"/>
            <a:ext cx="2568114" cy="1963024"/>
          </a:xfrm>
          <a:prstGeom prst="rect">
            <a:avLst/>
          </a:prstGeom>
        </p:spPr>
      </p:pic>
      <p:pic>
        <p:nvPicPr>
          <p:cNvPr id="21" name="Image 20"/>
          <p:cNvPicPr>
            <a:picLocks noChangeAspect="1"/>
          </p:cNvPicPr>
          <p:nvPr/>
        </p:nvPicPr>
        <p:blipFill>
          <a:blip r:embed="rId7"/>
          <a:stretch>
            <a:fillRect/>
          </a:stretch>
        </p:blipFill>
        <p:spPr>
          <a:xfrm>
            <a:off x="8221528" y="3996231"/>
            <a:ext cx="2550732" cy="1950766"/>
          </a:xfrm>
          <a:prstGeom prst="rect">
            <a:avLst/>
          </a:prstGeom>
        </p:spPr>
      </p:pic>
      <p:sp>
        <p:nvSpPr>
          <p:cNvPr id="22" name="ZoneTexte 21"/>
          <p:cNvSpPr txBox="1"/>
          <p:nvPr/>
        </p:nvSpPr>
        <p:spPr>
          <a:xfrm>
            <a:off x="6982949" y="3552693"/>
            <a:ext cx="2383153" cy="338554"/>
          </a:xfrm>
          <a:prstGeom prst="rect">
            <a:avLst/>
          </a:prstGeom>
          <a:noFill/>
        </p:spPr>
        <p:txBody>
          <a:bodyPr wrap="none" rtlCol="0">
            <a:spAutoFit/>
          </a:bodyPr>
          <a:lstStyle/>
          <a:p>
            <a:pPr algn="ctr"/>
            <a:r>
              <a:rPr lang="fr-FR" sz="1600" b="1" dirty="0">
                <a:solidFill>
                  <a:srgbClr val="C00000"/>
                </a:solidFill>
              </a:rPr>
              <a:t>Tallinn </a:t>
            </a:r>
            <a:r>
              <a:rPr lang="fr-FR" sz="1600" b="1" dirty="0" err="1">
                <a:solidFill>
                  <a:srgbClr val="C00000"/>
                </a:solidFill>
              </a:rPr>
              <a:t>Shuttle</a:t>
            </a:r>
            <a:r>
              <a:rPr lang="fr-FR" sz="1600" b="1" dirty="0">
                <a:solidFill>
                  <a:srgbClr val="C00000"/>
                </a:solidFill>
              </a:rPr>
              <a:t> </a:t>
            </a:r>
            <a:r>
              <a:rPr lang="fr-FR" sz="1600" b="1" dirty="0" err="1">
                <a:solidFill>
                  <a:srgbClr val="C00000"/>
                </a:solidFill>
              </a:rPr>
              <a:t>Dataset</a:t>
            </a:r>
            <a:endParaRPr lang="fr-FR" sz="1600" b="1" dirty="0">
              <a:solidFill>
                <a:srgbClr val="C00000"/>
              </a:solidFill>
            </a:endParaRPr>
          </a:p>
        </p:txBody>
      </p:sp>
      <p:sp>
        <p:nvSpPr>
          <p:cNvPr id="23" name="Rectangle 22"/>
          <p:cNvSpPr/>
          <p:nvPr/>
        </p:nvSpPr>
        <p:spPr>
          <a:xfrm>
            <a:off x="5300051" y="3907436"/>
            <a:ext cx="5748950" cy="233585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8252540" y="3003526"/>
            <a:ext cx="1531188" cy="276999"/>
          </a:xfrm>
          <a:prstGeom prst="rect">
            <a:avLst/>
          </a:prstGeom>
          <a:noFill/>
        </p:spPr>
        <p:txBody>
          <a:bodyPr wrap="none" rtlCol="0">
            <a:spAutoFit/>
          </a:bodyPr>
          <a:lstStyle/>
          <a:p>
            <a:pPr algn="ctr"/>
            <a:r>
              <a:rPr lang="fr-FR" sz="1200" dirty="0" err="1"/>
              <a:t>Binary</a:t>
            </a:r>
            <a:r>
              <a:rPr lang="fr-FR" sz="1200" dirty="0"/>
              <a:t> classification</a:t>
            </a:r>
          </a:p>
        </p:txBody>
      </p:sp>
    </p:spTree>
    <p:extLst>
      <p:ext uri="{BB962C8B-B14F-4D97-AF65-F5344CB8AC3E}">
        <p14:creationId xmlns:p14="http://schemas.microsoft.com/office/powerpoint/2010/main" val="393118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782075" y="4073771"/>
            <a:ext cx="1845877" cy="4847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err="1"/>
              <a:t>Detection</a:t>
            </a:r>
            <a:r>
              <a:rPr lang="fr-FR" b="1" dirty="0"/>
              <a:t> of </a:t>
            </a:r>
            <a:r>
              <a:rPr lang="fr-FR" b="1" dirty="0" err="1"/>
              <a:t>attacks</a:t>
            </a:r>
            <a:r>
              <a:rPr lang="fr-FR" b="1" dirty="0"/>
              <a:t> – </a:t>
            </a:r>
            <a:r>
              <a:rPr lang="fr-FR" b="1" dirty="0" err="1"/>
              <a:t>Statistics</a:t>
            </a:r>
            <a:r>
              <a:rPr lang="fr-FR" b="1" dirty="0"/>
              <a:t> </a:t>
            </a:r>
            <a:endParaRPr lang="fr-FR"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77</a:t>
            </a:fld>
            <a:endParaRPr lang="en-US" dirty="0"/>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sp>
        <p:nvSpPr>
          <p:cNvPr id="6" name="ZoneTexte 5"/>
          <p:cNvSpPr txBox="1"/>
          <p:nvPr/>
        </p:nvSpPr>
        <p:spPr>
          <a:xfrm>
            <a:off x="1076435" y="5859316"/>
            <a:ext cx="4862638" cy="430887"/>
          </a:xfrm>
          <a:prstGeom prst="rect">
            <a:avLst/>
          </a:prstGeom>
          <a:noFill/>
        </p:spPr>
        <p:txBody>
          <a:bodyPr wrap="square" rtlCol="0">
            <a:spAutoFit/>
          </a:bodyPr>
          <a:lstStyle/>
          <a:p>
            <a:r>
              <a:rPr lang="fr-FR" sz="1100" i="1" dirty="0"/>
              <a:t>1196 images </a:t>
            </a:r>
            <a:r>
              <a:rPr lang="fr-FR" sz="1100" i="1" dirty="0" err="1"/>
              <a:t>used</a:t>
            </a:r>
            <a:r>
              <a:rPr lang="fr-FR" sz="1100" i="1" dirty="0"/>
              <a:t> for </a:t>
            </a:r>
            <a:r>
              <a:rPr lang="fr-FR" sz="1100" i="1" dirty="0" err="1"/>
              <a:t>this</a:t>
            </a:r>
            <a:r>
              <a:rPr lang="fr-FR" sz="1100" i="1" dirty="0"/>
              <a:t> test, </a:t>
            </a:r>
            <a:r>
              <a:rPr lang="fr-FR" sz="1100" i="1" dirty="0" err="1"/>
              <a:t>coming</a:t>
            </a:r>
            <a:r>
              <a:rPr lang="fr-FR" sz="1100" i="1" dirty="0"/>
              <a:t> </a:t>
            </a:r>
            <a:r>
              <a:rPr lang="fr-FR" sz="1100" i="1" dirty="0" err="1"/>
              <a:t>from</a:t>
            </a:r>
            <a:r>
              <a:rPr lang="fr-FR" sz="1100" i="1" dirty="0"/>
              <a:t> </a:t>
            </a:r>
            <a:r>
              <a:rPr lang="fr-FR" sz="1100" i="1" dirty="0" err="1"/>
              <a:t>both</a:t>
            </a:r>
            <a:r>
              <a:rPr lang="fr-FR" sz="1100" i="1" dirty="0"/>
              <a:t> the Coco </a:t>
            </a:r>
            <a:r>
              <a:rPr lang="fr-FR" sz="1100" i="1" dirty="0" err="1"/>
              <a:t>dataset</a:t>
            </a:r>
            <a:r>
              <a:rPr lang="fr-FR" sz="1100" i="1" dirty="0"/>
              <a:t> and images </a:t>
            </a:r>
            <a:r>
              <a:rPr lang="fr-FR" sz="1100" i="1" dirty="0" err="1"/>
              <a:t>from</a:t>
            </a:r>
            <a:r>
              <a:rPr lang="fr-FR" sz="1100" i="1" dirty="0"/>
              <a:t> the </a:t>
            </a:r>
            <a:r>
              <a:rPr lang="fr-FR" sz="1100" i="1" dirty="0" err="1"/>
              <a:t>shuttle</a:t>
            </a:r>
            <a:r>
              <a:rPr lang="fr-FR" sz="1100" i="1" dirty="0"/>
              <a:t> (</a:t>
            </a:r>
            <a:r>
              <a:rPr lang="fr-FR" sz="1100" i="1" dirty="0" err="1"/>
              <a:t>day</a:t>
            </a:r>
            <a:r>
              <a:rPr lang="fr-FR" sz="1100" i="1" dirty="0"/>
              <a:t> and night)</a:t>
            </a:r>
          </a:p>
        </p:txBody>
      </p:sp>
      <p:pic>
        <p:nvPicPr>
          <p:cNvPr id="7" name="Image 6"/>
          <p:cNvPicPr>
            <a:picLocks noChangeAspect="1"/>
          </p:cNvPicPr>
          <p:nvPr/>
        </p:nvPicPr>
        <p:blipFill rotWithShape="1">
          <a:blip r:embed="rId3"/>
          <a:srcRect l="303" t="15848"/>
          <a:stretch/>
        </p:blipFill>
        <p:spPr>
          <a:xfrm>
            <a:off x="1337990" y="2020005"/>
            <a:ext cx="4601083" cy="3792681"/>
          </a:xfrm>
          <a:prstGeom prst="rect">
            <a:avLst/>
          </a:prstGeom>
        </p:spPr>
      </p:pic>
      <p:sp>
        <p:nvSpPr>
          <p:cNvPr id="8" name="ZoneTexte 7"/>
          <p:cNvSpPr txBox="1"/>
          <p:nvPr/>
        </p:nvSpPr>
        <p:spPr>
          <a:xfrm>
            <a:off x="1755511" y="1496785"/>
            <a:ext cx="1439560" cy="523220"/>
          </a:xfrm>
          <a:prstGeom prst="rect">
            <a:avLst/>
          </a:prstGeom>
          <a:noFill/>
        </p:spPr>
        <p:txBody>
          <a:bodyPr wrap="none" rtlCol="0">
            <a:spAutoFit/>
          </a:bodyPr>
          <a:lstStyle/>
          <a:p>
            <a:pPr algn="ctr"/>
            <a:r>
              <a:rPr lang="fr-FR" sz="1400" dirty="0" err="1">
                <a:solidFill>
                  <a:schemeClr val="accent4">
                    <a:lumMod val="75000"/>
                  </a:schemeClr>
                </a:solidFill>
              </a:rPr>
              <a:t>Prediction</a:t>
            </a:r>
            <a:endParaRPr lang="fr-FR" sz="1400" dirty="0">
              <a:solidFill>
                <a:schemeClr val="accent4">
                  <a:lumMod val="75000"/>
                </a:schemeClr>
              </a:solidFill>
            </a:endParaRPr>
          </a:p>
          <a:p>
            <a:pPr algn="ctr"/>
            <a:r>
              <a:rPr lang="fr-FR" sz="1400" dirty="0">
                <a:solidFill>
                  <a:schemeClr val="accent4">
                    <a:lumMod val="75000"/>
                  </a:schemeClr>
                </a:solidFill>
              </a:rPr>
              <a:t>as Not </a:t>
            </a:r>
            <a:r>
              <a:rPr lang="fr-FR" sz="1400" dirty="0" err="1">
                <a:solidFill>
                  <a:schemeClr val="accent4">
                    <a:lumMod val="75000"/>
                  </a:schemeClr>
                </a:solidFill>
              </a:rPr>
              <a:t>Attacked</a:t>
            </a:r>
            <a:endParaRPr lang="fr-FR" sz="1400" dirty="0">
              <a:solidFill>
                <a:schemeClr val="accent4">
                  <a:lumMod val="75000"/>
                </a:schemeClr>
              </a:solidFill>
            </a:endParaRPr>
          </a:p>
        </p:txBody>
      </p:sp>
      <p:sp>
        <p:nvSpPr>
          <p:cNvPr id="9" name="ZoneTexte 8"/>
          <p:cNvSpPr txBox="1"/>
          <p:nvPr/>
        </p:nvSpPr>
        <p:spPr>
          <a:xfrm>
            <a:off x="3825544" y="1496785"/>
            <a:ext cx="1110945" cy="523220"/>
          </a:xfrm>
          <a:prstGeom prst="rect">
            <a:avLst/>
          </a:prstGeom>
          <a:noFill/>
        </p:spPr>
        <p:txBody>
          <a:bodyPr wrap="none" rtlCol="0">
            <a:spAutoFit/>
          </a:bodyPr>
          <a:lstStyle/>
          <a:p>
            <a:pPr algn="ctr"/>
            <a:r>
              <a:rPr lang="fr-FR" sz="1400" dirty="0" err="1">
                <a:solidFill>
                  <a:srgbClr val="C00000"/>
                </a:solidFill>
              </a:rPr>
              <a:t>Prediction</a:t>
            </a:r>
            <a:endParaRPr lang="fr-FR" sz="1400" dirty="0">
              <a:solidFill>
                <a:srgbClr val="C00000"/>
              </a:solidFill>
            </a:endParaRPr>
          </a:p>
          <a:p>
            <a:pPr algn="ctr"/>
            <a:r>
              <a:rPr lang="fr-FR" sz="1400" dirty="0">
                <a:solidFill>
                  <a:srgbClr val="C00000"/>
                </a:solidFill>
              </a:rPr>
              <a:t>as </a:t>
            </a:r>
            <a:r>
              <a:rPr lang="fr-FR" sz="1400" dirty="0" err="1">
                <a:solidFill>
                  <a:srgbClr val="C00000"/>
                </a:solidFill>
              </a:rPr>
              <a:t>Attacked</a:t>
            </a:r>
            <a:endParaRPr lang="fr-FR" sz="1400" dirty="0">
              <a:solidFill>
                <a:srgbClr val="C00000"/>
              </a:solidFill>
            </a:endParaRPr>
          </a:p>
        </p:txBody>
      </p:sp>
      <p:sp>
        <p:nvSpPr>
          <p:cNvPr id="10" name="ZoneTexte 9"/>
          <p:cNvSpPr txBox="1"/>
          <p:nvPr/>
        </p:nvSpPr>
        <p:spPr>
          <a:xfrm rot="16200000">
            <a:off x="280209" y="2738972"/>
            <a:ext cx="1827488" cy="307777"/>
          </a:xfrm>
          <a:prstGeom prst="rect">
            <a:avLst/>
          </a:prstGeom>
          <a:noFill/>
        </p:spPr>
        <p:txBody>
          <a:bodyPr wrap="none" rtlCol="0">
            <a:spAutoFit/>
          </a:bodyPr>
          <a:lstStyle/>
          <a:p>
            <a:pPr algn="ctr"/>
            <a:r>
              <a:rPr lang="fr-FR" sz="1400" dirty="0">
                <a:solidFill>
                  <a:schemeClr val="accent4">
                    <a:lumMod val="75000"/>
                  </a:schemeClr>
                </a:solidFill>
              </a:rPr>
              <a:t>Not </a:t>
            </a:r>
            <a:r>
              <a:rPr lang="fr-FR" sz="1400" dirty="0" err="1">
                <a:solidFill>
                  <a:schemeClr val="accent4">
                    <a:lumMod val="75000"/>
                  </a:schemeClr>
                </a:solidFill>
              </a:rPr>
              <a:t>Attacked</a:t>
            </a:r>
            <a:r>
              <a:rPr lang="fr-FR" sz="1400" dirty="0">
                <a:solidFill>
                  <a:schemeClr val="accent4">
                    <a:lumMod val="75000"/>
                  </a:schemeClr>
                </a:solidFill>
              </a:rPr>
              <a:t> images</a:t>
            </a:r>
          </a:p>
        </p:txBody>
      </p:sp>
      <p:sp>
        <p:nvSpPr>
          <p:cNvPr id="11" name="ZoneTexte 10"/>
          <p:cNvSpPr txBox="1"/>
          <p:nvPr/>
        </p:nvSpPr>
        <p:spPr>
          <a:xfrm rot="16200000">
            <a:off x="439579" y="4640757"/>
            <a:ext cx="1508746" cy="307777"/>
          </a:xfrm>
          <a:prstGeom prst="rect">
            <a:avLst/>
          </a:prstGeom>
          <a:noFill/>
        </p:spPr>
        <p:txBody>
          <a:bodyPr wrap="none" rtlCol="0">
            <a:spAutoFit/>
          </a:bodyPr>
          <a:lstStyle/>
          <a:p>
            <a:pPr algn="ctr"/>
            <a:r>
              <a:rPr lang="fr-FR" sz="1400" dirty="0" err="1">
                <a:solidFill>
                  <a:srgbClr val="C00000"/>
                </a:solidFill>
              </a:rPr>
              <a:t>Attacked</a:t>
            </a:r>
            <a:r>
              <a:rPr lang="fr-FR" sz="1400" dirty="0">
                <a:solidFill>
                  <a:srgbClr val="C00000"/>
                </a:solidFill>
              </a:rPr>
              <a:t> images</a:t>
            </a:r>
          </a:p>
        </p:txBody>
      </p:sp>
      <p:sp>
        <p:nvSpPr>
          <p:cNvPr id="12" name="ZoneTexte 11"/>
          <p:cNvSpPr txBox="1"/>
          <p:nvPr/>
        </p:nvSpPr>
        <p:spPr>
          <a:xfrm>
            <a:off x="6782075" y="2672408"/>
            <a:ext cx="5214185" cy="1815882"/>
          </a:xfrm>
          <a:prstGeom prst="rect">
            <a:avLst/>
          </a:prstGeom>
          <a:noFill/>
        </p:spPr>
        <p:txBody>
          <a:bodyPr wrap="square" rtlCol="0">
            <a:spAutoFit/>
          </a:bodyPr>
          <a:lstStyle/>
          <a:p>
            <a:r>
              <a:rPr lang="fr-FR" sz="1600" dirty="0"/>
              <a:t>99,66% of not </a:t>
            </a:r>
            <a:r>
              <a:rPr lang="fr-FR" sz="1600" dirty="0" err="1"/>
              <a:t>attacked</a:t>
            </a:r>
            <a:r>
              <a:rPr lang="fr-FR" sz="1600" dirty="0"/>
              <a:t> images are </a:t>
            </a:r>
            <a:r>
              <a:rPr lang="fr-FR" sz="1600" dirty="0" err="1"/>
              <a:t>predicted</a:t>
            </a:r>
            <a:r>
              <a:rPr lang="fr-FR" sz="1600" dirty="0"/>
              <a:t> as not </a:t>
            </a:r>
            <a:r>
              <a:rPr lang="fr-FR" sz="1600" dirty="0" err="1"/>
              <a:t>attacked</a:t>
            </a:r>
            <a:endParaRPr lang="fr-FR" sz="1600" dirty="0"/>
          </a:p>
          <a:p>
            <a:endParaRPr lang="fr-FR" sz="1600" dirty="0"/>
          </a:p>
          <a:p>
            <a:r>
              <a:rPr lang="fr-FR" sz="1600" dirty="0"/>
              <a:t>99,50% of </a:t>
            </a:r>
            <a:r>
              <a:rPr lang="fr-FR" sz="1600" dirty="0" err="1"/>
              <a:t>attacked</a:t>
            </a:r>
            <a:r>
              <a:rPr lang="fr-FR" sz="1600" dirty="0"/>
              <a:t> images are </a:t>
            </a:r>
            <a:r>
              <a:rPr lang="fr-FR" sz="1600" dirty="0" err="1"/>
              <a:t>predicted</a:t>
            </a:r>
            <a:r>
              <a:rPr lang="fr-FR" sz="1600" dirty="0"/>
              <a:t> as </a:t>
            </a:r>
            <a:r>
              <a:rPr lang="fr-FR" sz="1600" dirty="0" err="1"/>
              <a:t>attacked</a:t>
            </a:r>
            <a:endParaRPr lang="fr-FR" sz="1600" dirty="0"/>
          </a:p>
          <a:p>
            <a:endParaRPr lang="fr-FR" sz="1600" dirty="0"/>
          </a:p>
          <a:p>
            <a:endParaRPr lang="fr-FR" sz="1600" dirty="0"/>
          </a:p>
          <a:p>
            <a:r>
              <a:rPr lang="fr-FR" sz="1600" u="sng" dirty="0" err="1">
                <a:solidFill>
                  <a:srgbClr val="000000"/>
                </a:solidFill>
              </a:rPr>
              <a:t>Accuracy</a:t>
            </a:r>
            <a:r>
              <a:rPr lang="fr-FR" sz="1600" dirty="0">
                <a:solidFill>
                  <a:srgbClr val="000000"/>
                </a:solidFill>
              </a:rPr>
              <a:t> : 99,6%</a:t>
            </a:r>
          </a:p>
        </p:txBody>
      </p:sp>
      <p:pic>
        <p:nvPicPr>
          <p:cNvPr id="2050" name="Picture 2" descr="Validé Images – Parcourir 71,370 le catalogue de photos, vecteurs et vidéos  | Adobe Sto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6" t="15437" r="77747" b="12961"/>
          <a:stretch/>
        </p:blipFill>
        <p:spPr bwMode="auto">
          <a:xfrm>
            <a:off x="6373811" y="2798016"/>
            <a:ext cx="376305" cy="350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alidé Images – Parcourir 71,370 le catalogue de photos, vecteurs et vidéos  | Adobe Sto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6" t="15437" r="77747" b="12961"/>
          <a:stretch/>
        </p:blipFill>
        <p:spPr bwMode="auto">
          <a:xfrm>
            <a:off x="6373811" y="3405262"/>
            <a:ext cx="376305" cy="350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alidé Images – Parcourir 71,370 le catalogue de photos, vecteurs et vidéos  | Adobe Sto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6" t="15437" r="77747" b="12961"/>
          <a:stretch/>
        </p:blipFill>
        <p:spPr bwMode="auto">
          <a:xfrm>
            <a:off x="6373810" y="4132351"/>
            <a:ext cx="376305" cy="35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07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MAI-</a:t>
            </a:r>
            <a:r>
              <a:rPr lang="fr-FR" dirty="0" err="1"/>
              <a:t>Guard</a:t>
            </a:r>
            <a:br>
              <a:rPr lang="fr-FR" dirty="0"/>
            </a:br>
            <a:r>
              <a:rPr lang="fr-FR" b="1" dirty="0" err="1"/>
              <a:t>Example</a:t>
            </a:r>
            <a:endParaRPr lang="fr-FR" b="1" dirty="0"/>
          </a:p>
        </p:txBody>
      </p:sp>
      <p:sp>
        <p:nvSpPr>
          <p:cNvPr id="4" name="Espace réservé du numéro de diapositive 3"/>
          <p:cNvSpPr>
            <a:spLocks noGrp="1"/>
          </p:cNvSpPr>
          <p:nvPr>
            <p:ph type="sldNum" sz="quarter" idx="12"/>
          </p:nvPr>
        </p:nvSpPr>
        <p:spPr/>
        <p:txBody>
          <a:bodyPr/>
          <a:lstStyle/>
          <a:p>
            <a:fld id="{57AC0E79-F531-4290-B37F-533038CC23F5}" type="slidenum">
              <a:rPr lang="en-US" smtClean="0"/>
              <a:pPr/>
              <a:t>78</a:t>
            </a:fld>
            <a:endParaRPr lang="en-US" dirty="0"/>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027" y="6290203"/>
            <a:ext cx="483233" cy="483233"/>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448" y="1818228"/>
            <a:ext cx="2175305" cy="1448753"/>
          </a:xfrm>
          <a:prstGeom prst="rect">
            <a:avLst/>
          </a:prstGeom>
        </p:spPr>
      </p:pic>
      <p:sp>
        <p:nvSpPr>
          <p:cNvPr id="12" name="ZoneTexte 11"/>
          <p:cNvSpPr txBox="1"/>
          <p:nvPr/>
        </p:nvSpPr>
        <p:spPr>
          <a:xfrm>
            <a:off x="1698882" y="1510451"/>
            <a:ext cx="1338828" cy="307777"/>
          </a:xfrm>
          <a:prstGeom prst="rect">
            <a:avLst/>
          </a:prstGeom>
          <a:noFill/>
        </p:spPr>
        <p:txBody>
          <a:bodyPr wrap="none" rtlCol="0">
            <a:spAutoFit/>
          </a:bodyPr>
          <a:lstStyle/>
          <a:p>
            <a:r>
              <a:rPr lang="fr-FR" sz="1400" dirty="0"/>
              <a:t>Original image</a:t>
            </a:r>
          </a:p>
        </p:txBody>
      </p:sp>
      <p:sp>
        <p:nvSpPr>
          <p:cNvPr id="14" name="ZoneTexte 13"/>
          <p:cNvSpPr txBox="1"/>
          <p:nvPr/>
        </p:nvSpPr>
        <p:spPr>
          <a:xfrm>
            <a:off x="1557265" y="5906747"/>
            <a:ext cx="1418978" cy="307777"/>
          </a:xfrm>
          <a:prstGeom prst="rect">
            <a:avLst/>
          </a:prstGeom>
          <a:noFill/>
        </p:spPr>
        <p:txBody>
          <a:bodyPr wrap="none" rtlCol="0">
            <a:spAutoFit/>
          </a:bodyPr>
          <a:lstStyle/>
          <a:p>
            <a:r>
              <a:rPr lang="fr-FR" sz="1400" dirty="0" err="1"/>
              <a:t>Attacked</a:t>
            </a:r>
            <a:r>
              <a:rPr lang="fr-FR" sz="1400" dirty="0"/>
              <a:t> image</a:t>
            </a:r>
          </a:p>
        </p:txBody>
      </p:sp>
      <p:sp>
        <p:nvSpPr>
          <p:cNvPr id="15" name="Flèche vers le bas 14"/>
          <p:cNvSpPr/>
          <p:nvPr/>
        </p:nvSpPr>
        <p:spPr>
          <a:xfrm>
            <a:off x="2231136" y="3547872"/>
            <a:ext cx="192487" cy="6949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2383548" y="3692729"/>
            <a:ext cx="825867" cy="369332"/>
          </a:xfrm>
          <a:prstGeom prst="rect">
            <a:avLst/>
          </a:prstGeom>
          <a:noFill/>
        </p:spPr>
        <p:txBody>
          <a:bodyPr wrap="none" rtlCol="0">
            <a:spAutoFit/>
          </a:bodyPr>
          <a:lstStyle/>
          <a:p>
            <a:r>
              <a:rPr lang="fr-FR" dirty="0">
                <a:solidFill>
                  <a:schemeClr val="accent1"/>
                </a:solidFill>
              </a:rPr>
              <a:t>Attack</a:t>
            </a:r>
          </a:p>
        </p:txBody>
      </p:sp>
      <p:pic>
        <p:nvPicPr>
          <p:cNvPr id="17" name="Image 16"/>
          <p:cNvPicPr>
            <a:picLocks noChangeAspect="1"/>
          </p:cNvPicPr>
          <p:nvPr/>
        </p:nvPicPr>
        <p:blipFill>
          <a:blip r:embed="rId4"/>
          <a:stretch>
            <a:fillRect/>
          </a:stretch>
        </p:blipFill>
        <p:spPr>
          <a:xfrm>
            <a:off x="4985138" y="1189482"/>
            <a:ext cx="2371726" cy="1604963"/>
          </a:xfrm>
          <a:prstGeom prst="rect">
            <a:avLst/>
          </a:prstGeom>
        </p:spPr>
      </p:pic>
      <p:pic>
        <p:nvPicPr>
          <p:cNvPr id="18" name="Image 17"/>
          <p:cNvPicPr>
            <a:picLocks noChangeAspect="1"/>
          </p:cNvPicPr>
          <p:nvPr/>
        </p:nvPicPr>
        <p:blipFill>
          <a:blip r:embed="rId5"/>
          <a:stretch>
            <a:fillRect/>
          </a:stretch>
        </p:blipFill>
        <p:spPr>
          <a:xfrm>
            <a:off x="7356864" y="1991963"/>
            <a:ext cx="2535891" cy="556659"/>
          </a:xfrm>
          <a:prstGeom prst="rect">
            <a:avLst/>
          </a:prstGeom>
        </p:spPr>
      </p:pic>
      <p:sp>
        <p:nvSpPr>
          <p:cNvPr id="19" name="Rectangle à coins arrondis 18"/>
          <p:cNvSpPr/>
          <p:nvPr/>
        </p:nvSpPr>
        <p:spPr>
          <a:xfrm>
            <a:off x="4846320" y="813816"/>
            <a:ext cx="5157216" cy="20398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p:cNvPicPr>
            <a:picLocks noChangeAspect="1"/>
          </p:cNvPicPr>
          <p:nvPr/>
        </p:nvPicPr>
        <p:blipFill>
          <a:blip r:embed="rId6"/>
          <a:stretch>
            <a:fillRect/>
          </a:stretch>
        </p:blipFill>
        <p:spPr>
          <a:xfrm>
            <a:off x="7511136" y="5105411"/>
            <a:ext cx="746163" cy="227093"/>
          </a:xfrm>
          <a:prstGeom prst="rect">
            <a:avLst/>
          </a:prstGeom>
        </p:spPr>
      </p:pic>
      <p:sp>
        <p:nvSpPr>
          <p:cNvPr id="23" name="Rectangle à coins arrondis 22"/>
          <p:cNvSpPr/>
          <p:nvPr/>
        </p:nvSpPr>
        <p:spPr>
          <a:xfrm>
            <a:off x="4846320" y="3654333"/>
            <a:ext cx="5157216" cy="19601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7"/>
          <a:stretch>
            <a:fillRect/>
          </a:stretch>
        </p:blipFill>
        <p:spPr>
          <a:xfrm>
            <a:off x="4985138" y="2967393"/>
            <a:ext cx="3124200" cy="333375"/>
          </a:xfrm>
          <a:prstGeom prst="rect">
            <a:avLst/>
          </a:prstGeom>
        </p:spPr>
      </p:pic>
      <p:pic>
        <p:nvPicPr>
          <p:cNvPr id="25" name="Image 24"/>
          <p:cNvPicPr>
            <a:picLocks noChangeAspect="1"/>
          </p:cNvPicPr>
          <p:nvPr/>
        </p:nvPicPr>
        <p:blipFill>
          <a:blip r:embed="rId8"/>
          <a:stretch>
            <a:fillRect/>
          </a:stretch>
        </p:blipFill>
        <p:spPr>
          <a:xfrm>
            <a:off x="4985138" y="5764732"/>
            <a:ext cx="3305175" cy="342900"/>
          </a:xfrm>
          <a:prstGeom prst="rect">
            <a:avLst/>
          </a:prstGeom>
        </p:spPr>
      </p:pic>
      <p:cxnSp>
        <p:nvCxnSpPr>
          <p:cNvPr id="28" name="Connecteur droit avec flèche 27"/>
          <p:cNvCxnSpPr/>
          <p:nvPr/>
        </p:nvCxnSpPr>
        <p:spPr>
          <a:xfrm>
            <a:off x="3621024" y="2270292"/>
            <a:ext cx="11247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3621024" y="3221001"/>
            <a:ext cx="1233749" cy="1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3862619" y="2060699"/>
            <a:ext cx="641522" cy="261610"/>
          </a:xfrm>
          <a:prstGeom prst="rect">
            <a:avLst/>
          </a:prstGeom>
          <a:noFill/>
        </p:spPr>
        <p:txBody>
          <a:bodyPr wrap="none" rtlCol="0">
            <a:spAutoFit/>
          </a:bodyPr>
          <a:lstStyle/>
          <a:p>
            <a:r>
              <a:rPr lang="fr-FR" sz="1100" dirty="0">
                <a:solidFill>
                  <a:schemeClr val="accent1"/>
                </a:solidFill>
              </a:rPr>
              <a:t>YoloV3</a:t>
            </a:r>
          </a:p>
        </p:txBody>
      </p:sp>
      <p:sp>
        <p:nvSpPr>
          <p:cNvPr id="41" name="ZoneTexte 40"/>
          <p:cNvSpPr txBox="1"/>
          <p:nvPr/>
        </p:nvSpPr>
        <p:spPr>
          <a:xfrm>
            <a:off x="3835269" y="4595221"/>
            <a:ext cx="641522" cy="261610"/>
          </a:xfrm>
          <a:prstGeom prst="rect">
            <a:avLst/>
          </a:prstGeom>
          <a:noFill/>
        </p:spPr>
        <p:txBody>
          <a:bodyPr wrap="none" rtlCol="0">
            <a:spAutoFit/>
          </a:bodyPr>
          <a:lstStyle/>
          <a:p>
            <a:r>
              <a:rPr lang="fr-FR" sz="1100" dirty="0">
                <a:solidFill>
                  <a:schemeClr val="accent1"/>
                </a:solidFill>
              </a:rPr>
              <a:t>YoloV3</a:t>
            </a:r>
          </a:p>
        </p:txBody>
      </p:sp>
      <p:sp>
        <p:nvSpPr>
          <p:cNvPr id="42" name="ZoneTexte 41"/>
          <p:cNvSpPr txBox="1"/>
          <p:nvPr/>
        </p:nvSpPr>
        <p:spPr>
          <a:xfrm>
            <a:off x="3747202" y="2985911"/>
            <a:ext cx="872355" cy="261610"/>
          </a:xfrm>
          <a:prstGeom prst="rect">
            <a:avLst/>
          </a:prstGeom>
          <a:noFill/>
        </p:spPr>
        <p:txBody>
          <a:bodyPr wrap="none" rtlCol="0">
            <a:spAutoFit/>
          </a:bodyPr>
          <a:lstStyle/>
          <a:p>
            <a:r>
              <a:rPr lang="fr-FR" sz="1100" dirty="0">
                <a:solidFill>
                  <a:schemeClr val="accent1"/>
                </a:solidFill>
              </a:rPr>
              <a:t>MAI-</a:t>
            </a:r>
            <a:r>
              <a:rPr lang="fr-FR" sz="1100" dirty="0" err="1">
                <a:solidFill>
                  <a:schemeClr val="accent1"/>
                </a:solidFill>
              </a:rPr>
              <a:t>Guard</a:t>
            </a:r>
            <a:endParaRPr lang="fr-FR" sz="1100" dirty="0">
              <a:solidFill>
                <a:schemeClr val="accent1"/>
              </a:solidFill>
            </a:endParaRPr>
          </a:p>
        </p:txBody>
      </p:sp>
      <p:sp>
        <p:nvSpPr>
          <p:cNvPr id="43" name="ZoneTexte 42"/>
          <p:cNvSpPr txBox="1"/>
          <p:nvPr/>
        </p:nvSpPr>
        <p:spPr>
          <a:xfrm>
            <a:off x="3692700" y="5631999"/>
            <a:ext cx="872355" cy="261610"/>
          </a:xfrm>
          <a:prstGeom prst="rect">
            <a:avLst/>
          </a:prstGeom>
          <a:noFill/>
        </p:spPr>
        <p:txBody>
          <a:bodyPr wrap="none" rtlCol="0">
            <a:spAutoFit/>
          </a:bodyPr>
          <a:lstStyle/>
          <a:p>
            <a:r>
              <a:rPr lang="fr-FR" sz="1100" dirty="0">
                <a:solidFill>
                  <a:schemeClr val="accent1"/>
                </a:solidFill>
              </a:rPr>
              <a:t>MAI-</a:t>
            </a:r>
            <a:r>
              <a:rPr lang="fr-FR" sz="1100" dirty="0" err="1">
                <a:solidFill>
                  <a:schemeClr val="accent1"/>
                </a:solidFill>
              </a:rPr>
              <a:t>Guard</a:t>
            </a:r>
            <a:endParaRPr lang="fr-FR" sz="1100" dirty="0">
              <a:solidFill>
                <a:schemeClr val="accent1"/>
              </a:solidFill>
            </a:endParaRPr>
          </a:p>
        </p:txBody>
      </p:sp>
      <p:pic>
        <p:nvPicPr>
          <p:cNvPr id="45" name="Image 44"/>
          <p:cNvPicPr>
            <a:picLocks noChangeAspect="1"/>
          </p:cNvPicPr>
          <p:nvPr/>
        </p:nvPicPr>
        <p:blipFill>
          <a:blip r:embed="rId9"/>
          <a:stretch>
            <a:fillRect/>
          </a:stretch>
        </p:blipFill>
        <p:spPr>
          <a:xfrm>
            <a:off x="5031208" y="3972444"/>
            <a:ext cx="2325656" cy="1585894"/>
          </a:xfrm>
          <a:prstGeom prst="rect">
            <a:avLst/>
          </a:prstGeom>
        </p:spPr>
      </p:pic>
      <p:pic>
        <p:nvPicPr>
          <p:cNvPr id="46" name="Image 45"/>
          <p:cNvPicPr>
            <a:picLocks noChangeAspect="1"/>
          </p:cNvPicPr>
          <p:nvPr/>
        </p:nvPicPr>
        <p:blipFill rotWithShape="1">
          <a:blip r:embed="rId9"/>
          <a:srcRect l="6414" b="7105"/>
          <a:stretch/>
        </p:blipFill>
        <p:spPr>
          <a:xfrm>
            <a:off x="1284144" y="4476540"/>
            <a:ext cx="2168304" cy="1467684"/>
          </a:xfrm>
          <a:prstGeom prst="rect">
            <a:avLst/>
          </a:prstGeom>
        </p:spPr>
      </p:pic>
      <p:cxnSp>
        <p:nvCxnSpPr>
          <p:cNvPr id="47" name="Connecteur droit avec flèche 46"/>
          <p:cNvCxnSpPr/>
          <p:nvPr/>
        </p:nvCxnSpPr>
        <p:spPr>
          <a:xfrm>
            <a:off x="3566504" y="5876082"/>
            <a:ext cx="1233749" cy="1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3621022" y="4818420"/>
            <a:ext cx="11247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6006047" y="822441"/>
            <a:ext cx="3199915" cy="307777"/>
          </a:xfrm>
          <a:prstGeom prst="rect">
            <a:avLst/>
          </a:prstGeom>
          <a:noFill/>
        </p:spPr>
        <p:txBody>
          <a:bodyPr wrap="none" rtlCol="0">
            <a:spAutoFit/>
          </a:bodyPr>
          <a:lstStyle/>
          <a:p>
            <a:r>
              <a:rPr lang="fr-FR" sz="1400" dirty="0"/>
              <a:t>Object </a:t>
            </a:r>
            <a:r>
              <a:rPr lang="fr-FR" sz="1400" dirty="0" err="1"/>
              <a:t>detection</a:t>
            </a:r>
            <a:r>
              <a:rPr lang="fr-FR" sz="1400" dirty="0"/>
              <a:t> </a:t>
            </a:r>
            <a:r>
              <a:rPr lang="fr-FR" sz="1400" dirty="0" err="1"/>
              <a:t>algorithm</a:t>
            </a:r>
            <a:r>
              <a:rPr lang="fr-FR" sz="1400" dirty="0"/>
              <a:t> (YOLO V3)</a:t>
            </a:r>
          </a:p>
        </p:txBody>
      </p:sp>
      <p:sp>
        <p:nvSpPr>
          <p:cNvPr id="50" name="ZoneTexte 49"/>
          <p:cNvSpPr txBox="1"/>
          <p:nvPr/>
        </p:nvSpPr>
        <p:spPr>
          <a:xfrm>
            <a:off x="5824970" y="3654333"/>
            <a:ext cx="3199915" cy="307777"/>
          </a:xfrm>
          <a:prstGeom prst="rect">
            <a:avLst/>
          </a:prstGeom>
          <a:noFill/>
        </p:spPr>
        <p:txBody>
          <a:bodyPr wrap="none" rtlCol="0">
            <a:spAutoFit/>
          </a:bodyPr>
          <a:lstStyle/>
          <a:p>
            <a:r>
              <a:rPr lang="fr-FR" sz="1400" dirty="0"/>
              <a:t>Object </a:t>
            </a:r>
            <a:r>
              <a:rPr lang="fr-FR" sz="1400" dirty="0" err="1"/>
              <a:t>detection</a:t>
            </a:r>
            <a:r>
              <a:rPr lang="fr-FR" sz="1400" dirty="0"/>
              <a:t> </a:t>
            </a:r>
            <a:r>
              <a:rPr lang="fr-FR" sz="1400" dirty="0" err="1"/>
              <a:t>algorithm</a:t>
            </a:r>
            <a:r>
              <a:rPr lang="fr-FR" sz="1400" dirty="0"/>
              <a:t> (YOLO V3)</a:t>
            </a:r>
          </a:p>
        </p:txBody>
      </p:sp>
    </p:spTree>
    <p:extLst>
      <p:ext uri="{BB962C8B-B14F-4D97-AF65-F5344CB8AC3E}">
        <p14:creationId xmlns:p14="http://schemas.microsoft.com/office/powerpoint/2010/main" val="283680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9" grpId="0" animBg="1"/>
      <p:bldP spid="23" grpId="0" animBg="1"/>
      <p:bldP spid="40" grpId="0"/>
      <p:bldP spid="41" grpId="0"/>
      <p:bldP spid="42" grpId="0"/>
      <p:bldP spid="43" grpId="0"/>
      <p:bldP spid="49" grpId="0"/>
      <p:bldP spid="5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485" y="1978277"/>
            <a:ext cx="10439400" cy="1314449"/>
          </a:xfrm>
        </p:spPr>
        <p:txBody>
          <a:bodyPr/>
          <a:lstStyle/>
          <a:p>
            <a:r>
              <a:rPr lang="en-US" dirty="0">
                <a:solidFill>
                  <a:srgbClr val="7F4F9F"/>
                </a:solidFill>
              </a:rPr>
              <a:t>Thank you for your attention! </a:t>
            </a:r>
            <a:endParaRPr lang="en-US" dirty="0">
              <a:solidFill>
                <a:srgbClr val="7F4F9F"/>
              </a:solidFill>
              <a:cs typeface="Calibri"/>
            </a:endParaRPr>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6025" y="383179"/>
            <a:ext cx="1409045" cy="1409045"/>
          </a:xfrm>
          <a:prstGeom prst="rect">
            <a:avLst/>
          </a:prstGeom>
        </p:spPr>
      </p:pic>
    </p:spTree>
    <p:extLst>
      <p:ext uri="{BB962C8B-B14F-4D97-AF65-F5344CB8AC3E}">
        <p14:creationId xmlns:p14="http://schemas.microsoft.com/office/powerpoint/2010/main" val="1967843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E8467B-26D0-4469-ACAC-AC1F4C2D5E75}"/>
              </a:ext>
            </a:extLst>
          </p:cNvPr>
          <p:cNvSpPr txBox="1">
            <a:spLocks/>
          </p:cNvSpPr>
          <p:nvPr/>
        </p:nvSpPr>
        <p:spPr>
          <a:xfrm>
            <a:off x="838199" y="297363"/>
            <a:ext cx="9238861" cy="1035050"/>
          </a:xfrm>
          <a:prstGeom prst="rect">
            <a:avLst/>
          </a:prstGeom>
        </p:spPr>
        <p:txBody>
          <a:bodyPr/>
          <a:lstStyle>
            <a:lvl1pPr algn="l" defTabSz="914400" rtl="0" eaLnBrk="1" latinLnBrk="0" hangingPunct="1">
              <a:lnSpc>
                <a:spcPct val="90000"/>
              </a:lnSpc>
              <a:spcBef>
                <a:spcPct val="0"/>
              </a:spcBef>
              <a:buNone/>
              <a:defRPr sz="4000" kern="1200">
                <a:solidFill>
                  <a:srgbClr val="838487"/>
                </a:solidFill>
                <a:latin typeface="+mn-lt"/>
                <a:ea typeface="+mj-ea"/>
                <a:cs typeface="+mj-cs"/>
              </a:defRPr>
            </a:lvl1pPr>
          </a:lstStyle>
          <a:p>
            <a:r>
              <a:rPr lang="en-US" dirty="0"/>
              <a:t>Agenda</a:t>
            </a:r>
          </a:p>
        </p:txBody>
      </p:sp>
      <p:pic>
        <p:nvPicPr>
          <p:cNvPr id="3" name="Picture 2">
            <a:extLst>
              <a:ext uri="{FF2B5EF4-FFF2-40B4-BE49-F238E27FC236}">
                <a16:creationId xmlns:a16="http://schemas.microsoft.com/office/drawing/2014/main" id="{0B79BC5A-E606-0F26-CA3A-A8ED656C5F87}"/>
              </a:ext>
            </a:extLst>
          </p:cNvPr>
          <p:cNvPicPr>
            <a:picLocks noChangeAspect="1"/>
          </p:cNvPicPr>
          <p:nvPr/>
        </p:nvPicPr>
        <p:blipFill>
          <a:blip r:embed="rId3"/>
          <a:stretch>
            <a:fillRect/>
          </a:stretch>
        </p:blipFill>
        <p:spPr>
          <a:xfrm>
            <a:off x="3810126" y="768600"/>
            <a:ext cx="4102595" cy="5320799"/>
          </a:xfrm>
          <a:prstGeom prst="rect">
            <a:avLst/>
          </a:prstGeom>
        </p:spPr>
      </p:pic>
    </p:spTree>
    <p:extLst>
      <p:ext uri="{BB962C8B-B14F-4D97-AF65-F5344CB8AC3E}">
        <p14:creationId xmlns:p14="http://schemas.microsoft.com/office/powerpoint/2010/main" val="13927685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859033" y="190484"/>
            <a:ext cx="8686800" cy="1035050"/>
          </a:xfrm>
          <a:prstGeom prst="rect">
            <a:avLst/>
          </a:prstGeom>
          <a:noFill/>
          <a:ln>
            <a:noFill/>
          </a:ln>
        </p:spPr>
        <p:txBody>
          <a:bodyPr spcFirstLastPara="1" wrap="square" lIns="91425" tIns="45700" rIns="91425" bIns="45700" anchor="ctr" anchorCtr="0">
            <a:normAutofit/>
          </a:bodyPr>
          <a:lstStyle/>
          <a:p>
            <a:pPr>
              <a:buClr>
                <a:srgbClr val="626265"/>
              </a:buClr>
              <a:buSzPts val="4000"/>
            </a:pPr>
            <a:r>
              <a:rPr lang="it-IT" b="1" dirty="0">
                <a:solidFill>
                  <a:schemeClr val="accent1"/>
                </a:solidFill>
              </a:rPr>
              <a:t>Social </a:t>
            </a:r>
            <a:r>
              <a:rPr lang="it-IT" b="1" dirty="0" err="1">
                <a:solidFill>
                  <a:schemeClr val="accent1"/>
                </a:solidFill>
              </a:rPr>
              <a:t>Acceptance</a:t>
            </a:r>
            <a:r>
              <a:rPr lang="it-IT" b="1" dirty="0">
                <a:solidFill>
                  <a:schemeClr val="accent1"/>
                </a:solidFill>
              </a:rPr>
              <a:t> </a:t>
            </a:r>
            <a:r>
              <a:rPr lang="it-IT" b="1" dirty="0" err="1">
                <a:solidFill>
                  <a:schemeClr val="accent1"/>
                </a:solidFill>
              </a:rPr>
              <a:t>Survey</a:t>
            </a:r>
            <a:endParaRPr dirty="0">
              <a:solidFill>
                <a:srgbClr val="626265"/>
              </a:solidFill>
            </a:endParaRPr>
          </a:p>
        </p:txBody>
      </p:sp>
      <p:sp>
        <p:nvSpPr>
          <p:cNvPr id="171" name="Google Shape;171;p9"/>
          <p:cNvSpPr txBox="1">
            <a:spLocks noGrp="1"/>
          </p:cNvSpPr>
          <p:nvPr>
            <p:ph type="sldNum" idx="12"/>
          </p:nvPr>
        </p:nvSpPr>
        <p:spPr>
          <a:xfrm>
            <a:off x="11049001" y="6273800"/>
            <a:ext cx="457199"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it-IT"/>
              <a:t>80</a:t>
            </a:fld>
            <a:endParaRPr/>
          </a:p>
        </p:txBody>
      </p:sp>
      <p:sp>
        <p:nvSpPr>
          <p:cNvPr id="172" name="Google Shape;172;p9"/>
          <p:cNvSpPr txBox="1"/>
          <p:nvPr/>
        </p:nvSpPr>
        <p:spPr>
          <a:xfrm>
            <a:off x="914399" y="1899165"/>
            <a:ext cx="10363201" cy="95611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800"/>
              </a:spcBef>
              <a:spcAft>
                <a:spcPts val="0"/>
              </a:spcAft>
              <a:buNone/>
            </a:pPr>
            <a:r>
              <a:rPr lang="it-IT" sz="2000" dirty="0">
                <a:solidFill>
                  <a:schemeClr val="dk1"/>
                </a:solidFill>
                <a:latin typeface="Open Sans"/>
                <a:ea typeface="Open Sans"/>
                <a:cs typeface="Open Sans"/>
                <a:sym typeface="Open Sans"/>
              </a:rPr>
              <a:t>Direct Link or QR code to Google </a:t>
            </a:r>
            <a:r>
              <a:rPr lang="it-IT" sz="2000" dirty="0" err="1">
                <a:solidFill>
                  <a:schemeClr val="dk1"/>
                </a:solidFill>
                <a:latin typeface="Open Sans"/>
                <a:ea typeface="Open Sans"/>
                <a:cs typeface="Open Sans"/>
                <a:sym typeface="Open Sans"/>
              </a:rPr>
              <a:t>form</a:t>
            </a:r>
            <a:endParaRPr lang="it-IT" sz="2000" u="sng" dirty="0">
              <a:solidFill>
                <a:schemeClr val="dk1"/>
              </a:solidFill>
              <a:latin typeface="Open Sans"/>
              <a:ea typeface="Open Sans"/>
              <a:cs typeface="Open Sans"/>
              <a:sym typeface="Open Sans"/>
            </a:endParaRPr>
          </a:p>
          <a:p>
            <a:pPr lvl="0">
              <a:lnSpc>
                <a:spcPct val="107000"/>
              </a:lnSpc>
              <a:spcBef>
                <a:spcPts val="800"/>
              </a:spcBef>
            </a:pPr>
            <a:r>
              <a:rPr lang="it-IT" sz="2000" u="sng" dirty="0" err="1">
                <a:solidFill>
                  <a:srgbClr val="1155CC"/>
                </a:solidFill>
              </a:rPr>
              <a:t>https</a:t>
            </a:r>
            <a:r>
              <a:rPr lang="it-IT" sz="2000" u="sng" dirty="0">
                <a:solidFill>
                  <a:srgbClr val="1155CC"/>
                </a:solidFill>
              </a:rPr>
              <a:t>://</a:t>
            </a:r>
            <a:r>
              <a:rPr lang="it-IT" sz="2000" u="sng" dirty="0" err="1">
                <a:solidFill>
                  <a:srgbClr val="1155CC"/>
                </a:solidFill>
              </a:rPr>
              <a:t>forms.gle</a:t>
            </a:r>
            <a:r>
              <a:rPr lang="it-IT" sz="2000" u="sng" dirty="0">
                <a:solidFill>
                  <a:srgbClr val="1155CC"/>
                </a:solidFill>
              </a:rPr>
              <a:t>/zePpsYJUpozSEXsu6</a:t>
            </a:r>
            <a:endParaRPr sz="1800" dirty="0">
              <a:solidFill>
                <a:schemeClr val="dk1"/>
              </a:solidFill>
              <a:latin typeface="Open Sans"/>
              <a:ea typeface="Open Sans"/>
              <a:cs typeface="Open Sans"/>
              <a:sym typeface="Open Sans"/>
            </a:endParaRPr>
          </a:p>
        </p:txBody>
      </p:sp>
      <p:pic>
        <p:nvPicPr>
          <p:cNvPr id="5" name="Picture 4">
            <a:extLst>
              <a:ext uri="{FF2B5EF4-FFF2-40B4-BE49-F238E27FC236}">
                <a16:creationId xmlns:a16="http://schemas.microsoft.com/office/drawing/2014/main" id="{C4B438C9-6BD1-2F40-937B-650B94126159}"/>
              </a:ext>
            </a:extLst>
          </p:cNvPr>
          <p:cNvPicPr>
            <a:picLocks noChangeAspect="1"/>
          </p:cNvPicPr>
          <p:nvPr/>
        </p:nvPicPr>
        <p:blipFill>
          <a:blip r:embed="rId3"/>
          <a:stretch>
            <a:fillRect/>
          </a:stretch>
        </p:blipFill>
        <p:spPr>
          <a:xfrm>
            <a:off x="4764505" y="2977384"/>
            <a:ext cx="2449317" cy="31743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9825"/>
            <a:ext cx="10515600" cy="1521069"/>
          </a:xfrm>
        </p:spPr>
        <p:txBody>
          <a:bodyPr>
            <a:normAutofit/>
          </a:bodyPr>
          <a:lstStyle/>
          <a:p>
            <a:pPr algn="l"/>
            <a:r>
              <a:rPr lang="en-US" dirty="0"/>
              <a:t>IRIS PUC 2 – Introduction</a:t>
            </a:r>
            <a:endParaRPr lang="en-US" b="1" dirty="0"/>
          </a:p>
        </p:txBody>
      </p:sp>
      <p:sp>
        <p:nvSpPr>
          <p:cNvPr id="4" name="Text Placeholder 3"/>
          <p:cNvSpPr>
            <a:spLocks noGrp="1"/>
          </p:cNvSpPr>
          <p:nvPr>
            <p:ph type="body" idx="13"/>
          </p:nvPr>
        </p:nvSpPr>
        <p:spPr>
          <a:xfrm>
            <a:off x="228600" y="4056192"/>
            <a:ext cx="10227129" cy="1521069"/>
          </a:xfrm>
        </p:spPr>
        <p:txBody>
          <a:bodyPr>
            <a:noAutofit/>
          </a:bodyPr>
          <a:lstStyle/>
          <a:p>
            <a:pPr algn="ctr"/>
            <a:r>
              <a:rPr lang="en-US" dirty="0"/>
              <a:t> </a:t>
            </a:r>
          </a:p>
          <a:p>
            <a:r>
              <a:rPr lang="en-US" dirty="0"/>
              <a:t>PUC 2 | 13/06/2024 | TALTECH</a:t>
            </a:r>
          </a:p>
          <a:p>
            <a:pPr algn="ctr"/>
            <a:endParaRPr lang="en-US" dirty="0"/>
          </a:p>
        </p:txBody>
      </p:sp>
    </p:spTree>
    <p:extLst>
      <p:ext uri="{BB962C8B-B14F-4D97-AF65-F5344CB8AC3E}">
        <p14:creationId xmlns:p14="http://schemas.microsoft.com/office/powerpoint/2010/main" val="780896688"/>
      </p:ext>
    </p:extLst>
  </p:cSld>
  <p:clrMapOvr>
    <a:masterClrMapping/>
  </p:clrMapOvr>
</p:sld>
</file>

<file path=ppt/theme/theme1.xml><?xml version="1.0" encoding="utf-8"?>
<a:theme xmlns:a="http://schemas.openxmlformats.org/drawingml/2006/main" name="Office Theme">
  <a:themeElements>
    <a:clrScheme name="IRIS">
      <a:dk1>
        <a:srgbClr val="838487"/>
      </a:dk1>
      <a:lt1>
        <a:sysClr val="window" lastClr="FFFFFF"/>
      </a:lt1>
      <a:dk2>
        <a:srgbClr val="838487"/>
      </a:dk2>
      <a:lt2>
        <a:srgbClr val="838487"/>
      </a:lt2>
      <a:accent1>
        <a:srgbClr val="7F4F9F"/>
      </a:accent1>
      <a:accent2>
        <a:srgbClr val="546CB2"/>
      </a:accent2>
      <a:accent3>
        <a:srgbClr val="838487"/>
      </a:accent3>
      <a:accent4>
        <a:srgbClr val="A6A381"/>
      </a:accent4>
      <a:accent5>
        <a:srgbClr val="546CB2"/>
      </a:accent5>
      <a:accent6>
        <a:srgbClr val="7F4F9F"/>
      </a:accent6>
      <a:hlink>
        <a:srgbClr val="838487"/>
      </a:hlink>
      <a:folHlink>
        <a:srgbClr val="838487"/>
      </a:folHlink>
    </a:clrScheme>
    <a:fontScheme name="IRIS H202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29311</TotalTime>
  <Words>5117</Words>
  <Application>Microsoft Office PowerPoint</Application>
  <PresentationFormat>Widescreen</PresentationFormat>
  <Paragraphs>885</Paragraphs>
  <Slides>80</Slides>
  <Notes>39</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Arial</vt:lpstr>
      <vt:lpstr>Calibri</vt:lpstr>
      <vt:lpstr>Courier New</vt:lpstr>
      <vt:lpstr>Noto Sans Symbols</vt:lpstr>
      <vt:lpstr>Open Sans</vt:lpstr>
      <vt:lpstr>OpenSans</vt:lpstr>
      <vt:lpstr>Symbol</vt:lpstr>
      <vt:lpstr>Times New Roman</vt:lpstr>
      <vt:lpstr>Wingdings</vt:lpstr>
      <vt:lpstr>Office Theme</vt:lpstr>
      <vt:lpstr>PowerPoint Presentation</vt:lpstr>
      <vt:lpstr>IRIS  A collaborative CERT/CSIRT platform  to combat cyber-threats  in IoT and AI-driven systems</vt:lpstr>
      <vt:lpstr>Project at a Glance</vt:lpstr>
      <vt:lpstr>IRIS Motivation </vt:lpstr>
      <vt:lpstr>IRIS Vision</vt:lpstr>
      <vt:lpstr>PowerPoint Presentation</vt:lpstr>
      <vt:lpstr>PowerPoint Presentation</vt:lpstr>
      <vt:lpstr>PowerPoint Presentation</vt:lpstr>
      <vt:lpstr>IRIS PUC 2 – Introduction</vt:lpstr>
      <vt:lpstr>IRIS – Pilot Use Case 2 Tallinn</vt:lpstr>
      <vt:lpstr>IRIS – Pilot Use Case 2 Tallinn</vt:lpstr>
      <vt:lpstr>IRIS – Pilot Use Case 2 Tallinn</vt:lpstr>
      <vt:lpstr>User story – Malformed Data Injection</vt:lpstr>
      <vt:lpstr>User story PUC 2</vt:lpstr>
      <vt:lpstr>User story PUC 2 </vt:lpstr>
      <vt:lpstr>User story – ML Evasion Attack</vt:lpstr>
      <vt:lpstr>User Story: Why are these user stories important?</vt:lpstr>
      <vt:lpstr>User Story: Why are these user stories important?</vt:lpstr>
      <vt:lpstr>IRIS PUC 2 – General Context</vt:lpstr>
      <vt:lpstr>IRIS Pilots - Key Objectives</vt:lpstr>
      <vt:lpstr>IRIS General Architecture</vt:lpstr>
      <vt:lpstr>IRIS PUC 2 – SAT</vt:lpstr>
      <vt:lpstr>Social Acceptance Assessment</vt:lpstr>
      <vt:lpstr>Social Acceptance of Technology IRIS model</vt:lpstr>
      <vt:lpstr>IRIS Tools Presentation</vt:lpstr>
      <vt:lpstr>SiHoneyPot</vt:lpstr>
      <vt:lpstr>LiDAR Honeypot</vt:lpstr>
      <vt:lpstr>Nightwatch: IRIS’s Cyber-Physical AI Anomaly Detection Tool</vt:lpstr>
      <vt:lpstr>The Nightwatch Tool</vt:lpstr>
      <vt:lpstr>Key Innovations</vt:lpstr>
      <vt:lpstr>PowerPoint Presentation</vt:lpstr>
      <vt:lpstr>Network (Cyber) Threat Detections</vt:lpstr>
      <vt:lpstr>Cyber-Physical Threat Detections</vt:lpstr>
      <vt:lpstr>Input &amp; Output Data</vt:lpstr>
      <vt:lpstr>RRR: IRIS’s Risk-based Response &amp; Self-Recovery Module</vt:lpstr>
      <vt:lpstr>PowerPoint Presentation</vt:lpstr>
      <vt:lpstr>PowerPoint Presentation</vt:lpstr>
      <vt:lpstr>PowerPoint Presentation</vt:lpstr>
      <vt:lpstr>PowerPoint Presentation</vt:lpstr>
      <vt:lpstr>PowerPoint Presentation</vt:lpstr>
      <vt:lpstr>Advanced Threat Intelligence Orchestrator</vt:lpstr>
      <vt:lpstr>Adhering to Security Orchestration Automation and Response (SOAR) capabilities</vt:lpstr>
      <vt:lpstr>Advanced Threat Intelligence Orchestrator (ATIO) introduction </vt:lpstr>
      <vt:lpstr>Advanced Threat Intelligence Orchestrator (ATIO) Structure</vt:lpstr>
      <vt:lpstr>Orchestrator (ATIO) Workflow Designer (OWM)</vt:lpstr>
      <vt:lpstr>Terminology of Workflow execution through Shuffle environment</vt:lpstr>
      <vt:lpstr>Collaborative Threat Intelligence Sharing and Storage</vt:lpstr>
      <vt:lpstr>The role of CTI in the IRIS platform</vt:lpstr>
      <vt:lpstr>List of taxonomies in MISP</vt:lpstr>
      <vt:lpstr>MISP events</vt:lpstr>
      <vt:lpstr>PowerPoint Presentation</vt:lpstr>
      <vt:lpstr>Taxonomy generation</vt:lpstr>
      <vt:lpstr>Ontologies visual environment</vt:lpstr>
      <vt:lpstr>Ontologies visual environment</vt:lpstr>
      <vt:lpstr>Data Protection and Accountability Module (DPA) – PUC 2</vt:lpstr>
      <vt:lpstr>DPA Overview</vt:lpstr>
      <vt:lpstr>DPA Scenario</vt:lpstr>
      <vt:lpstr>DPA Component: Hyperledger Fabric Blockchain</vt:lpstr>
      <vt:lpstr>DPA Scenario</vt:lpstr>
      <vt:lpstr>DPA Component: Crypto-Tools</vt:lpstr>
      <vt:lpstr>DPA Scenario</vt:lpstr>
      <vt:lpstr>DPA Component: Off-chain Database</vt:lpstr>
      <vt:lpstr>DPA Scenario</vt:lpstr>
      <vt:lpstr>DPA Stakeholders</vt:lpstr>
      <vt:lpstr>DPA Usefulness to CERTs/CSIRTs</vt:lpstr>
      <vt:lpstr>DPA In the context of IRIS</vt:lpstr>
      <vt:lpstr>IRIS PUC2 Demonstration</vt:lpstr>
      <vt:lpstr>IRIS User Story 1 - Demonstration</vt:lpstr>
      <vt:lpstr>Attack detection workflow Trigger: malformed data injection attack</vt:lpstr>
      <vt:lpstr>IRIS User Story 2 - Demonstration</vt:lpstr>
      <vt:lpstr>MAI-Guard Introduction</vt:lpstr>
      <vt:lpstr>MAI-Guard First scenario : no attack</vt:lpstr>
      <vt:lpstr>MAI-Guard Second scenario : attack</vt:lpstr>
      <vt:lpstr>MAI-Guard Presentation of tools</vt:lpstr>
      <vt:lpstr>MAI-Guard Generation of attacks</vt:lpstr>
      <vt:lpstr>MAI-Guard Detection of attacks</vt:lpstr>
      <vt:lpstr>MAI-Guard Detection of attacks – Statistics </vt:lpstr>
      <vt:lpstr>MAI-Guard Example</vt:lpstr>
      <vt:lpstr>Thank you for your attention! </vt:lpstr>
      <vt:lpstr>Social Acceptance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Tsirigoti</dc:creator>
  <cp:lastModifiedBy>Angeliki Pastroma</cp:lastModifiedBy>
  <cp:revision>448</cp:revision>
  <dcterms:created xsi:type="dcterms:W3CDTF">2021-07-15T10:26:45Z</dcterms:created>
  <dcterms:modified xsi:type="dcterms:W3CDTF">2024-06-12T08:38:34Z</dcterms:modified>
</cp:coreProperties>
</file>